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6731"/>
  <workbookPr/>
  <mc:AlternateContent xmlns:mc="http://schemas.openxmlformats.org/markup-compatibility/2006">
    <mc:Choice Requires="x15">
      <x15ac:absPath xmlns:x15ac="http://schemas.microsoft.com/office/spreadsheetml/2010/11/ac" url="G:\0. DRICO\02. Publicações\Relatório Anual da Atividade de Cooperação\2023\4. Anexo estatístico e infografias\"/>
    </mc:Choice>
  </mc:AlternateContent>
  <xr:revisionPtr revIDLastSave="0" documentId="13_ncr:1_{7B4DDA46-C70F-40FD-A299-B3B592C585D4}" xr6:coauthVersionLast="47" xr6:coauthVersionMax="47" xr10:uidLastSave="{00000000-0000-0000-0000-000000000000}"/>
  <bookViews>
    <workbookView xWindow="28680" yWindow="-120" windowWidth="29040" windowHeight="15840" xr2:uid="{00000000-000D-0000-FFFF-FFFF00000000}"/>
  </bookViews>
  <sheets>
    <sheet name="Capa" sheetId="100" r:id="rId1"/>
    <sheet name="Índice" sheetId="1" r:id="rId2"/>
    <sheet name="Região" sheetId="102" r:id="rId3"/>
    <sheet name="Âmbito" sheetId="105" r:id="rId4"/>
    <sheet name="Contrapartes bilaterais" sheetId="106" r:id="rId5"/>
    <sheet name="Tipologia" sheetId="103" r:id="rId6"/>
    <sheet name="Tema" sheetId="104" r:id="rId7"/>
    <sheet name="Modo de realização" sheetId="88" r:id="rId8"/>
  </sheets>
  <definedNames>
    <definedName name="a" localSheetId="3">#REF!</definedName>
    <definedName name="a" localSheetId="4">#REF!</definedName>
    <definedName name="a" localSheetId="1">#REF!</definedName>
    <definedName name="a" localSheetId="7">#REF!</definedName>
    <definedName name="a" localSheetId="2">#REF!</definedName>
    <definedName name="a" localSheetId="6">#REF!</definedName>
    <definedName name="a" localSheetId="5">#REF!</definedName>
    <definedName name="a">#REF!</definedName>
    <definedName name="aa" localSheetId="3">#REF!</definedName>
    <definedName name="aa" localSheetId="4">#REF!</definedName>
    <definedName name="aa" localSheetId="2">#REF!</definedName>
    <definedName name="aa" localSheetId="6">#REF!</definedName>
    <definedName name="aa" localSheetId="5">#REF!</definedName>
    <definedName name="aa">#REF!</definedName>
    <definedName name="M10PI" localSheetId="3">#REF!</definedName>
    <definedName name="M10PI" localSheetId="4">#REF!</definedName>
    <definedName name="M10PI" localSheetId="1">#REF!</definedName>
    <definedName name="M10PI" localSheetId="7">#REF!</definedName>
    <definedName name="M10PI" localSheetId="2">#REF!</definedName>
    <definedName name="M10PI" localSheetId="6">#REF!</definedName>
    <definedName name="M10PI" localSheetId="5">#REF!</definedName>
    <definedName name="M10PI">#REF!</definedName>
    <definedName name="M1PIB" localSheetId="3">#REF!</definedName>
    <definedName name="M1PIB" localSheetId="4">#REF!</definedName>
    <definedName name="M1PIB" localSheetId="1">#REF!</definedName>
    <definedName name="M1PIB" localSheetId="7">#REF!</definedName>
    <definedName name="M1PIB" localSheetId="2">#REF!</definedName>
    <definedName name="M1PIB" localSheetId="6">#REF!</definedName>
    <definedName name="M1PIB" localSheetId="5">#REF!</definedName>
    <definedName name="M1PIB">#REF!</definedName>
    <definedName name="M2IPC" localSheetId="3">#REF!</definedName>
    <definedName name="M2IPC" localSheetId="4">#REF!</definedName>
    <definedName name="M2IPC" localSheetId="1">#REF!</definedName>
    <definedName name="M2IPC" localSheetId="7">#REF!</definedName>
    <definedName name="M2IPC" localSheetId="2">#REF!</definedName>
    <definedName name="M2IPC" localSheetId="6">#REF!</definedName>
    <definedName name="M2IPC" localSheetId="5">#REF!</definedName>
    <definedName name="M2IPC">#REF!</definedName>
    <definedName name="M3BP" localSheetId="3">#REF!</definedName>
    <definedName name="M3BP" localSheetId="4">#REF!</definedName>
    <definedName name="M3BP" localSheetId="1">#REF!</definedName>
    <definedName name="M3BP" localSheetId="7">#REF!</definedName>
    <definedName name="M3BP" localSheetId="2">#REF!</definedName>
    <definedName name="M3BP" localSheetId="6">#REF!</definedName>
    <definedName name="M3BP" localSheetId="5">#REF!</definedName>
    <definedName name="M3BP">#REF!</definedName>
    <definedName name="M4DGXM" localSheetId="3">#REF!</definedName>
    <definedName name="M4DGXM" localSheetId="4">#REF!</definedName>
    <definedName name="M4DGXM" localSheetId="1">#REF!</definedName>
    <definedName name="M4DGXM" localSheetId="7">#REF!</definedName>
    <definedName name="M4DGXM" localSheetId="2">#REF!</definedName>
    <definedName name="M4DGXM" localSheetId="6">#REF!</definedName>
    <definedName name="M4DGXM" localSheetId="5">#REF!</definedName>
    <definedName name="M4DGXM">#REF!</definedName>
    <definedName name="M5DIV" localSheetId="3">#REF!</definedName>
    <definedName name="M5DIV" localSheetId="4">#REF!</definedName>
    <definedName name="M5DIV" localSheetId="1">#REF!</definedName>
    <definedName name="M5DIV" localSheetId="7">#REF!</definedName>
    <definedName name="M5DIV" localSheetId="2">#REF!</definedName>
    <definedName name="M5DIV" localSheetId="6">#REF!</definedName>
    <definedName name="M5DIV" localSheetId="5">#REF!</definedName>
    <definedName name="M5DIV">#REF!</definedName>
    <definedName name="M6OFE" localSheetId="3">#REF!</definedName>
    <definedName name="M6OFE" localSheetId="4">#REF!</definedName>
    <definedName name="M6OFE" localSheetId="1">#REF!</definedName>
    <definedName name="M6OFE" localSheetId="7">#REF!</definedName>
    <definedName name="M6OFE" localSheetId="2">#REF!</definedName>
    <definedName name="M6OFE" localSheetId="6">#REF!</definedName>
    <definedName name="M6OFE" localSheetId="5">#REF!</definedName>
    <definedName name="M6OFE">#REF!</definedName>
    <definedName name="M7SM" localSheetId="3">#REF!</definedName>
    <definedName name="M7SM" localSheetId="4">#REF!</definedName>
    <definedName name="M7SM" localSheetId="1">#REF!</definedName>
    <definedName name="M7SM" localSheetId="7">#REF!</definedName>
    <definedName name="M7SM" localSheetId="2">#REF!</definedName>
    <definedName name="M7SM" localSheetId="6">#REF!</definedName>
    <definedName name="M7SM" localSheetId="5">#REF!</definedName>
    <definedName name="M7SM">#REF!</definedName>
    <definedName name="M8TJ" localSheetId="3">#REF!</definedName>
    <definedName name="M8TJ" localSheetId="4">#REF!</definedName>
    <definedName name="M8TJ" localSheetId="1">#REF!</definedName>
    <definedName name="M8TJ" localSheetId="7">#REF!</definedName>
    <definedName name="M8TJ" localSheetId="2">#REF!</definedName>
    <definedName name="M8TJ" localSheetId="6">#REF!</definedName>
    <definedName name="M8TJ" localSheetId="5">#REF!</definedName>
    <definedName name="M8TJ">#REF!</definedName>
    <definedName name="M9TC" localSheetId="3">#REF!</definedName>
    <definedName name="M9TC" localSheetId="4">#REF!</definedName>
    <definedName name="M9TC" localSheetId="1">#REF!</definedName>
    <definedName name="M9TC" localSheetId="7">#REF!</definedName>
    <definedName name="M9TC" localSheetId="2">#REF!</definedName>
    <definedName name="M9TC" localSheetId="6">#REF!</definedName>
    <definedName name="M9TC" localSheetId="5">#REF!</definedName>
    <definedName name="M9TC">#REF!</definedName>
    <definedName name="_xlnm.Print_Area" localSheetId="0">Capa!$A$1:$L$62</definedName>
    <definedName name="Z_DC7EC235_7B2D_49E7_A201_EA2906C9A254_.wvu.Cols" localSheetId="3" hidden="1">Âmbito!#REF!,Âmbito!#REF!,Âmbito!#REF!,Âmbito!#REF!</definedName>
    <definedName name="Z_DC7EC235_7B2D_49E7_A201_EA2906C9A254_.wvu.Cols" localSheetId="4" hidden="1">'Contrapartes bilaterais'!#REF!,'Contrapartes bilaterais'!#REF!,'Contrapartes bilaterais'!#REF!,'Contrapartes bilaterais'!#REF!</definedName>
    <definedName name="Z_DC7EC235_7B2D_49E7_A201_EA2906C9A254_.wvu.Cols" localSheetId="1" hidden="1">Índice!#REF!,Índice!#REF!,Índice!#REF!,Índice!#REF!</definedName>
    <definedName name="Z_DC7EC235_7B2D_49E7_A201_EA2906C9A254_.wvu.Cols" localSheetId="7" hidden="1">'Modo de realização'!#REF!,'Modo de realização'!#REF!,'Modo de realização'!#REF!,'Modo de realização'!#REF!</definedName>
    <definedName name="Z_DC7EC235_7B2D_49E7_A201_EA2906C9A254_.wvu.Cols" localSheetId="2" hidden="1">Região!#REF!,Região!#REF!,Região!#REF!,Região!#REF!</definedName>
    <definedName name="Z_DC7EC235_7B2D_49E7_A201_EA2906C9A254_.wvu.Cols" localSheetId="6" hidden="1">Tema!#REF!,Tema!#REF!,Tema!#REF!,Tema!#REF!</definedName>
    <definedName name="Z_DC7EC235_7B2D_49E7_A201_EA2906C9A254_.wvu.Cols" localSheetId="5" hidden="1">Tipologia!#REF!,Tipologia!#REF!,Tipologia!#REF!,Tipologia!#REF!</definedName>
    <definedName name="Z_DC7EC235_7B2D_49E7_A201_EA2906C9A254_.wvu.PrintArea" localSheetId="3" hidden="1">Âmbito!#REF!</definedName>
    <definedName name="Z_DC7EC235_7B2D_49E7_A201_EA2906C9A254_.wvu.PrintArea" localSheetId="4" hidden="1">'Contrapartes bilaterais'!#REF!</definedName>
    <definedName name="Z_DC7EC235_7B2D_49E7_A201_EA2906C9A254_.wvu.PrintArea" localSheetId="1" hidden="1">Índice!#REF!</definedName>
    <definedName name="Z_DC7EC235_7B2D_49E7_A201_EA2906C9A254_.wvu.PrintArea" localSheetId="7" hidden="1">'Modo de realização'!#REF!</definedName>
    <definedName name="Z_DC7EC235_7B2D_49E7_A201_EA2906C9A254_.wvu.PrintArea" localSheetId="2" hidden="1">Região!#REF!</definedName>
    <definedName name="Z_DC7EC235_7B2D_49E7_A201_EA2906C9A254_.wvu.PrintArea" localSheetId="6" hidden="1">Tema!#REF!</definedName>
    <definedName name="Z_DC7EC235_7B2D_49E7_A201_EA2906C9A254_.wvu.PrintArea" localSheetId="5" hidden="1">Tipologia!#REF!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71" uniqueCount="51">
  <si>
    <t>Angola</t>
  </si>
  <si>
    <t>Cabo Verde</t>
  </si>
  <si>
    <t>Índice</t>
  </si>
  <si>
    <t>São Tomé e Príncipe</t>
  </si>
  <si>
    <t>Moçambique</t>
  </si>
  <si>
    <t>Brasil</t>
  </si>
  <si>
    <t>Fonte: Banco de Portugal</t>
  </si>
  <si>
    <t>Via remota</t>
  </si>
  <si>
    <t>Ano</t>
  </si>
  <si>
    <t>Presencial</t>
  </si>
  <si>
    <t>Ações de cooperação, por modo de realização</t>
  </si>
  <si>
    <t>Ações de cooperação, por região</t>
  </si>
  <si>
    <t>Países de Língua Portuguesa (PLP)</t>
  </si>
  <si>
    <t>Ásia e Pacífico (excl. Timor-Leste)</t>
  </si>
  <si>
    <t>África Subsariana (excl. PLP)</t>
  </si>
  <si>
    <t>Países vizinhos da União Europeia</t>
  </si>
  <si>
    <t>Globais</t>
  </si>
  <si>
    <t>Ações de cooperação, por tipologia</t>
  </si>
  <si>
    <t>Assistência técnica</t>
  </si>
  <si>
    <t>Bolsas de estudo/
/Projetos/Outros</t>
  </si>
  <si>
    <t>Encontros/
/Conferências</t>
  </si>
  <si>
    <t>Cursos/
/Seminários</t>
  </si>
  <si>
    <t>Estágios/
/Visitas de trabalho</t>
  </si>
  <si>
    <t>Ações de cooperação, por tema</t>
  </si>
  <si>
    <t>Operações de mercado, sistemas de pagamentos e emissão e tesouraria</t>
  </si>
  <si>
    <t>Supervisão e estabilidade financeira</t>
  </si>
  <si>
    <t>Análise económica e estatística</t>
  </si>
  <si>
    <t>Representação e relações internacionais</t>
  </si>
  <si>
    <t>Ações de cooperação, por âmbito</t>
  </si>
  <si>
    <t>Bilaterais</t>
  </si>
  <si>
    <t>Multilaterais</t>
  </si>
  <si>
    <t xml:space="preserve">Ações de cooperação, contrapartes das ações bilaterais </t>
  </si>
  <si>
    <t>Ucrânia</t>
  </si>
  <si>
    <t>País</t>
  </si>
  <si>
    <t>América Latina e Caraíbas (excl. Brasil)</t>
  </si>
  <si>
    <t>Híbrida</t>
  </si>
  <si>
    <t>Outros</t>
  </si>
  <si>
    <t>Por região</t>
  </si>
  <si>
    <t>Por âmbito</t>
  </si>
  <si>
    <t xml:space="preserve">Por contrapartes das ações bilaterais </t>
  </si>
  <si>
    <t>Por tipologia</t>
  </si>
  <si>
    <t>Por tema</t>
  </si>
  <si>
    <t>Por modo de realização</t>
  </si>
  <si>
    <t xml:space="preserve">DADOS SUBJACENTES AOS GRÁFICOS </t>
  </si>
  <si>
    <t>Relatório Anual da Atividade de Cooperação 2023</t>
  </si>
  <si>
    <t>Ações de Cooperação 2022-2023</t>
  </si>
  <si>
    <t>Ajuda Pública ao Desenvolvimento 2021-2022</t>
  </si>
  <si>
    <t>Timor-Leste</t>
  </si>
  <si>
    <t>Tunísia</t>
  </si>
  <si>
    <t>Governação e suporte</t>
  </si>
  <si>
    <t>OECD (2023), Net ODA (indicator) | link externo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8" x14ac:knownFonts="1">
    <font>
      <sz val="10"/>
      <name val="Arial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Calibri"/>
      <family val="2"/>
      <scheme val="minor"/>
    </font>
    <font>
      <b/>
      <sz val="14"/>
      <name val="Calibri"/>
      <family val="2"/>
      <scheme val="minor"/>
    </font>
    <font>
      <b/>
      <sz val="8"/>
      <name val="Calibri"/>
      <family val="2"/>
      <scheme val="minor"/>
    </font>
    <font>
      <b/>
      <sz val="10"/>
      <name val="Times New Roman"/>
      <family val="1"/>
    </font>
    <font>
      <b/>
      <i/>
      <sz val="10"/>
      <name val="Times New Roman"/>
      <family val="1"/>
    </font>
    <font>
      <sz val="10"/>
      <name val="Times New Roman"/>
      <family val="1"/>
    </font>
    <font>
      <u/>
      <sz val="10"/>
      <color theme="10"/>
      <name val="Arial"/>
      <family val="2"/>
    </font>
    <font>
      <u/>
      <sz val="10"/>
      <color theme="10"/>
      <name val="Calibri"/>
      <family val="2"/>
      <scheme val="minor"/>
    </font>
    <font>
      <sz val="8"/>
      <name val="Calibri"/>
      <family val="2"/>
      <scheme val="minor"/>
    </font>
    <font>
      <sz val="10"/>
      <name val="Arial"/>
      <family val="2"/>
    </font>
    <font>
      <sz val="10"/>
      <color theme="1"/>
      <name val="Calibri"/>
      <family val="2"/>
      <scheme val="minor"/>
    </font>
    <font>
      <sz val="12"/>
      <color rgb="FFFF0000"/>
      <name val="Calibri"/>
      <family val="2"/>
      <scheme val="minor"/>
    </font>
    <font>
      <sz val="18"/>
      <name val="Calibri"/>
      <family val="2"/>
      <scheme val="minor"/>
    </font>
    <font>
      <b/>
      <sz val="10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3">
    <xf numFmtId="0" fontId="0" fillId="0" borderId="0"/>
    <xf numFmtId="0" fontId="10" fillId="0" borderId="0" applyNumberFormat="0" applyFill="0" applyBorder="0" applyAlignment="0" applyProtection="0"/>
    <xf numFmtId="0" fontId="13" fillId="0" borderId="0"/>
  </cellStyleXfs>
  <cellXfs count="29">
    <xf numFmtId="0" fontId="0" fillId="0" borderId="0" xfId="0"/>
    <xf numFmtId="0" fontId="4" fillId="0" borderId="0" xfId="0" applyFont="1"/>
    <xf numFmtId="0" fontId="5" fillId="0" borderId="0" xfId="0" applyFont="1"/>
    <xf numFmtId="0" fontId="3" fillId="0" borderId="0" xfId="0" applyFont="1" applyFill="1" applyAlignment="1">
      <alignment horizontal="left" vertical="center"/>
    </xf>
    <xf numFmtId="0" fontId="6" fillId="0" borderId="0" xfId="0" applyFont="1" applyFill="1" applyBorder="1" applyAlignment="1">
      <alignment horizontal="left" vertical="center"/>
    </xf>
    <xf numFmtId="0" fontId="7" fillId="0" borderId="0" xfId="0" applyFont="1" applyBorder="1"/>
    <xf numFmtId="0" fontId="8" fillId="0" borderId="0" xfId="0" applyFont="1" applyBorder="1"/>
    <xf numFmtId="0" fontId="9" fillId="0" borderId="0" xfId="0" applyFont="1"/>
    <xf numFmtId="0" fontId="11" fillId="0" borderId="0" xfId="1" applyFont="1"/>
    <xf numFmtId="1" fontId="12" fillId="0" borderId="0" xfId="0" applyNumberFormat="1" applyFont="1" applyBorder="1" applyAlignment="1">
      <alignment horizontal="center"/>
    </xf>
    <xf numFmtId="0" fontId="6" fillId="0" borderId="0" xfId="0" applyFont="1" applyBorder="1" applyAlignment="1">
      <alignment horizontal="center" wrapText="1"/>
    </xf>
    <xf numFmtId="0" fontId="12" fillId="0" borderId="0" xfId="0" applyFont="1" applyBorder="1" applyAlignment="1">
      <alignment vertical="top"/>
    </xf>
    <xf numFmtId="0" fontId="13" fillId="0" borderId="0" xfId="2" applyFont="1" applyFill="1"/>
    <xf numFmtId="0" fontId="16" fillId="0" borderId="0" xfId="2" applyFont="1" applyFill="1" applyBorder="1"/>
    <xf numFmtId="0" fontId="13" fillId="0" borderId="0" xfId="2" applyFont="1" applyFill="1" applyBorder="1"/>
    <xf numFmtId="0" fontId="6" fillId="0" borderId="0" xfId="0" applyFont="1" applyBorder="1" applyAlignment="1">
      <alignment horizontal="center" wrapText="1"/>
    </xf>
    <xf numFmtId="0" fontId="2" fillId="0" borderId="0" xfId="0" applyFont="1" applyFill="1" applyAlignment="1">
      <alignment horizontal="left" vertical="center"/>
    </xf>
    <xf numFmtId="0" fontId="12" fillId="0" borderId="0" xfId="0" applyFont="1" applyBorder="1" applyAlignment="1">
      <alignment horizontal="center"/>
    </xf>
    <xf numFmtId="0" fontId="6" fillId="0" borderId="0" xfId="0" applyFont="1" applyBorder="1" applyAlignment="1">
      <alignment wrapText="1"/>
    </xf>
    <xf numFmtId="0" fontId="14" fillId="0" borderId="0" xfId="2" applyFont="1" applyFill="1" applyBorder="1"/>
    <xf numFmtId="0" fontId="15" fillId="0" borderId="0" xfId="2" applyFont="1" applyFill="1" applyBorder="1"/>
    <xf numFmtId="0" fontId="13" fillId="0" borderId="0" xfId="2" applyFill="1"/>
    <xf numFmtId="0" fontId="13" fillId="0" borderId="0" xfId="2" quotePrefix="1" applyFont="1" applyFill="1"/>
    <xf numFmtId="0" fontId="14" fillId="0" borderId="0" xfId="2" applyFont="1" applyFill="1"/>
    <xf numFmtId="0" fontId="0" fillId="0" borderId="0" xfId="0" applyFill="1"/>
    <xf numFmtId="0" fontId="17" fillId="0" borderId="0" xfId="1" applyFont="1" applyBorder="1" applyAlignment="1">
      <alignment horizontal="left" indent="1"/>
    </xf>
    <xf numFmtId="0" fontId="1" fillId="0" borderId="0" xfId="0" applyFont="1" applyFill="1" applyAlignment="1">
      <alignment horizontal="left" vertical="center"/>
    </xf>
    <xf numFmtId="0" fontId="11" fillId="0" borderId="0" xfId="1" applyFont="1" applyFill="1" applyAlignment="1">
      <alignment horizontal="left" indent="2"/>
    </xf>
    <xf numFmtId="0" fontId="11" fillId="0" borderId="0" xfId="1" applyFont="1" applyBorder="1" applyAlignment="1">
      <alignment horizontal="left" indent="2"/>
    </xf>
  </cellXfs>
  <cellStyles count="3">
    <cellStyle name="Hyperlink" xfId="1" builtinId="8"/>
    <cellStyle name="Normal" xfId="0" builtinId="0"/>
    <cellStyle name="Normal 2 2 2" xfId="2" xr:uid="{00000000-0005-0000-0000-000002000000}"/>
  </cellStyles>
  <dxfs count="0"/>
  <tableStyles count="0" defaultTableStyle="TableStyleMedium2" defaultPivotStyle="PivotStyleLight16"/>
  <colors>
    <mruColors>
      <color rgb="FF6E2A12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1.xml"/><Relationship Id="rId17" Type="http://schemas.openxmlformats.org/officeDocument/2006/relationships/customXml" Target="../customXml/item6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4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theme" Target="theme/theme1.xml"/><Relationship Id="rId14" Type="http://schemas.openxmlformats.org/officeDocument/2006/relationships/customXml" Target="../customXml/item3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38099</xdr:rowOff>
    </xdr:from>
    <xdr:to>
      <xdr:col>12</xdr:col>
      <xdr:colOff>19050</xdr:colOff>
      <xdr:row>62</xdr:row>
      <xdr:rowOff>21186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38099"/>
          <a:ext cx="7429500" cy="11317837"/>
        </a:xfrm>
        <a:prstGeom prst="rect">
          <a:avLst/>
        </a:prstGeom>
      </xdr:spPr>
    </xdr:pic>
    <xdr:clientData/>
  </xdr:twoCellAnchor>
  <xdr:twoCellAnchor>
    <xdr:from>
      <xdr:col>1</xdr:col>
      <xdr:colOff>66338</xdr:colOff>
      <xdr:row>5</xdr:row>
      <xdr:rowOff>9761</xdr:rowOff>
    </xdr:from>
    <xdr:to>
      <xdr:col>10</xdr:col>
      <xdr:colOff>280879</xdr:colOff>
      <xdr:row>15</xdr:row>
      <xdr:rowOff>99162</xdr:rowOff>
    </xdr:to>
    <xdr:sp macro="" textlink="">
      <xdr:nvSpPr>
        <xdr:cNvPr id="37" name="TextBox 36">
          <a:extLst>
            <a:ext uri="{FF2B5EF4-FFF2-40B4-BE49-F238E27FC236}">
              <a16:creationId xmlns:a16="http://schemas.microsoft.com/office/drawing/2014/main" id="{00000000-0008-0000-0000-000025000000}"/>
            </a:ext>
          </a:extLst>
        </xdr:cNvPr>
        <xdr:cNvSpPr txBox="1"/>
      </xdr:nvSpPr>
      <xdr:spPr>
        <a:xfrm>
          <a:off x="675938" y="1514711"/>
          <a:ext cx="5700941" cy="1937251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lIns="0" tIns="0" rIns="0" bIns="0" rtlCol="0" anchor="b">
          <a:noAutofit/>
        </a:bodyPr>
        <a:lstStyle/>
        <a:p>
          <a:pPr marL="0" marR="0" lvl="0" indent="0" algn="r" defTabSz="914400" eaLnBrk="1" fontAlgn="auto" latinLnBrk="0" hangingPunct="1">
            <a:lnSpc>
              <a:spcPct val="9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t-PT" sz="3200" b="0" i="0" u="none" strike="noStrike" kern="0" cap="all" spc="13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rPr>
            <a:t>RELATÓRIO ANUAL</a:t>
          </a:r>
          <a:br>
            <a:rPr kumimoji="0" lang="pt-PT" sz="3200" b="0" i="0" u="none" strike="noStrike" kern="0" cap="all" spc="13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rPr>
          </a:br>
          <a:r>
            <a:rPr kumimoji="0" lang="pt-PT" sz="3200" b="0" i="0" u="none" strike="noStrike" kern="0" cap="all" spc="13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rPr>
            <a:t>DA ATIVIDADE</a:t>
          </a:r>
          <a:br>
            <a:rPr kumimoji="0" lang="pt-PT" sz="3200" b="0" i="0" u="none" strike="noStrike" kern="0" cap="all" spc="13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rPr>
          </a:br>
          <a:r>
            <a:rPr kumimoji="0" lang="pt-PT" sz="3200" b="0" i="0" u="none" strike="noStrike" kern="0" cap="all" spc="13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rPr>
            <a:t>de COOPERAÇÃO</a:t>
          </a:r>
        </a:p>
      </xdr:txBody>
    </xdr:sp>
    <xdr:clientData/>
  </xdr:twoCellAnchor>
  <xdr:twoCellAnchor>
    <xdr:from>
      <xdr:col>1</xdr:col>
      <xdr:colOff>117951</xdr:colOff>
      <xdr:row>20</xdr:row>
      <xdr:rowOff>91478</xdr:rowOff>
    </xdr:from>
    <xdr:to>
      <xdr:col>10</xdr:col>
      <xdr:colOff>258586</xdr:colOff>
      <xdr:row>30</xdr:row>
      <xdr:rowOff>149678</xdr:rowOff>
    </xdr:to>
    <xdr:sp macro="" textlink="">
      <xdr:nvSpPr>
        <xdr:cNvPr id="38" name="TextBox 37">
          <a:extLst>
            <a:ext uri="{FF2B5EF4-FFF2-40B4-BE49-F238E27FC236}">
              <a16:creationId xmlns:a16="http://schemas.microsoft.com/office/drawing/2014/main" id="{00000000-0008-0000-0000-000026000000}"/>
            </a:ext>
          </a:extLst>
        </xdr:cNvPr>
        <xdr:cNvSpPr txBox="1"/>
      </xdr:nvSpPr>
      <xdr:spPr>
        <a:xfrm>
          <a:off x="730272" y="4146407"/>
          <a:ext cx="5651528" cy="1691057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lIns="0" tIns="0" rIns="0" bIns="0" rtlCol="0" anchor="t">
          <a:noAutofit/>
        </a:bodyPr>
        <a:lstStyle/>
        <a:p>
          <a:pPr marL="0" marR="0" lvl="0" indent="0" algn="r" defTabSz="914400" eaLnBrk="1" fontAlgn="auto" latinLnBrk="0" hangingPunct="1">
            <a:lnSpc>
              <a:spcPct val="9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t-PT" sz="2300" b="0" i="0" u="none" strike="noStrike" kern="0" cap="all" spc="13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rPr>
            <a:t>2023</a:t>
          </a:r>
        </a:p>
        <a:p>
          <a:pPr marL="0" marR="0" lvl="0" indent="0" algn="r" defTabSz="914400" eaLnBrk="1" fontAlgn="auto" latinLnBrk="0" hangingPunct="1">
            <a:lnSpc>
              <a:spcPct val="9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pt-PT" sz="1200" b="0" i="0" u="none" strike="noStrike" kern="0" cap="all" spc="130" normalizeH="0" baseline="0" noProof="0">
            <a:ln>
              <a:noFill/>
            </a:ln>
            <a:solidFill>
              <a:prstClr val="white"/>
            </a:solidFill>
            <a:effectLst/>
            <a:uLnTx/>
            <a:uFillTx/>
            <a:latin typeface="Open Sans Light" panose="020B0306030504020204" pitchFamily="34" charset="0"/>
            <a:ea typeface="Open Sans Light" panose="020B0306030504020204" pitchFamily="34" charset="0"/>
            <a:cs typeface="Open Sans Light" panose="020B0306030504020204" pitchFamily="34" charset="0"/>
          </a:endParaRPr>
        </a:p>
        <a:p>
          <a:pPr marL="0" marR="0" lvl="0" indent="0" algn="r" defTabSz="914400" eaLnBrk="1" fontAlgn="auto" latinLnBrk="0" hangingPunct="1">
            <a:lnSpc>
              <a:spcPct val="9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pt-PT" sz="2300" b="0" i="0" u="none" strike="noStrike" kern="0" cap="all" spc="13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rPr>
            <a:t>DADOS SUBJACENTES AOS </a:t>
          </a:r>
          <a:br>
            <a:rPr kumimoji="0" lang="pt-PT" sz="2300" b="0" i="0" u="none" strike="noStrike" kern="0" cap="all" spc="13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rPr>
          </a:br>
          <a:r>
            <a:rPr kumimoji="0" lang="pt-PT" sz="2300" b="0" i="0" u="none" strike="noStrike" kern="0" cap="all" spc="13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rPr>
            <a:t>GRÁFICOS DA ATIVIDADE </a:t>
          </a:r>
          <a:br>
            <a:rPr kumimoji="0" lang="pt-PT" sz="2300" b="0" i="0" u="none" strike="noStrike" kern="0" cap="all" spc="13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rPr>
          </a:br>
          <a:r>
            <a:rPr kumimoji="0" lang="pt-PT" sz="2300" b="0" i="0" u="none" strike="noStrike" kern="0" cap="all" spc="13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rPr>
            <a:t>DE COOPERAÇÃO</a:t>
          </a: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2135188</xdr:colOff>
      <xdr:row>3</xdr:row>
      <xdr:rowOff>63750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2135188" cy="549525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571500</xdr:colOff>
      <xdr:row>3</xdr:row>
      <xdr:rowOff>63750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2130425" cy="549525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166688</xdr:colOff>
      <xdr:row>3</xdr:row>
      <xdr:rowOff>63750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2128838" cy="549525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127000</xdr:colOff>
      <xdr:row>3</xdr:row>
      <xdr:rowOff>63750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2132013" cy="549525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531813</xdr:colOff>
      <xdr:row>3</xdr:row>
      <xdr:rowOff>63750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2133600" cy="549525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166688</xdr:colOff>
      <xdr:row>3</xdr:row>
      <xdr:rowOff>63750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2132013" cy="549525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2</xdr:col>
      <xdr:colOff>730250</xdr:colOff>
      <xdr:row>3</xdr:row>
      <xdr:rowOff>63750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2132013" cy="549525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2.xml"/><Relationship Id="rId2" Type="http://schemas.openxmlformats.org/officeDocument/2006/relationships/printerSettings" Target="../printerSettings/printerSettings2.bin"/><Relationship Id="rId1" Type="http://schemas.openxmlformats.org/officeDocument/2006/relationships/hyperlink" Target="https://data.oecd.org/oda/net-oda.htm" TargetMode="External"/><Relationship Id="rId4" Type="http://schemas.openxmlformats.org/officeDocument/2006/relationships/vmlDrawing" Target="../drawings/vmlDrawing1.vml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AC71"/>
  <sheetViews>
    <sheetView tabSelected="1" view="pageBreakPreview" zoomScale="70" zoomScaleNormal="50" zoomScaleSheetLayoutView="70" workbookViewId="0"/>
  </sheetViews>
  <sheetFormatPr defaultColWidth="9.140625" defaultRowHeight="12.75" x14ac:dyDescent="0.2"/>
  <cols>
    <col min="1" max="11" width="9.140625" style="24"/>
    <col min="12" max="12" width="10.5703125" style="24" customWidth="1"/>
    <col min="13" max="16384" width="9.140625" style="24"/>
  </cols>
  <sheetData>
    <row r="1" spans="1:29" s="12" customFormat="1" ht="35.25" customHeight="1" x14ac:dyDescent="0.2">
      <c r="A1" s="19"/>
      <c r="B1" s="19"/>
      <c r="C1" s="19"/>
      <c r="D1" s="19"/>
      <c r="E1" s="19"/>
      <c r="F1" s="19"/>
      <c r="G1" s="19"/>
      <c r="H1" s="19"/>
      <c r="I1" s="19"/>
      <c r="J1" s="19"/>
      <c r="K1" s="19"/>
      <c r="L1" s="19"/>
      <c r="M1" s="19"/>
      <c r="N1" s="19"/>
      <c r="O1" s="19"/>
    </row>
    <row r="2" spans="1:29" s="12" customFormat="1" ht="39" customHeight="1" x14ac:dyDescent="0.2">
      <c r="A2" s="19"/>
      <c r="B2" s="19"/>
      <c r="C2" s="19"/>
      <c r="D2" s="19"/>
      <c r="E2" s="19"/>
      <c r="F2" s="19"/>
      <c r="G2" s="19"/>
      <c r="H2" s="19"/>
      <c r="I2" s="19"/>
      <c r="J2" s="19"/>
      <c r="K2" s="19"/>
      <c r="L2" s="19"/>
      <c r="M2" s="19"/>
      <c r="N2" s="19"/>
      <c r="O2" s="19"/>
    </row>
    <row r="3" spans="1:29" s="21" customFormat="1" ht="15.75" x14ac:dyDescent="0.25">
      <c r="A3" s="19"/>
      <c r="B3" s="19"/>
      <c r="C3" s="19"/>
      <c r="D3" s="19"/>
      <c r="E3" s="19"/>
      <c r="F3" s="19"/>
      <c r="G3" s="19"/>
      <c r="H3" s="19"/>
      <c r="I3" s="20"/>
      <c r="J3" s="20"/>
      <c r="K3" s="20"/>
      <c r="L3" s="19"/>
      <c r="M3" s="19"/>
      <c r="N3" s="19"/>
      <c r="O3" s="19"/>
    </row>
    <row r="4" spans="1:29" s="21" customFormat="1" x14ac:dyDescent="0.2">
      <c r="A4" s="19"/>
      <c r="B4" s="19"/>
      <c r="C4" s="19"/>
      <c r="D4" s="19"/>
      <c r="E4" s="19"/>
      <c r="F4" s="19"/>
      <c r="G4" s="19"/>
      <c r="H4" s="19"/>
      <c r="I4" s="19"/>
      <c r="J4" s="19"/>
      <c r="K4" s="19"/>
      <c r="L4" s="19"/>
      <c r="M4" s="19"/>
      <c r="N4" s="19"/>
      <c r="O4" s="19"/>
    </row>
    <row r="5" spans="1:29" s="21" customFormat="1" x14ac:dyDescent="0.2">
      <c r="A5" s="19"/>
      <c r="B5" s="19"/>
      <c r="C5" s="19"/>
      <c r="D5" s="19"/>
      <c r="E5" s="19"/>
      <c r="F5" s="19"/>
      <c r="G5" s="19"/>
      <c r="H5" s="19"/>
      <c r="I5" s="19"/>
      <c r="J5" s="19"/>
      <c r="K5" s="19"/>
      <c r="L5" s="19"/>
      <c r="M5" s="19"/>
      <c r="N5" s="19"/>
      <c r="O5" s="19"/>
    </row>
    <row r="6" spans="1:29" s="21" customFormat="1" x14ac:dyDescent="0.2">
      <c r="A6" s="19"/>
      <c r="B6" s="19"/>
      <c r="C6" s="19"/>
      <c r="D6" s="19"/>
      <c r="E6" s="19"/>
      <c r="F6" s="19"/>
      <c r="G6" s="19"/>
      <c r="H6" s="19"/>
      <c r="I6" s="19"/>
      <c r="J6" s="19"/>
      <c r="K6" s="19"/>
      <c r="L6" s="19"/>
      <c r="M6" s="19"/>
      <c r="N6" s="19"/>
      <c r="O6" s="19"/>
    </row>
    <row r="7" spans="1:29" s="21" customFormat="1" ht="23.25" x14ac:dyDescent="0.35">
      <c r="A7" s="19"/>
      <c r="B7" s="19"/>
      <c r="C7" s="19"/>
      <c r="D7" s="19"/>
      <c r="E7" s="19"/>
      <c r="F7" s="19"/>
      <c r="G7" s="19"/>
      <c r="H7" s="19"/>
      <c r="I7" s="19"/>
      <c r="J7" s="19"/>
      <c r="K7" s="19"/>
      <c r="L7" s="19"/>
      <c r="M7" s="19"/>
      <c r="N7" s="19"/>
      <c r="O7" s="19"/>
      <c r="U7" s="13"/>
      <c r="V7" s="14"/>
      <c r="W7" s="14"/>
      <c r="X7" s="12"/>
      <c r="Y7" s="12"/>
      <c r="Z7" s="12"/>
      <c r="AA7" s="12"/>
      <c r="AB7" s="12"/>
      <c r="AC7" s="12"/>
    </row>
    <row r="8" spans="1:29" s="21" customFormat="1" x14ac:dyDescent="0.2">
      <c r="A8" s="19"/>
      <c r="B8" s="19"/>
      <c r="C8" s="19"/>
      <c r="D8" s="19"/>
      <c r="E8" s="19"/>
      <c r="F8" s="19"/>
      <c r="G8" s="19"/>
      <c r="H8" s="19"/>
      <c r="I8" s="19"/>
      <c r="J8" s="19"/>
      <c r="K8" s="19"/>
      <c r="L8" s="19"/>
      <c r="M8" s="19"/>
      <c r="N8" s="19"/>
      <c r="O8" s="19"/>
      <c r="U8" s="22"/>
    </row>
    <row r="9" spans="1:29" s="21" customFormat="1" x14ac:dyDescent="0.2">
      <c r="A9" s="19"/>
      <c r="B9" s="19"/>
      <c r="C9" s="19"/>
      <c r="D9" s="19"/>
      <c r="E9" s="19"/>
      <c r="F9" s="19"/>
      <c r="G9" s="19"/>
      <c r="H9" s="19"/>
      <c r="I9" s="19"/>
      <c r="J9" s="19"/>
      <c r="K9" s="19"/>
      <c r="L9" s="19"/>
      <c r="M9" s="19"/>
      <c r="N9" s="19"/>
      <c r="O9" s="19"/>
    </row>
    <row r="10" spans="1:29" s="21" customFormat="1" x14ac:dyDescent="0.2">
      <c r="A10" s="19"/>
      <c r="B10" s="19"/>
      <c r="C10" s="19"/>
      <c r="D10" s="19"/>
      <c r="E10" s="19"/>
      <c r="F10" s="19"/>
      <c r="G10" s="19"/>
      <c r="H10" s="19"/>
      <c r="I10" s="19"/>
      <c r="J10" s="19"/>
      <c r="K10" s="19"/>
      <c r="L10" s="19"/>
      <c r="M10" s="19"/>
      <c r="N10" s="19"/>
      <c r="O10" s="19"/>
    </row>
    <row r="11" spans="1:29" s="21" customFormat="1" x14ac:dyDescent="0.2">
      <c r="A11" s="19"/>
      <c r="B11" s="19"/>
      <c r="C11" s="19"/>
      <c r="D11" s="19"/>
      <c r="E11" s="19"/>
      <c r="F11" s="19"/>
      <c r="G11" s="19"/>
      <c r="H11" s="19"/>
      <c r="I11" s="19"/>
      <c r="J11" s="19"/>
      <c r="K11" s="19"/>
      <c r="L11" s="19"/>
      <c r="M11" s="19"/>
      <c r="N11" s="19"/>
      <c r="O11" s="19"/>
    </row>
    <row r="12" spans="1:29" s="21" customFormat="1" x14ac:dyDescent="0.2">
      <c r="A12" s="19"/>
      <c r="B12" s="19"/>
      <c r="C12" s="19"/>
      <c r="D12" s="19"/>
      <c r="E12" s="19"/>
      <c r="F12" s="19"/>
      <c r="G12" s="19"/>
      <c r="H12" s="19"/>
      <c r="I12" s="19"/>
      <c r="J12" s="19"/>
      <c r="K12" s="19"/>
      <c r="L12" s="19"/>
      <c r="M12" s="19"/>
      <c r="N12" s="19"/>
      <c r="O12" s="19"/>
    </row>
    <row r="13" spans="1:29" s="21" customFormat="1" x14ac:dyDescent="0.2">
      <c r="A13" s="19"/>
      <c r="B13" s="19"/>
      <c r="C13" s="19"/>
      <c r="D13" s="19"/>
      <c r="E13" s="19"/>
      <c r="F13" s="19"/>
      <c r="G13" s="19"/>
      <c r="H13" s="19"/>
      <c r="I13" s="19"/>
      <c r="J13" s="19"/>
      <c r="K13" s="19"/>
      <c r="L13" s="19"/>
      <c r="M13" s="19"/>
      <c r="N13" s="19"/>
      <c r="O13" s="19"/>
    </row>
    <row r="14" spans="1:29" s="21" customFormat="1" x14ac:dyDescent="0.2">
      <c r="A14" s="19"/>
      <c r="B14" s="19"/>
      <c r="C14" s="19"/>
      <c r="D14" s="19"/>
      <c r="E14" s="19"/>
      <c r="F14" s="19"/>
      <c r="G14" s="19"/>
      <c r="H14" s="19"/>
      <c r="I14" s="19"/>
      <c r="J14" s="19"/>
      <c r="K14" s="19"/>
      <c r="L14" s="19"/>
      <c r="M14" s="19"/>
      <c r="N14" s="19"/>
      <c r="O14" s="19"/>
    </row>
    <row r="15" spans="1:29" s="21" customFormat="1" x14ac:dyDescent="0.2">
      <c r="A15" s="19"/>
      <c r="B15" s="19"/>
      <c r="C15" s="19"/>
      <c r="D15" s="19"/>
      <c r="E15" s="19"/>
      <c r="F15" s="19"/>
      <c r="G15" s="19"/>
      <c r="H15" s="19"/>
      <c r="I15" s="19"/>
      <c r="J15" s="19"/>
      <c r="K15" s="19"/>
      <c r="L15" s="19"/>
      <c r="M15" s="19"/>
      <c r="N15" s="19"/>
      <c r="O15" s="19"/>
    </row>
    <row r="16" spans="1:29" s="21" customFormat="1" x14ac:dyDescent="0.2">
      <c r="A16" s="19"/>
      <c r="B16" s="19"/>
      <c r="C16" s="19"/>
      <c r="D16" s="19"/>
      <c r="E16" s="19"/>
      <c r="F16" s="19"/>
      <c r="G16" s="19"/>
      <c r="H16" s="19"/>
      <c r="I16" s="19"/>
      <c r="J16" s="19"/>
      <c r="K16" s="19"/>
      <c r="L16" s="19"/>
      <c r="M16" s="19"/>
      <c r="N16" s="19"/>
      <c r="O16" s="19"/>
    </row>
    <row r="17" spans="1:15" s="21" customFormat="1" x14ac:dyDescent="0.2">
      <c r="A17" s="19"/>
      <c r="B17" s="19"/>
      <c r="C17" s="19"/>
      <c r="D17" s="19"/>
      <c r="E17" s="19"/>
      <c r="F17" s="19"/>
      <c r="G17" s="19"/>
      <c r="H17" s="19"/>
      <c r="I17" s="19"/>
      <c r="J17" s="19"/>
      <c r="K17" s="19"/>
      <c r="L17" s="19"/>
      <c r="M17" s="19"/>
      <c r="N17" s="19"/>
      <c r="O17" s="19"/>
    </row>
    <row r="18" spans="1:15" s="21" customFormat="1" x14ac:dyDescent="0.2">
      <c r="A18" s="19"/>
      <c r="B18" s="19"/>
      <c r="C18" s="19"/>
      <c r="D18" s="19"/>
      <c r="E18" s="19"/>
      <c r="F18" s="19"/>
      <c r="G18" s="19"/>
      <c r="H18" s="19"/>
      <c r="I18" s="19"/>
      <c r="J18" s="19"/>
      <c r="K18" s="19"/>
      <c r="L18" s="19"/>
      <c r="M18" s="19"/>
      <c r="N18" s="19"/>
      <c r="O18" s="19"/>
    </row>
    <row r="19" spans="1:15" s="21" customFormat="1" x14ac:dyDescent="0.2">
      <c r="A19" s="19"/>
      <c r="B19" s="19"/>
      <c r="C19" s="19"/>
      <c r="D19" s="19"/>
      <c r="E19" s="19"/>
      <c r="F19" s="19"/>
      <c r="G19" s="19"/>
      <c r="H19" s="19"/>
      <c r="I19" s="19"/>
      <c r="J19" s="19"/>
      <c r="K19" s="19"/>
      <c r="L19" s="19"/>
      <c r="M19" s="19"/>
      <c r="N19" s="19"/>
      <c r="O19" s="19"/>
    </row>
    <row r="20" spans="1:15" s="21" customFormat="1" x14ac:dyDescent="0.2">
      <c r="A20" s="19"/>
      <c r="B20" s="19"/>
      <c r="C20" s="19"/>
      <c r="D20" s="19"/>
      <c r="E20" s="19"/>
      <c r="F20" s="19"/>
      <c r="G20" s="19"/>
      <c r="H20" s="19"/>
      <c r="I20" s="19"/>
      <c r="J20" s="19"/>
      <c r="K20" s="19"/>
      <c r="L20" s="19"/>
      <c r="M20" s="19"/>
      <c r="N20" s="19"/>
      <c r="O20" s="19"/>
    </row>
    <row r="21" spans="1:15" s="21" customFormat="1" x14ac:dyDescent="0.2">
      <c r="A21" s="19"/>
      <c r="B21" s="19"/>
      <c r="C21" s="19"/>
      <c r="D21" s="19"/>
      <c r="E21" s="19"/>
      <c r="F21" s="19"/>
      <c r="G21" s="19"/>
      <c r="H21" s="19"/>
      <c r="I21" s="19"/>
      <c r="J21" s="19"/>
      <c r="K21" s="19"/>
      <c r="L21" s="19"/>
      <c r="M21" s="19"/>
      <c r="N21" s="19"/>
      <c r="O21" s="19"/>
    </row>
    <row r="22" spans="1:15" s="21" customFormat="1" x14ac:dyDescent="0.2">
      <c r="A22" s="19"/>
      <c r="B22" s="19"/>
      <c r="C22" s="19"/>
      <c r="D22" s="19"/>
      <c r="E22" s="19"/>
      <c r="F22" s="19"/>
      <c r="G22" s="19"/>
      <c r="H22" s="19"/>
      <c r="I22" s="19"/>
      <c r="J22" s="19"/>
      <c r="K22" s="19"/>
      <c r="L22" s="19"/>
      <c r="M22" s="19"/>
      <c r="N22" s="19"/>
      <c r="O22" s="19"/>
    </row>
    <row r="23" spans="1:15" s="21" customFormat="1" x14ac:dyDescent="0.2">
      <c r="A23" s="19"/>
      <c r="B23" s="19"/>
      <c r="C23" s="19"/>
      <c r="D23" s="19"/>
      <c r="E23" s="19"/>
      <c r="F23" s="19"/>
      <c r="G23" s="19"/>
      <c r="H23" s="19"/>
      <c r="I23" s="19"/>
      <c r="J23" s="19"/>
      <c r="K23" s="19"/>
      <c r="L23" s="19"/>
      <c r="M23" s="19"/>
      <c r="N23" s="19"/>
      <c r="O23" s="19"/>
    </row>
    <row r="24" spans="1:15" s="21" customFormat="1" x14ac:dyDescent="0.2">
      <c r="A24" s="19"/>
      <c r="B24" s="19"/>
      <c r="C24" s="19"/>
      <c r="D24" s="19"/>
      <c r="E24" s="19"/>
      <c r="F24" s="19"/>
      <c r="G24" s="19"/>
      <c r="H24" s="19"/>
      <c r="I24" s="19"/>
      <c r="J24" s="19"/>
      <c r="K24" s="19"/>
      <c r="L24" s="19"/>
      <c r="M24" s="19"/>
      <c r="N24" s="19"/>
      <c r="O24" s="19"/>
    </row>
    <row r="25" spans="1:15" s="21" customFormat="1" x14ac:dyDescent="0.2">
      <c r="A25" s="19"/>
      <c r="B25" s="19"/>
      <c r="C25" s="19"/>
      <c r="D25" s="19"/>
      <c r="E25" s="19"/>
      <c r="F25" s="19"/>
      <c r="G25" s="19"/>
      <c r="H25" s="19"/>
      <c r="I25" s="19"/>
      <c r="J25" s="19"/>
      <c r="K25" s="19"/>
      <c r="L25" s="19"/>
      <c r="M25" s="19"/>
      <c r="N25" s="19"/>
      <c r="O25" s="19"/>
    </row>
    <row r="26" spans="1:15" s="21" customFormat="1" x14ac:dyDescent="0.2">
      <c r="A26" s="19"/>
      <c r="B26" s="19"/>
      <c r="C26" s="19"/>
      <c r="D26" s="19"/>
      <c r="E26" s="19"/>
      <c r="F26" s="19"/>
      <c r="G26" s="19"/>
      <c r="H26" s="19"/>
      <c r="I26" s="19"/>
      <c r="J26" s="19"/>
      <c r="K26" s="19"/>
      <c r="L26" s="19"/>
      <c r="M26" s="19"/>
      <c r="N26" s="19"/>
      <c r="O26" s="19"/>
    </row>
    <row r="27" spans="1:15" s="21" customFormat="1" x14ac:dyDescent="0.2">
      <c r="A27" s="19"/>
      <c r="B27" s="19"/>
      <c r="C27" s="19"/>
      <c r="D27" s="19"/>
      <c r="E27" s="19"/>
      <c r="F27" s="19"/>
      <c r="G27" s="19"/>
      <c r="H27" s="19"/>
      <c r="I27" s="19"/>
      <c r="J27" s="19"/>
      <c r="K27" s="19"/>
      <c r="L27" s="19"/>
      <c r="M27" s="19"/>
      <c r="N27" s="19"/>
      <c r="O27" s="19"/>
    </row>
    <row r="28" spans="1:15" s="21" customFormat="1" x14ac:dyDescent="0.2">
      <c r="A28" s="19"/>
      <c r="B28" s="19"/>
      <c r="C28" s="19"/>
      <c r="D28" s="19"/>
      <c r="E28" s="19"/>
      <c r="F28" s="19"/>
      <c r="G28" s="19"/>
      <c r="H28" s="19"/>
      <c r="I28" s="19"/>
      <c r="J28" s="19"/>
      <c r="K28" s="19"/>
      <c r="L28" s="19"/>
      <c r="M28" s="19"/>
      <c r="N28" s="19"/>
      <c r="O28" s="19"/>
    </row>
    <row r="29" spans="1:15" s="21" customFormat="1" x14ac:dyDescent="0.2">
      <c r="A29" s="19"/>
      <c r="B29" s="19"/>
      <c r="C29" s="19"/>
      <c r="D29" s="19"/>
      <c r="E29" s="19"/>
      <c r="F29" s="19"/>
      <c r="G29" s="19"/>
      <c r="H29" s="19"/>
      <c r="I29" s="19"/>
      <c r="J29" s="19"/>
      <c r="K29" s="19"/>
      <c r="L29" s="19"/>
      <c r="M29" s="19"/>
      <c r="N29" s="19"/>
      <c r="O29" s="19"/>
    </row>
    <row r="30" spans="1:15" s="21" customFormat="1" x14ac:dyDescent="0.2">
      <c r="A30" s="19"/>
      <c r="B30" s="19"/>
      <c r="C30" s="19"/>
      <c r="D30" s="19"/>
      <c r="E30" s="19"/>
      <c r="F30" s="19"/>
      <c r="G30" s="19"/>
      <c r="H30" s="19"/>
      <c r="I30" s="19"/>
      <c r="J30" s="19"/>
      <c r="K30" s="19"/>
      <c r="L30" s="19"/>
      <c r="M30" s="19"/>
      <c r="N30" s="19"/>
      <c r="O30" s="19"/>
    </row>
    <row r="31" spans="1:15" s="21" customFormat="1" x14ac:dyDescent="0.2">
      <c r="A31" s="19"/>
      <c r="B31" s="19"/>
      <c r="C31" s="19"/>
      <c r="D31" s="19"/>
      <c r="E31" s="19"/>
      <c r="F31" s="19"/>
      <c r="G31" s="19"/>
      <c r="H31" s="19"/>
      <c r="I31" s="19"/>
      <c r="J31" s="19"/>
      <c r="K31" s="19"/>
      <c r="L31" s="19"/>
      <c r="M31" s="19"/>
      <c r="N31" s="19"/>
      <c r="O31" s="19"/>
    </row>
    <row r="32" spans="1:15" s="21" customFormat="1" x14ac:dyDescent="0.2">
      <c r="A32" s="19"/>
      <c r="B32" s="19"/>
      <c r="C32" s="19"/>
      <c r="D32" s="19"/>
      <c r="E32" s="19"/>
      <c r="F32" s="19"/>
      <c r="G32" s="19"/>
      <c r="H32" s="19"/>
      <c r="I32" s="19"/>
      <c r="J32" s="19"/>
      <c r="K32" s="19"/>
      <c r="L32" s="19"/>
      <c r="M32" s="19"/>
      <c r="N32" s="19"/>
      <c r="O32" s="19"/>
    </row>
    <row r="33" spans="1:15" s="21" customFormat="1" x14ac:dyDescent="0.2">
      <c r="A33" s="19"/>
      <c r="B33" s="19"/>
      <c r="C33" s="19"/>
      <c r="D33" s="19"/>
      <c r="E33" s="19"/>
      <c r="F33" s="19"/>
      <c r="G33" s="19"/>
      <c r="H33" s="19"/>
      <c r="I33" s="19"/>
      <c r="J33" s="19"/>
      <c r="K33" s="19"/>
      <c r="L33" s="19"/>
      <c r="M33" s="19"/>
      <c r="N33" s="19"/>
      <c r="O33" s="19"/>
    </row>
    <row r="34" spans="1:15" s="21" customFormat="1" x14ac:dyDescent="0.2">
      <c r="A34" s="19"/>
      <c r="B34" s="19"/>
      <c r="C34" s="19"/>
      <c r="D34" s="19"/>
      <c r="E34" s="19"/>
      <c r="F34" s="19"/>
      <c r="G34" s="19"/>
      <c r="H34" s="19"/>
      <c r="I34" s="19"/>
      <c r="J34" s="19"/>
      <c r="K34" s="19"/>
      <c r="L34" s="19"/>
      <c r="M34" s="19"/>
      <c r="N34" s="19"/>
      <c r="O34" s="19"/>
    </row>
    <row r="35" spans="1:15" s="21" customFormat="1" x14ac:dyDescent="0.2">
      <c r="A35" s="19"/>
      <c r="B35" s="19"/>
      <c r="C35" s="19"/>
      <c r="D35" s="19"/>
      <c r="E35" s="19"/>
      <c r="F35" s="19"/>
      <c r="G35" s="19"/>
      <c r="H35" s="19"/>
      <c r="I35" s="19"/>
      <c r="J35" s="19"/>
      <c r="K35" s="19"/>
      <c r="L35" s="19"/>
      <c r="M35" s="19"/>
      <c r="N35" s="19"/>
      <c r="O35" s="19"/>
    </row>
    <row r="36" spans="1:15" s="21" customFormat="1" x14ac:dyDescent="0.2">
      <c r="A36" s="19"/>
      <c r="B36" s="19"/>
      <c r="C36" s="19"/>
      <c r="D36" s="19"/>
      <c r="E36" s="19"/>
      <c r="F36" s="19"/>
      <c r="G36" s="19"/>
      <c r="H36" s="19"/>
      <c r="I36" s="19"/>
      <c r="J36" s="19"/>
      <c r="K36" s="19"/>
      <c r="L36" s="19"/>
      <c r="M36" s="19"/>
      <c r="N36" s="19"/>
      <c r="O36" s="19"/>
    </row>
    <row r="37" spans="1:15" s="21" customFormat="1" x14ac:dyDescent="0.2">
      <c r="A37" s="19"/>
      <c r="B37" s="19"/>
      <c r="C37" s="19"/>
      <c r="D37" s="19"/>
      <c r="E37" s="19"/>
      <c r="F37" s="19"/>
      <c r="G37" s="19"/>
      <c r="H37" s="19"/>
      <c r="I37" s="19"/>
      <c r="J37" s="19"/>
      <c r="K37" s="19"/>
      <c r="L37" s="19"/>
      <c r="M37" s="19"/>
      <c r="N37" s="19"/>
      <c r="O37" s="19"/>
    </row>
    <row r="38" spans="1:15" s="21" customFormat="1" x14ac:dyDescent="0.2">
      <c r="A38" s="23"/>
      <c r="B38" s="23"/>
      <c r="C38" s="23"/>
      <c r="D38" s="23"/>
      <c r="E38" s="23"/>
      <c r="F38" s="23"/>
      <c r="G38" s="23"/>
      <c r="H38" s="23"/>
      <c r="I38" s="23"/>
      <c r="J38" s="23"/>
      <c r="K38" s="23"/>
      <c r="L38" s="23"/>
      <c r="M38" s="23"/>
      <c r="N38" s="23"/>
      <c r="O38" s="23"/>
    </row>
    <row r="39" spans="1:15" s="21" customFormat="1" x14ac:dyDescent="0.2">
      <c r="A39" s="23"/>
      <c r="B39" s="23"/>
      <c r="C39" s="23"/>
      <c r="D39" s="23"/>
      <c r="E39" s="23"/>
      <c r="F39" s="23"/>
      <c r="G39" s="23"/>
      <c r="H39" s="23"/>
      <c r="I39" s="23"/>
      <c r="J39" s="23"/>
      <c r="K39" s="23"/>
      <c r="L39" s="23"/>
      <c r="M39" s="23"/>
      <c r="N39" s="23"/>
      <c r="O39" s="23"/>
    </row>
    <row r="40" spans="1:15" s="21" customFormat="1" x14ac:dyDescent="0.2">
      <c r="A40" s="23"/>
      <c r="B40" s="23"/>
      <c r="C40" s="23"/>
      <c r="D40" s="23"/>
      <c r="E40" s="23"/>
      <c r="F40" s="23"/>
      <c r="G40" s="23"/>
      <c r="H40" s="23"/>
      <c r="I40" s="23"/>
      <c r="J40" s="23"/>
      <c r="K40" s="23"/>
      <c r="L40" s="23"/>
      <c r="M40" s="23"/>
      <c r="N40" s="23"/>
      <c r="O40" s="23"/>
    </row>
    <row r="41" spans="1:15" s="21" customFormat="1" x14ac:dyDescent="0.2">
      <c r="A41" s="23"/>
      <c r="B41" s="23"/>
      <c r="C41" s="23"/>
      <c r="D41" s="23"/>
      <c r="E41" s="23"/>
      <c r="F41" s="23"/>
      <c r="G41" s="23"/>
      <c r="H41" s="23"/>
      <c r="I41" s="23"/>
      <c r="J41" s="23"/>
      <c r="K41" s="23"/>
      <c r="L41" s="23"/>
      <c r="M41" s="23"/>
      <c r="N41" s="23"/>
      <c r="O41" s="23"/>
    </row>
    <row r="42" spans="1:15" s="21" customFormat="1" x14ac:dyDescent="0.2">
      <c r="A42" s="23"/>
      <c r="B42" s="23"/>
      <c r="C42" s="23"/>
      <c r="D42" s="23"/>
      <c r="E42" s="23"/>
      <c r="F42" s="23"/>
      <c r="G42" s="23"/>
      <c r="H42" s="23"/>
      <c r="I42" s="23"/>
      <c r="J42" s="23"/>
      <c r="K42" s="23"/>
      <c r="L42" s="23"/>
      <c r="M42" s="23"/>
      <c r="N42" s="23"/>
      <c r="O42" s="23"/>
    </row>
    <row r="43" spans="1:15" s="21" customFormat="1" x14ac:dyDescent="0.2">
      <c r="A43" s="23"/>
      <c r="B43" s="23"/>
      <c r="C43" s="23"/>
      <c r="D43" s="23"/>
      <c r="E43" s="23"/>
      <c r="F43" s="23"/>
      <c r="G43" s="23"/>
      <c r="H43" s="23"/>
      <c r="I43" s="23"/>
      <c r="J43" s="23"/>
      <c r="K43" s="23"/>
      <c r="L43" s="23"/>
      <c r="M43" s="23"/>
      <c r="N43" s="23"/>
      <c r="O43" s="23"/>
    </row>
    <row r="44" spans="1:15" s="21" customFormat="1" x14ac:dyDescent="0.2">
      <c r="A44" s="23"/>
      <c r="B44" s="23"/>
      <c r="C44" s="23"/>
      <c r="D44" s="23"/>
      <c r="E44" s="23"/>
      <c r="F44" s="23"/>
      <c r="G44" s="23"/>
      <c r="H44" s="23"/>
      <c r="I44" s="23"/>
      <c r="J44" s="23"/>
      <c r="K44" s="23"/>
      <c r="L44" s="23"/>
      <c r="M44" s="23"/>
      <c r="N44" s="23"/>
      <c r="O44" s="23"/>
    </row>
    <row r="45" spans="1:15" s="21" customFormat="1" x14ac:dyDescent="0.2">
      <c r="A45" s="23"/>
      <c r="B45" s="23"/>
      <c r="C45" s="23"/>
      <c r="D45" s="23"/>
      <c r="E45" s="23"/>
      <c r="F45" s="23"/>
      <c r="G45" s="23"/>
      <c r="H45" s="23"/>
      <c r="I45" s="23"/>
      <c r="J45" s="23"/>
      <c r="K45" s="23"/>
      <c r="L45" s="23"/>
      <c r="M45" s="23"/>
      <c r="N45" s="23"/>
      <c r="O45" s="23"/>
    </row>
    <row r="46" spans="1:15" s="21" customFormat="1" x14ac:dyDescent="0.2">
      <c r="A46" s="23"/>
      <c r="B46" s="23"/>
      <c r="C46" s="23"/>
      <c r="D46" s="23"/>
      <c r="E46" s="23"/>
      <c r="F46" s="23"/>
      <c r="G46" s="23"/>
      <c r="H46" s="23"/>
      <c r="I46" s="23"/>
      <c r="J46" s="23"/>
      <c r="K46" s="23"/>
      <c r="L46" s="23"/>
      <c r="M46" s="23"/>
      <c r="N46" s="23"/>
      <c r="O46" s="23"/>
    </row>
    <row r="47" spans="1:15" s="21" customFormat="1" x14ac:dyDescent="0.2">
      <c r="A47" s="23"/>
      <c r="B47" s="23"/>
      <c r="C47" s="23"/>
      <c r="D47" s="23"/>
      <c r="E47" s="23"/>
      <c r="F47" s="23"/>
      <c r="G47" s="23"/>
      <c r="H47" s="23"/>
      <c r="I47" s="23"/>
      <c r="J47" s="23"/>
      <c r="K47" s="23"/>
      <c r="L47" s="23"/>
      <c r="M47" s="23"/>
      <c r="N47" s="23"/>
      <c r="O47" s="23"/>
    </row>
    <row r="48" spans="1:15" s="21" customFormat="1" x14ac:dyDescent="0.2">
      <c r="A48" s="23"/>
      <c r="B48" s="23"/>
      <c r="C48" s="23"/>
      <c r="D48" s="23"/>
      <c r="E48" s="23"/>
      <c r="F48" s="23"/>
      <c r="G48" s="23"/>
      <c r="H48" s="23"/>
      <c r="I48" s="23"/>
      <c r="J48" s="23"/>
      <c r="K48" s="23"/>
      <c r="L48" s="23"/>
      <c r="M48" s="23"/>
      <c r="N48" s="23"/>
      <c r="O48" s="23"/>
    </row>
    <row r="49" spans="1:15" s="21" customFormat="1" x14ac:dyDescent="0.2">
      <c r="A49" s="23"/>
      <c r="B49" s="23"/>
      <c r="C49" s="23"/>
      <c r="D49" s="23"/>
      <c r="E49" s="23"/>
      <c r="F49" s="23"/>
      <c r="G49" s="23"/>
      <c r="H49" s="23"/>
      <c r="I49" s="23"/>
      <c r="J49" s="23"/>
      <c r="K49" s="23"/>
      <c r="L49" s="23"/>
      <c r="M49" s="23"/>
      <c r="N49" s="23"/>
      <c r="O49" s="23"/>
    </row>
    <row r="50" spans="1:15" s="21" customFormat="1" x14ac:dyDescent="0.2">
      <c r="A50" s="23"/>
      <c r="B50" s="23"/>
      <c r="C50" s="23"/>
      <c r="D50" s="23"/>
      <c r="E50" s="23"/>
      <c r="F50" s="23"/>
      <c r="G50" s="23"/>
      <c r="H50" s="23"/>
      <c r="I50" s="23"/>
      <c r="J50" s="23"/>
      <c r="K50" s="23"/>
      <c r="L50" s="23"/>
      <c r="M50" s="23"/>
      <c r="N50" s="23"/>
      <c r="O50" s="23"/>
    </row>
    <row r="51" spans="1:15" s="21" customFormat="1" x14ac:dyDescent="0.2">
      <c r="A51" s="23"/>
      <c r="B51" s="23"/>
      <c r="C51" s="23"/>
      <c r="D51" s="23"/>
      <c r="E51" s="23"/>
      <c r="F51" s="23"/>
      <c r="G51" s="23"/>
      <c r="H51" s="23"/>
      <c r="I51" s="23"/>
      <c r="J51" s="23"/>
      <c r="K51" s="23"/>
      <c r="L51" s="23"/>
      <c r="M51" s="23"/>
      <c r="N51" s="23"/>
      <c r="O51" s="23"/>
    </row>
    <row r="52" spans="1:15" s="21" customFormat="1" x14ac:dyDescent="0.2">
      <c r="A52" s="23"/>
      <c r="B52" s="23"/>
      <c r="C52" s="23"/>
      <c r="D52" s="23"/>
      <c r="E52" s="23"/>
      <c r="F52" s="23"/>
      <c r="G52" s="23"/>
      <c r="H52" s="23"/>
      <c r="I52" s="23"/>
      <c r="J52" s="23"/>
      <c r="K52" s="23"/>
      <c r="L52" s="23"/>
      <c r="M52" s="23"/>
      <c r="N52" s="23"/>
      <c r="O52" s="23"/>
    </row>
    <row r="53" spans="1:15" s="21" customFormat="1" x14ac:dyDescent="0.2">
      <c r="A53" s="23"/>
      <c r="B53" s="23"/>
      <c r="C53" s="23"/>
      <c r="D53" s="23"/>
      <c r="E53" s="23"/>
      <c r="F53" s="23"/>
      <c r="G53" s="23"/>
      <c r="H53" s="23"/>
      <c r="I53" s="23"/>
      <c r="J53" s="23"/>
      <c r="K53" s="23"/>
      <c r="L53" s="23"/>
      <c r="M53" s="23"/>
      <c r="N53" s="23"/>
      <c r="O53" s="23"/>
    </row>
    <row r="54" spans="1:15" s="21" customFormat="1" x14ac:dyDescent="0.2">
      <c r="A54" s="23"/>
      <c r="B54" s="23"/>
      <c r="C54" s="23"/>
      <c r="D54" s="23"/>
      <c r="E54" s="23"/>
      <c r="F54" s="23"/>
      <c r="G54" s="23"/>
      <c r="H54" s="23"/>
      <c r="I54" s="23"/>
      <c r="J54" s="23"/>
      <c r="K54" s="23"/>
      <c r="L54" s="23"/>
      <c r="M54" s="23"/>
      <c r="N54" s="23"/>
      <c r="O54" s="23"/>
    </row>
    <row r="55" spans="1:15" s="21" customFormat="1" x14ac:dyDescent="0.2">
      <c r="A55" s="23"/>
      <c r="B55" s="23"/>
      <c r="C55" s="23"/>
      <c r="D55" s="23"/>
      <c r="E55" s="23"/>
      <c r="F55" s="23"/>
      <c r="G55" s="23"/>
      <c r="H55" s="23"/>
      <c r="I55" s="23"/>
      <c r="J55" s="23"/>
      <c r="K55" s="23"/>
      <c r="L55" s="23"/>
      <c r="M55" s="23"/>
      <c r="N55" s="23"/>
      <c r="O55" s="23"/>
    </row>
    <row r="56" spans="1:15" s="21" customFormat="1" x14ac:dyDescent="0.2">
      <c r="A56" s="23"/>
      <c r="B56" s="23"/>
      <c r="C56" s="23"/>
      <c r="D56" s="23"/>
      <c r="E56" s="23"/>
      <c r="F56" s="23"/>
      <c r="G56" s="23"/>
      <c r="H56" s="23"/>
      <c r="I56" s="23"/>
      <c r="J56" s="23"/>
      <c r="K56" s="23"/>
      <c r="L56" s="23"/>
      <c r="M56" s="23"/>
      <c r="N56" s="23"/>
      <c r="O56" s="23"/>
    </row>
    <row r="57" spans="1:15" s="21" customFormat="1" x14ac:dyDescent="0.2">
      <c r="A57" s="23"/>
      <c r="B57" s="23"/>
      <c r="C57" s="23"/>
      <c r="D57" s="23"/>
      <c r="E57" s="23"/>
      <c r="F57" s="23"/>
      <c r="G57" s="23"/>
      <c r="H57" s="23"/>
      <c r="I57" s="23"/>
      <c r="J57" s="23"/>
      <c r="K57" s="23"/>
      <c r="L57" s="23"/>
      <c r="M57" s="23"/>
      <c r="N57" s="23"/>
      <c r="O57" s="23"/>
    </row>
    <row r="58" spans="1:15" s="21" customFormat="1" x14ac:dyDescent="0.2">
      <c r="A58" s="23"/>
      <c r="B58" s="23"/>
      <c r="C58" s="23"/>
      <c r="D58" s="23"/>
      <c r="E58" s="23"/>
      <c r="F58" s="23"/>
      <c r="G58" s="23"/>
      <c r="H58" s="23"/>
      <c r="I58" s="23"/>
      <c r="J58" s="23"/>
      <c r="K58" s="23"/>
      <c r="L58" s="23"/>
      <c r="M58" s="23"/>
      <c r="N58" s="23"/>
      <c r="O58" s="23"/>
    </row>
    <row r="59" spans="1:15" s="21" customFormat="1" x14ac:dyDescent="0.2">
      <c r="A59" s="23"/>
      <c r="B59" s="23"/>
      <c r="C59" s="23"/>
      <c r="D59" s="23"/>
      <c r="E59" s="23"/>
      <c r="F59" s="23"/>
      <c r="G59" s="23"/>
      <c r="H59" s="23"/>
      <c r="I59" s="23"/>
      <c r="J59" s="23"/>
      <c r="K59" s="23"/>
      <c r="L59" s="23"/>
      <c r="M59" s="23"/>
      <c r="N59" s="23"/>
      <c r="O59" s="23"/>
    </row>
    <row r="60" spans="1:15" s="21" customFormat="1" x14ac:dyDescent="0.2">
      <c r="A60" s="23"/>
      <c r="B60" s="23"/>
      <c r="C60" s="23"/>
      <c r="D60" s="23"/>
      <c r="E60" s="23"/>
      <c r="F60" s="23"/>
      <c r="G60" s="23"/>
      <c r="H60" s="23"/>
      <c r="I60" s="23"/>
      <c r="J60" s="23"/>
      <c r="K60" s="23"/>
      <c r="L60" s="23"/>
      <c r="M60" s="23"/>
      <c r="N60" s="23"/>
      <c r="O60" s="23"/>
    </row>
    <row r="61" spans="1:15" s="21" customFormat="1" x14ac:dyDescent="0.2">
      <c r="A61" s="23"/>
      <c r="B61" s="23"/>
      <c r="C61" s="23"/>
      <c r="D61" s="23"/>
      <c r="E61" s="23"/>
      <c r="F61" s="23"/>
      <c r="G61" s="23"/>
      <c r="H61" s="23"/>
      <c r="I61" s="23"/>
      <c r="J61" s="23"/>
      <c r="K61" s="23"/>
      <c r="L61" s="23"/>
      <c r="M61" s="23"/>
      <c r="N61" s="23"/>
      <c r="O61" s="23"/>
    </row>
    <row r="62" spans="1:15" s="21" customFormat="1" ht="7.5" customHeight="1" x14ac:dyDescent="0.2">
      <c r="A62" s="23"/>
      <c r="B62" s="23"/>
      <c r="C62" s="23"/>
      <c r="D62" s="23"/>
      <c r="E62" s="23"/>
      <c r="F62" s="23"/>
      <c r="G62" s="23"/>
      <c r="H62" s="23"/>
      <c r="I62" s="23"/>
      <c r="J62" s="23"/>
      <c r="K62" s="23"/>
      <c r="L62" s="23"/>
      <c r="M62" s="23"/>
      <c r="N62" s="23"/>
      <c r="O62" s="23"/>
    </row>
    <row r="63" spans="1:15" s="21" customFormat="1" x14ac:dyDescent="0.2">
      <c r="A63" s="23"/>
      <c r="B63" s="23"/>
      <c r="C63" s="23"/>
      <c r="D63" s="23"/>
      <c r="E63" s="23"/>
      <c r="F63" s="23"/>
      <c r="G63" s="23"/>
      <c r="H63" s="23"/>
      <c r="I63" s="23"/>
      <c r="J63" s="23"/>
      <c r="K63" s="23"/>
      <c r="L63" s="23"/>
      <c r="M63" s="23"/>
      <c r="N63" s="23"/>
      <c r="O63" s="23"/>
    </row>
    <row r="64" spans="1:15" s="21" customFormat="1" x14ac:dyDescent="0.2">
      <c r="A64" s="23"/>
      <c r="B64" s="23"/>
      <c r="C64" s="23"/>
      <c r="D64" s="23"/>
      <c r="E64" s="23"/>
      <c r="F64" s="23"/>
      <c r="G64" s="23"/>
      <c r="H64" s="23"/>
      <c r="I64" s="23"/>
      <c r="J64" s="23"/>
      <c r="K64" s="23"/>
      <c r="L64" s="23"/>
      <c r="M64" s="23"/>
      <c r="N64" s="23"/>
      <c r="O64" s="23"/>
    </row>
    <row r="65" spans="1:15" s="21" customFormat="1" x14ac:dyDescent="0.2">
      <c r="A65" s="23"/>
      <c r="B65" s="23"/>
      <c r="C65" s="23"/>
      <c r="D65" s="23"/>
      <c r="E65" s="23"/>
      <c r="F65" s="23"/>
      <c r="G65" s="23"/>
      <c r="H65" s="23"/>
      <c r="I65" s="23"/>
      <c r="J65" s="23"/>
      <c r="K65" s="23"/>
      <c r="L65" s="23"/>
      <c r="M65" s="23"/>
      <c r="N65" s="23"/>
      <c r="O65" s="23"/>
    </row>
    <row r="66" spans="1:15" s="21" customFormat="1" x14ac:dyDescent="0.2">
      <c r="A66" s="23"/>
      <c r="B66" s="23"/>
      <c r="C66" s="23"/>
      <c r="D66" s="23"/>
      <c r="E66" s="23"/>
      <c r="F66" s="23"/>
      <c r="G66" s="23"/>
      <c r="H66" s="23"/>
      <c r="I66" s="23"/>
      <c r="J66" s="23"/>
      <c r="K66" s="23"/>
      <c r="L66" s="23"/>
      <c r="M66" s="23"/>
      <c r="N66" s="23"/>
      <c r="O66" s="23"/>
    </row>
    <row r="67" spans="1:15" s="21" customFormat="1" x14ac:dyDescent="0.2">
      <c r="A67" s="23"/>
      <c r="B67" s="23"/>
      <c r="C67" s="23"/>
      <c r="D67" s="23"/>
      <c r="E67" s="23"/>
      <c r="F67" s="23"/>
      <c r="G67" s="23"/>
      <c r="H67" s="23"/>
      <c r="I67" s="23"/>
      <c r="J67" s="23"/>
      <c r="K67" s="23"/>
      <c r="L67" s="23"/>
      <c r="M67" s="23"/>
      <c r="N67" s="23"/>
      <c r="O67" s="23"/>
    </row>
    <row r="68" spans="1:15" s="21" customFormat="1" x14ac:dyDescent="0.2">
      <c r="A68" s="23"/>
      <c r="B68" s="23"/>
      <c r="C68" s="23"/>
      <c r="D68" s="23"/>
      <c r="E68" s="23"/>
      <c r="F68" s="23"/>
      <c r="G68" s="23"/>
      <c r="H68" s="23"/>
      <c r="I68" s="23"/>
      <c r="J68" s="23"/>
      <c r="K68" s="23"/>
      <c r="L68" s="23"/>
      <c r="M68" s="23"/>
      <c r="N68" s="23"/>
      <c r="O68" s="23"/>
    </row>
    <row r="69" spans="1:15" s="21" customFormat="1" x14ac:dyDescent="0.2">
      <c r="A69" s="23"/>
      <c r="B69" s="23"/>
      <c r="C69" s="23"/>
      <c r="D69" s="23"/>
      <c r="E69" s="23"/>
      <c r="F69" s="23"/>
      <c r="G69" s="23"/>
      <c r="H69" s="23"/>
      <c r="I69" s="23"/>
      <c r="J69" s="23"/>
      <c r="K69" s="23"/>
      <c r="L69" s="23"/>
      <c r="M69" s="23"/>
      <c r="N69" s="23"/>
      <c r="O69" s="23"/>
    </row>
    <row r="70" spans="1:15" s="21" customFormat="1" x14ac:dyDescent="0.2">
      <c r="A70" s="23"/>
      <c r="B70" s="23"/>
      <c r="C70" s="23"/>
      <c r="D70" s="23"/>
      <c r="E70" s="23"/>
      <c r="F70" s="23"/>
      <c r="G70" s="23"/>
      <c r="H70" s="23"/>
      <c r="I70" s="23"/>
      <c r="J70" s="23"/>
      <c r="K70" s="23"/>
      <c r="L70" s="23"/>
      <c r="M70" s="23"/>
      <c r="N70" s="23"/>
      <c r="O70" s="23"/>
    </row>
    <row r="71" spans="1:15" s="21" customFormat="1" x14ac:dyDescent="0.2">
      <c r="A71" s="23"/>
      <c r="B71" s="23"/>
      <c r="C71" s="23"/>
      <c r="D71" s="23"/>
      <c r="E71" s="23"/>
      <c r="F71" s="23"/>
      <c r="G71" s="23"/>
      <c r="H71" s="23"/>
      <c r="I71" s="23"/>
      <c r="J71" s="23"/>
      <c r="K71" s="23"/>
      <c r="L71" s="23"/>
      <c r="M71" s="23"/>
      <c r="N71" s="23"/>
      <c r="O71" s="23"/>
    </row>
  </sheetData>
  <sheetProtection algorithmName="SHA-512" hashValue="TVbvFu7eHGAYdrLT9Jrv/Hq54LEUExWAjM9sZr/p8c2CFsXZ2Iy60TYz1x3iEayimXyab4n6TMMA7smCwaau0A==" saltValue="XG+E/LWkfY25XcssbS2CTA==" spinCount="100000" sheet="1" objects="1" scenarios="1"/>
  <pageMargins left="0.7" right="0.7" top="0.75" bottom="0.75" header="0.3" footer="0.3"/>
  <pageSetup paperSize="9" scale="74" orientation="portrait" r:id="rId1"/>
  <headerFooter scaleWithDoc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outlinePr summaryBelow="0"/>
  </sheetPr>
  <dimension ref="A1:M19"/>
  <sheetViews>
    <sheetView showGridLines="0" zoomScale="120" zoomScaleNormal="120" zoomScalePageLayoutView="120" workbookViewId="0">
      <selection activeCell="A6" sqref="A6"/>
    </sheetView>
  </sheetViews>
  <sheetFormatPr defaultColWidth="11.42578125" defaultRowHeight="13.5" x14ac:dyDescent="0.25"/>
  <cols>
    <col min="1" max="1" width="74.140625" style="5" customWidth="1"/>
    <col min="2" max="2" width="16.28515625" style="5" customWidth="1"/>
    <col min="3" max="9" width="5.42578125" style="6" customWidth="1"/>
    <col min="10" max="10" width="6" style="6" customWidth="1"/>
    <col min="11" max="11" width="4.42578125" style="6" customWidth="1"/>
    <col min="12" max="16384" width="11.42578125" style="7"/>
  </cols>
  <sheetData>
    <row r="1" spans="1:13" s="1" customFormat="1" ht="12.75" x14ac:dyDescent="0.2"/>
    <row r="2" spans="1:13" s="1" customFormat="1" ht="12.75" x14ac:dyDescent="0.2"/>
    <row r="3" spans="1:13" s="1" customFormat="1" ht="12.75" x14ac:dyDescent="0.2"/>
    <row r="4" spans="1:13" s="1" customFormat="1" ht="12.75" x14ac:dyDescent="0.2"/>
    <row r="5" spans="1:13" s="1" customFormat="1" ht="12.75" x14ac:dyDescent="0.2"/>
    <row r="6" spans="1:13" s="1" customFormat="1" ht="18.75" x14ac:dyDescent="0.3">
      <c r="A6" s="2" t="s">
        <v>44</v>
      </c>
    </row>
    <row r="7" spans="1:13" s="1" customFormat="1" ht="12.75" x14ac:dyDescent="0.2"/>
    <row r="8" spans="1:13" s="1" customFormat="1" ht="18" customHeight="1" x14ac:dyDescent="0.2">
      <c r="A8" s="26" t="s">
        <v>43</v>
      </c>
      <c r="B8" s="4"/>
      <c r="C8" s="4"/>
      <c r="D8" s="4"/>
      <c r="E8" s="4"/>
      <c r="F8" s="4"/>
      <c r="G8" s="4"/>
    </row>
    <row r="9" spans="1:13" s="5" customFormat="1" ht="13.5" customHeight="1" x14ac:dyDescent="0.25">
      <c r="C9" s="6"/>
      <c r="D9" s="6"/>
      <c r="E9" s="6"/>
      <c r="F9" s="6"/>
      <c r="G9" s="6"/>
      <c r="H9" s="6"/>
      <c r="I9" s="6"/>
      <c r="J9" s="6"/>
      <c r="K9" s="6"/>
      <c r="L9" s="7"/>
      <c r="M9" s="7"/>
    </row>
    <row r="10" spans="1:13" s="5" customFormat="1" ht="15" customHeight="1" x14ac:dyDescent="0.25">
      <c r="A10" s="25" t="s">
        <v>45</v>
      </c>
      <c r="C10" s="6"/>
      <c r="D10" s="6"/>
      <c r="E10" s="6"/>
      <c r="F10" s="6"/>
      <c r="G10" s="6"/>
      <c r="H10" s="6"/>
      <c r="I10" s="6"/>
      <c r="J10" s="6"/>
      <c r="K10" s="6"/>
      <c r="L10" s="7"/>
      <c r="M10" s="7"/>
    </row>
    <row r="11" spans="1:13" s="5" customFormat="1" ht="15" customHeight="1" x14ac:dyDescent="0.25">
      <c r="A11" s="27" t="s">
        <v>37</v>
      </c>
      <c r="C11" s="6"/>
      <c r="D11" s="6"/>
      <c r="E11" s="6"/>
      <c r="F11" s="6"/>
      <c r="G11" s="6"/>
      <c r="H11" s="6"/>
      <c r="I11" s="6"/>
      <c r="J11" s="6"/>
      <c r="K11" s="6"/>
      <c r="L11" s="7"/>
      <c r="M11" s="7"/>
    </row>
    <row r="12" spans="1:13" s="5" customFormat="1" ht="15" customHeight="1" x14ac:dyDescent="0.25">
      <c r="A12" s="27" t="s">
        <v>38</v>
      </c>
      <c r="C12" s="6"/>
      <c r="D12" s="6"/>
      <c r="E12" s="6"/>
      <c r="F12" s="6"/>
      <c r="G12" s="6"/>
      <c r="H12" s="6"/>
      <c r="I12" s="6"/>
      <c r="J12" s="6"/>
      <c r="K12" s="6"/>
      <c r="L12" s="7"/>
      <c r="M12" s="7"/>
    </row>
    <row r="13" spans="1:13" s="5" customFormat="1" ht="15" customHeight="1" x14ac:dyDescent="0.25">
      <c r="A13" s="27" t="s">
        <v>39</v>
      </c>
      <c r="C13" s="6"/>
      <c r="D13" s="6"/>
      <c r="E13" s="6"/>
      <c r="F13" s="6"/>
      <c r="G13" s="6"/>
      <c r="H13" s="6"/>
      <c r="I13" s="6"/>
      <c r="J13" s="6"/>
      <c r="K13" s="6"/>
      <c r="L13" s="7"/>
      <c r="M13" s="7"/>
    </row>
    <row r="14" spans="1:13" ht="15" customHeight="1" x14ac:dyDescent="0.25">
      <c r="A14" s="27" t="s">
        <v>40</v>
      </c>
    </row>
    <row r="15" spans="1:13" x14ac:dyDescent="0.25">
      <c r="A15" s="27" t="s">
        <v>41</v>
      </c>
    </row>
    <row r="16" spans="1:13" x14ac:dyDescent="0.25">
      <c r="A16" s="27" t="s">
        <v>42</v>
      </c>
    </row>
    <row r="17" spans="1:11" x14ac:dyDescent="0.25">
      <c r="B17" s="6"/>
      <c r="K17" s="7"/>
    </row>
    <row r="18" spans="1:11" x14ac:dyDescent="0.25">
      <c r="A18" s="25" t="s">
        <v>46</v>
      </c>
      <c r="B18" s="6"/>
      <c r="K18" s="7"/>
    </row>
    <row r="19" spans="1:11" x14ac:dyDescent="0.25">
      <c r="A19" s="28" t="s">
        <v>50</v>
      </c>
      <c r="B19" s="6"/>
      <c r="K19" s="7"/>
    </row>
  </sheetData>
  <sheetProtection algorithmName="SHA-512" hashValue="4lGYo5HAUB08LN8f+wcObdzoiD5obY8dmfUYwDlseHv4soFVhq5VD4LVJkZFMkajhmRIRQRGRo2/uaB0FCsdag==" saltValue="4Rr+2I5MhUbyPwwCt9NJsA==" spinCount="100000" sheet="1" objects="1" scenarios="1"/>
  <hyperlinks>
    <hyperlink ref="A16" location="'Modo de realização'!A1" display="Por modo de realização" xr:uid="{00000000-0004-0000-0100-000000000000}"/>
    <hyperlink ref="A14" location="Tipologia!A1" display="Por tipologia" xr:uid="{00000000-0004-0000-0100-000002000000}"/>
    <hyperlink ref="A15" location="Tema!A1" display="Por tema" xr:uid="{00000000-0004-0000-0100-000003000000}"/>
    <hyperlink ref="A12" location="Âmbito!A1" display="Por âmbito" xr:uid="{00000000-0004-0000-0100-000005000000}"/>
    <hyperlink ref="A13" location="'Contrapartes bilaterais'!A1" display="Por contrapartes das ações bilaterais " xr:uid="{00000000-0004-0000-0100-000006000000}"/>
    <hyperlink ref="A11" location="Região!A1" display="Por região" xr:uid="{30EA4691-58D5-467F-969A-7E2D9949D668}"/>
    <hyperlink ref="A19" r:id="rId1" display="OECD (link externo)" xr:uid="{3A844BB4-D77A-4A88-84EF-05823D932562}"/>
  </hyperlinks>
  <pageMargins left="0.7" right="0.7" top="0.75" bottom="0.75" header="0.3" footer="0.3"/>
  <pageSetup paperSize="9" orientation="portrait" r:id="rId2"/>
  <headerFooter scaleWithDoc="0"/>
  <drawing r:id="rId3"/>
  <legacyDrawingHF r:id="rId4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M12"/>
  <sheetViews>
    <sheetView showGridLines="0" zoomScale="120" zoomScaleNormal="120" zoomScalePageLayoutView="120" workbookViewId="0">
      <selection activeCell="A5" sqref="A5"/>
    </sheetView>
  </sheetViews>
  <sheetFormatPr defaultColWidth="11.42578125" defaultRowHeight="13.5" x14ac:dyDescent="0.25"/>
  <cols>
    <col min="1" max="1" width="9.7109375" style="5" customWidth="1"/>
    <col min="2" max="3" width="13.7109375" style="5" customWidth="1"/>
    <col min="4" max="4" width="15.85546875" style="6" customWidth="1"/>
    <col min="5" max="6" width="13.7109375" style="6" customWidth="1"/>
    <col min="7" max="7" width="16.140625" style="6" customWidth="1"/>
    <col min="8" max="8" width="13.85546875" style="6" customWidth="1"/>
    <col min="9" max="9" width="10.5703125" style="6" customWidth="1"/>
    <col min="10" max="10" width="10.140625" style="6" customWidth="1"/>
    <col min="11" max="11" width="4.42578125" style="6" customWidth="1"/>
    <col min="12" max="16384" width="11.42578125" style="7"/>
  </cols>
  <sheetData>
    <row r="1" spans="1:13" s="1" customFormat="1" ht="12.75" x14ac:dyDescent="0.2"/>
    <row r="2" spans="1:13" s="1" customFormat="1" ht="12.75" x14ac:dyDescent="0.2"/>
    <row r="3" spans="1:13" s="1" customFormat="1" ht="12.75" x14ac:dyDescent="0.2"/>
    <row r="4" spans="1:13" s="1" customFormat="1" ht="12.75" x14ac:dyDescent="0.2"/>
    <row r="5" spans="1:13" s="1" customFormat="1" ht="12.75" x14ac:dyDescent="0.2">
      <c r="A5" s="8" t="s">
        <v>2</v>
      </c>
      <c r="B5" s="8"/>
    </row>
    <row r="6" spans="1:13" s="1" customFormat="1" ht="18.75" x14ac:dyDescent="0.3">
      <c r="A6" s="2" t="s">
        <v>44</v>
      </c>
      <c r="B6" s="2"/>
    </row>
    <row r="7" spans="1:13" s="1" customFormat="1" ht="12.75" x14ac:dyDescent="0.2"/>
    <row r="8" spans="1:13" s="1" customFormat="1" ht="18" customHeight="1" x14ac:dyDescent="0.2">
      <c r="A8" s="16" t="s">
        <v>11</v>
      </c>
      <c r="B8" s="3"/>
      <c r="C8" s="4"/>
      <c r="D8" s="4"/>
      <c r="E8" s="4"/>
      <c r="F8" s="4"/>
      <c r="G8" s="4"/>
    </row>
    <row r="9" spans="1:13" s="5" customFormat="1" ht="13.5" customHeight="1" x14ac:dyDescent="0.25">
      <c r="A9" s="11" t="s">
        <v>6</v>
      </c>
      <c r="D9" s="6"/>
      <c r="E9" s="6"/>
      <c r="F9" s="6"/>
      <c r="G9" s="6"/>
      <c r="H9" s="6"/>
      <c r="I9" s="6"/>
      <c r="J9" s="6"/>
      <c r="K9" s="6"/>
      <c r="L9" s="7"/>
      <c r="M9" s="7"/>
    </row>
    <row r="10" spans="1:13" s="5" customFormat="1" ht="23.25" x14ac:dyDescent="0.25">
      <c r="A10" s="15" t="s">
        <v>8</v>
      </c>
      <c r="B10" s="15" t="s">
        <v>12</v>
      </c>
      <c r="C10" s="15" t="s">
        <v>13</v>
      </c>
      <c r="D10" s="15" t="s">
        <v>34</v>
      </c>
      <c r="E10" s="15" t="s">
        <v>14</v>
      </c>
      <c r="F10" s="15" t="s">
        <v>15</v>
      </c>
      <c r="G10" s="15" t="s">
        <v>16</v>
      </c>
      <c r="H10" s="15"/>
      <c r="I10" s="15"/>
      <c r="J10" s="6"/>
      <c r="K10" s="7"/>
      <c r="L10" s="7"/>
    </row>
    <row r="11" spans="1:13" x14ac:dyDescent="0.25">
      <c r="A11" s="17">
        <v>2022</v>
      </c>
      <c r="B11" s="9">
        <v>156</v>
      </c>
      <c r="C11" s="9">
        <v>0</v>
      </c>
      <c r="D11" s="9">
        <v>9</v>
      </c>
      <c r="E11" s="9">
        <v>3</v>
      </c>
      <c r="F11" s="9">
        <v>11</v>
      </c>
      <c r="G11" s="9">
        <v>3</v>
      </c>
    </row>
    <row r="12" spans="1:13" x14ac:dyDescent="0.25">
      <c r="A12" s="17">
        <v>2023</v>
      </c>
      <c r="B12" s="9">
        <v>112</v>
      </c>
      <c r="C12" s="9">
        <v>5</v>
      </c>
      <c r="D12" s="9">
        <v>8</v>
      </c>
      <c r="E12" s="9">
        <v>8</v>
      </c>
      <c r="F12" s="9">
        <v>17</v>
      </c>
      <c r="G12" s="9">
        <v>0</v>
      </c>
    </row>
  </sheetData>
  <sheetProtection algorithmName="SHA-512" hashValue="GyLki8xrE8h1+nt8+3S2Nfm5inWRWhzMwGx31FGDD8q7LcgMSwpuN7Tb8AHrgwbqReXLhnoc+G3qnCRnsDMKJQ==" saltValue="suiEVvHPfywt/53DZNNBTw==" spinCount="100000" sheet="1" objects="1" scenarios="1"/>
  <hyperlinks>
    <hyperlink ref="A5" location="Índice!A11" display="Índice" xr:uid="{00000000-0004-0000-0200-000000000000}"/>
  </hyperlinks>
  <pageMargins left="0.7" right="0.7" top="0.75" bottom="0.75" header="0.3" footer="0.3"/>
  <pageSetup paperSize="9" orientation="portrait" r:id="rId1"/>
  <headerFooter scaleWithDoc="0"/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I12"/>
  <sheetViews>
    <sheetView showGridLines="0" zoomScale="120" zoomScaleNormal="120" zoomScalePageLayoutView="120" workbookViewId="0">
      <selection activeCell="A5" sqref="A5"/>
    </sheetView>
  </sheetViews>
  <sheetFormatPr defaultColWidth="11.42578125" defaultRowHeight="13.5" x14ac:dyDescent="0.25"/>
  <cols>
    <col min="1" max="1" width="9.7109375" style="5" customWidth="1"/>
    <col min="2" max="3" width="19.7109375" style="5" customWidth="1"/>
    <col min="4" max="4" width="13.85546875" style="6" customWidth="1"/>
    <col min="5" max="5" width="10.5703125" style="6" customWidth="1"/>
    <col min="6" max="6" width="10.140625" style="6" customWidth="1"/>
    <col min="7" max="7" width="4.42578125" style="6" customWidth="1"/>
    <col min="8" max="16384" width="11.42578125" style="7"/>
  </cols>
  <sheetData>
    <row r="1" spans="1:9" s="1" customFormat="1" ht="12.75" x14ac:dyDescent="0.2"/>
    <row r="2" spans="1:9" s="1" customFormat="1" ht="12.75" x14ac:dyDescent="0.2"/>
    <row r="3" spans="1:9" s="1" customFormat="1" ht="12.75" x14ac:dyDescent="0.2"/>
    <row r="4" spans="1:9" s="1" customFormat="1" ht="12.75" x14ac:dyDescent="0.2"/>
    <row r="5" spans="1:9" s="1" customFormat="1" ht="12.75" x14ac:dyDescent="0.2">
      <c r="A5" s="8" t="s">
        <v>2</v>
      </c>
      <c r="B5" s="8"/>
    </row>
    <row r="6" spans="1:9" s="1" customFormat="1" ht="18.75" x14ac:dyDescent="0.3">
      <c r="A6" s="2" t="s">
        <v>44</v>
      </c>
      <c r="B6" s="2"/>
    </row>
    <row r="7" spans="1:9" s="1" customFormat="1" ht="12.75" x14ac:dyDescent="0.2"/>
    <row r="8" spans="1:9" s="1" customFormat="1" ht="18" customHeight="1" x14ac:dyDescent="0.2">
      <c r="A8" s="16" t="s">
        <v>28</v>
      </c>
      <c r="B8" s="3"/>
      <c r="C8" s="4"/>
    </row>
    <row r="9" spans="1:9" s="5" customFormat="1" ht="13.5" customHeight="1" x14ac:dyDescent="0.25">
      <c r="A9" s="11" t="s">
        <v>6</v>
      </c>
      <c r="D9" s="6"/>
      <c r="E9" s="6"/>
      <c r="F9" s="6"/>
      <c r="G9" s="6"/>
      <c r="H9" s="7"/>
      <c r="I9" s="7"/>
    </row>
    <row r="10" spans="1:9" s="5" customFormat="1" ht="35.25" customHeight="1" x14ac:dyDescent="0.25">
      <c r="A10" s="15" t="s">
        <v>8</v>
      </c>
      <c r="B10" s="15" t="s">
        <v>29</v>
      </c>
      <c r="C10" s="15" t="s">
        <v>30</v>
      </c>
      <c r="D10" s="15"/>
      <c r="E10" s="15"/>
      <c r="F10" s="6"/>
      <c r="G10" s="7"/>
      <c r="H10" s="7"/>
    </row>
    <row r="11" spans="1:9" x14ac:dyDescent="0.25">
      <c r="A11" s="17">
        <v>2022</v>
      </c>
      <c r="B11" s="9">
        <v>98</v>
      </c>
      <c r="C11" s="9">
        <v>84</v>
      </c>
    </row>
    <row r="12" spans="1:9" x14ac:dyDescent="0.25">
      <c r="A12" s="17">
        <v>2023</v>
      </c>
      <c r="B12" s="9">
        <v>96</v>
      </c>
      <c r="C12" s="9">
        <v>54</v>
      </c>
    </row>
  </sheetData>
  <sheetProtection algorithmName="SHA-512" hashValue="dhPu/vbVMum8UDWKK5303S+DqK6hVyczCvWBC/T/P28zy3sHjenFX120rSc8AgjWEbpRw4RxUlAiSG5XfHUZYA==" saltValue="Uqznw8Vi2rJMzUZ4Kkg8iA==" spinCount="100000" sheet="1" objects="1" scenarios="1"/>
  <hyperlinks>
    <hyperlink ref="A5" location="Índice!A12" display="Índice" xr:uid="{00000000-0004-0000-0300-000000000000}"/>
  </hyperlinks>
  <pageMargins left="0.7" right="0.7" top="0.75" bottom="0.75" header="0.3" footer="0.3"/>
  <pageSetup paperSize="9" orientation="portrait" r:id="rId1"/>
  <headerFooter scaleWithDoc="0"/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M44"/>
  <sheetViews>
    <sheetView showGridLines="0" zoomScale="120" zoomScaleNormal="120" zoomScalePageLayoutView="120" workbookViewId="0">
      <selection activeCell="A5" sqref="A5"/>
    </sheetView>
  </sheetViews>
  <sheetFormatPr defaultColWidth="11.42578125" defaultRowHeight="13.5" x14ac:dyDescent="0.25"/>
  <cols>
    <col min="1" max="1" width="16.28515625" style="5" customWidth="1"/>
    <col min="2" max="2" width="13.85546875" style="6" customWidth="1"/>
    <col min="3" max="3" width="10.5703125" style="6" customWidth="1"/>
    <col min="4" max="4" width="10.140625" style="6" customWidth="1"/>
    <col min="5" max="5" width="4.42578125" style="6" customWidth="1"/>
    <col min="6" max="16384" width="11.42578125" style="7"/>
  </cols>
  <sheetData>
    <row r="1" spans="1:13" s="1" customFormat="1" ht="12.75" x14ac:dyDescent="0.2"/>
    <row r="2" spans="1:13" s="1" customFormat="1" ht="12.75" x14ac:dyDescent="0.2"/>
    <row r="3" spans="1:13" s="1" customFormat="1" ht="12.75" x14ac:dyDescent="0.2"/>
    <row r="4" spans="1:13" s="1" customFormat="1" ht="12.75" x14ac:dyDescent="0.2"/>
    <row r="5" spans="1:13" s="1" customFormat="1" ht="12.75" x14ac:dyDescent="0.2">
      <c r="A5" s="8" t="s">
        <v>2</v>
      </c>
    </row>
    <row r="6" spans="1:13" s="1" customFormat="1" ht="18.75" x14ac:dyDescent="0.3">
      <c r="A6" s="2" t="s">
        <v>44</v>
      </c>
    </row>
    <row r="7" spans="1:13" s="1" customFormat="1" ht="12.75" x14ac:dyDescent="0.2"/>
    <row r="8" spans="1:13" s="1" customFormat="1" ht="18" customHeight="1" x14ac:dyDescent="0.2">
      <c r="A8" s="16" t="s">
        <v>31</v>
      </c>
    </row>
    <row r="9" spans="1:13" s="5" customFormat="1" ht="13.5" customHeight="1" x14ac:dyDescent="0.25">
      <c r="A9" s="11" t="s">
        <v>6</v>
      </c>
      <c r="B9" s="6"/>
      <c r="C9" s="6"/>
      <c r="D9" s="6"/>
      <c r="E9" s="6"/>
      <c r="F9" s="7"/>
      <c r="G9" s="7"/>
      <c r="J9" s="7"/>
    </row>
    <row r="10" spans="1:13" s="5" customFormat="1" x14ac:dyDescent="0.25">
      <c r="A10" s="15" t="s">
        <v>33</v>
      </c>
      <c r="B10" s="15">
        <v>2022</v>
      </c>
      <c r="C10" s="15">
        <v>2023</v>
      </c>
      <c r="D10" s="6"/>
      <c r="E10" s="7"/>
      <c r="F10" s="7"/>
    </row>
    <row r="11" spans="1:13" s="5" customFormat="1" ht="12.75" customHeight="1" x14ac:dyDescent="0.25">
      <c r="A11" s="17" t="s">
        <v>1</v>
      </c>
      <c r="B11" s="9">
        <v>30</v>
      </c>
      <c r="C11" s="9">
        <v>19</v>
      </c>
      <c r="D11" s="6"/>
      <c r="E11" s="6"/>
      <c r="F11" s="7"/>
      <c r="G11" s="7"/>
      <c r="H11" s="7"/>
      <c r="I11" s="7"/>
      <c r="J11" s="7"/>
      <c r="K11" s="7"/>
      <c r="L11" s="7"/>
      <c r="M11" s="7"/>
    </row>
    <row r="12" spans="1:13" s="5" customFormat="1" ht="12.75" customHeight="1" x14ac:dyDescent="0.25">
      <c r="A12" s="17" t="s">
        <v>4</v>
      </c>
      <c r="B12" s="9">
        <v>18</v>
      </c>
      <c r="C12" s="9">
        <v>18</v>
      </c>
      <c r="D12" s="6"/>
      <c r="E12" s="7"/>
      <c r="F12" s="7"/>
      <c r="G12" s="7"/>
      <c r="H12" s="7"/>
      <c r="I12" s="7"/>
      <c r="J12" s="7"/>
    </row>
    <row r="13" spans="1:13" s="5" customFormat="1" ht="12.75" customHeight="1" x14ac:dyDescent="0.25">
      <c r="A13" s="17" t="s">
        <v>0</v>
      </c>
      <c r="B13" s="9">
        <v>23</v>
      </c>
      <c r="C13" s="9">
        <v>14</v>
      </c>
      <c r="D13" s="6"/>
      <c r="E13" s="6"/>
      <c r="F13" s="7"/>
      <c r="G13" s="7"/>
      <c r="H13" s="7"/>
      <c r="I13" s="7"/>
      <c r="J13" s="7"/>
      <c r="K13" s="7"/>
      <c r="L13" s="7"/>
      <c r="M13" s="7"/>
    </row>
    <row r="14" spans="1:13" x14ac:dyDescent="0.25">
      <c r="A14" s="17" t="s">
        <v>3</v>
      </c>
      <c r="B14" s="9">
        <v>10</v>
      </c>
      <c r="C14" s="9">
        <v>11</v>
      </c>
    </row>
    <row r="15" spans="1:13" x14ac:dyDescent="0.25">
      <c r="A15" s="17" t="s">
        <v>47</v>
      </c>
      <c r="B15" s="9">
        <v>1</v>
      </c>
      <c r="C15" s="9">
        <v>6</v>
      </c>
    </row>
    <row r="16" spans="1:13" x14ac:dyDescent="0.25">
      <c r="A16" s="17" t="s">
        <v>5</v>
      </c>
      <c r="B16" s="9">
        <v>5</v>
      </c>
      <c r="C16" s="9">
        <v>4</v>
      </c>
    </row>
    <row r="17" spans="1:13" x14ac:dyDescent="0.25">
      <c r="A17" s="17" t="s">
        <v>48</v>
      </c>
      <c r="B17" s="9">
        <v>0</v>
      </c>
      <c r="C17" s="9">
        <v>3</v>
      </c>
    </row>
    <row r="18" spans="1:13" x14ac:dyDescent="0.25">
      <c r="A18" s="17" t="s">
        <v>32</v>
      </c>
      <c r="B18" s="9">
        <v>2</v>
      </c>
      <c r="C18" s="9">
        <v>3</v>
      </c>
    </row>
    <row r="19" spans="1:13" x14ac:dyDescent="0.25">
      <c r="A19" s="17" t="s">
        <v>36</v>
      </c>
      <c r="B19" s="9">
        <v>9</v>
      </c>
      <c r="C19" s="9">
        <v>18</v>
      </c>
    </row>
    <row r="20" spans="1:13" x14ac:dyDescent="0.25">
      <c r="A20" s="17"/>
      <c r="B20" s="9"/>
      <c r="C20" s="9"/>
    </row>
    <row r="21" spans="1:13" x14ac:dyDescent="0.25">
      <c r="A21" s="17"/>
      <c r="B21" s="9"/>
      <c r="C21" s="9"/>
    </row>
    <row r="22" spans="1:13" x14ac:dyDescent="0.25">
      <c r="A22" s="17"/>
      <c r="B22" s="9"/>
      <c r="C22" s="9"/>
    </row>
    <row r="23" spans="1:13" x14ac:dyDescent="0.25">
      <c r="A23" s="7"/>
      <c r="B23" s="7"/>
      <c r="C23" s="7"/>
    </row>
    <row r="24" spans="1:13" x14ac:dyDescent="0.25">
      <c r="A24" s="17"/>
      <c r="B24" s="9"/>
      <c r="C24" s="9"/>
    </row>
    <row r="25" spans="1:13" x14ac:dyDescent="0.25">
      <c r="A25" s="17"/>
      <c r="B25" s="9"/>
      <c r="C25" s="9"/>
    </row>
    <row r="26" spans="1:13" x14ac:dyDescent="0.25">
      <c r="A26" s="17"/>
      <c r="B26" s="9"/>
      <c r="C26" s="9"/>
      <c r="E26" s="7"/>
      <c r="G26" s="5"/>
      <c r="H26" s="5"/>
      <c r="I26" s="5"/>
      <c r="J26" s="5"/>
      <c r="K26" s="5"/>
      <c r="L26" s="5"/>
      <c r="M26" s="5"/>
    </row>
    <row r="27" spans="1:13" x14ac:dyDescent="0.25">
      <c r="A27" s="17"/>
      <c r="B27" s="9"/>
      <c r="C27" s="9"/>
      <c r="E27" s="7"/>
      <c r="G27" s="5"/>
      <c r="H27" s="5"/>
      <c r="I27" s="5"/>
      <c r="J27" s="5"/>
      <c r="K27" s="5"/>
      <c r="L27" s="5"/>
      <c r="M27" s="5"/>
    </row>
    <row r="28" spans="1:13" x14ac:dyDescent="0.25">
      <c r="A28" s="17"/>
      <c r="B28" s="9"/>
      <c r="C28" s="9"/>
      <c r="G28" s="5"/>
      <c r="H28" s="5"/>
      <c r="I28" s="5"/>
    </row>
    <row r="29" spans="1:13" x14ac:dyDescent="0.25">
      <c r="A29" s="17"/>
      <c r="B29" s="9"/>
      <c r="C29" s="9"/>
      <c r="G29" s="5"/>
      <c r="H29" s="5"/>
      <c r="I29" s="5"/>
    </row>
    <row r="30" spans="1:13" x14ac:dyDescent="0.25">
      <c r="A30" s="17"/>
      <c r="B30" s="9"/>
      <c r="C30" s="9"/>
    </row>
    <row r="31" spans="1:13" x14ac:dyDescent="0.25">
      <c r="A31" s="17"/>
      <c r="B31" s="9"/>
      <c r="C31" s="9"/>
    </row>
    <row r="32" spans="1:13" x14ac:dyDescent="0.25">
      <c r="A32" s="17"/>
      <c r="B32" s="9"/>
      <c r="C32" s="9"/>
    </row>
    <row r="33" spans="1:10" x14ac:dyDescent="0.25">
      <c r="A33" s="17"/>
      <c r="B33" s="9"/>
      <c r="C33" s="9"/>
      <c r="J33" s="5"/>
    </row>
    <row r="34" spans="1:10" x14ac:dyDescent="0.25">
      <c r="A34" s="17"/>
      <c r="B34" s="9"/>
      <c r="C34" s="9"/>
    </row>
    <row r="35" spans="1:10" x14ac:dyDescent="0.25">
      <c r="A35" s="17"/>
      <c r="B35" s="9"/>
      <c r="C35" s="9"/>
    </row>
    <row r="36" spans="1:10" x14ac:dyDescent="0.25">
      <c r="A36" s="17"/>
      <c r="B36" s="9"/>
      <c r="C36" s="9"/>
    </row>
    <row r="37" spans="1:10" x14ac:dyDescent="0.25">
      <c r="A37" s="17"/>
      <c r="B37" s="9"/>
      <c r="C37" s="9"/>
    </row>
    <row r="38" spans="1:10" x14ac:dyDescent="0.25">
      <c r="A38" s="17"/>
      <c r="B38" s="9"/>
      <c r="C38" s="9"/>
    </row>
    <row r="39" spans="1:10" x14ac:dyDescent="0.25">
      <c r="A39" s="17"/>
      <c r="B39" s="9"/>
      <c r="C39" s="9"/>
    </row>
    <row r="40" spans="1:10" x14ac:dyDescent="0.25">
      <c r="A40" s="17"/>
      <c r="B40" s="9"/>
      <c r="C40" s="9"/>
    </row>
    <row r="41" spans="1:10" x14ac:dyDescent="0.25">
      <c r="A41" s="17"/>
      <c r="B41" s="9"/>
      <c r="C41" s="9"/>
    </row>
    <row r="42" spans="1:10" x14ac:dyDescent="0.25">
      <c r="A42" s="17"/>
      <c r="B42" s="9"/>
      <c r="C42" s="9"/>
    </row>
    <row r="43" spans="1:10" x14ac:dyDescent="0.25">
      <c r="A43" s="17"/>
      <c r="B43" s="9"/>
      <c r="C43" s="9"/>
    </row>
    <row r="44" spans="1:10" x14ac:dyDescent="0.25">
      <c r="A44" s="17"/>
      <c r="B44" s="9"/>
      <c r="C44" s="9"/>
    </row>
  </sheetData>
  <sheetProtection algorithmName="SHA-512" hashValue="bTQOmHs4Dl+5v02Ouqh37UhNhKHQpTZtxN9nepY4bhPBEidXpgsd4Jzs6QvCakO0psH/NFFvqyePtxHVoRVbjw==" saltValue="ue7AB/g+kwtFZId6MtQjpA==" spinCount="100000" sheet="1" objects="1" scenarios="1"/>
  <sortState xmlns:xlrd2="http://schemas.microsoft.com/office/spreadsheetml/2017/richdata2" ref="A11:M44">
    <sortCondition descending="1" ref="C11:C44"/>
  </sortState>
  <hyperlinks>
    <hyperlink ref="A5" location="Índice!A13" display="Índice" xr:uid="{00000000-0004-0000-0400-000000000000}"/>
  </hyperlinks>
  <pageMargins left="0.7" right="0.7" top="0.75" bottom="0.75" header="0.3" footer="0.3"/>
  <pageSetup paperSize="9" orientation="portrait" r:id="rId1"/>
  <headerFooter scaleWithDoc="0"/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L12"/>
  <sheetViews>
    <sheetView showGridLines="0" zoomScale="120" zoomScaleNormal="120" zoomScalePageLayoutView="120" workbookViewId="0">
      <selection activeCell="A5" sqref="A5"/>
    </sheetView>
  </sheetViews>
  <sheetFormatPr defaultColWidth="11.42578125" defaultRowHeight="13.5" x14ac:dyDescent="0.25"/>
  <cols>
    <col min="1" max="1" width="9.7109375" style="5" customWidth="1"/>
    <col min="2" max="3" width="14.28515625" style="5" customWidth="1"/>
    <col min="4" max="6" width="14.28515625" style="6" customWidth="1"/>
    <col min="7" max="7" width="13.85546875" style="6" customWidth="1"/>
    <col min="8" max="8" width="10.5703125" style="6" customWidth="1"/>
    <col min="9" max="9" width="10.140625" style="6" customWidth="1"/>
    <col min="10" max="10" width="4.42578125" style="6" customWidth="1"/>
    <col min="11" max="16384" width="11.42578125" style="7"/>
  </cols>
  <sheetData>
    <row r="1" spans="1:12" s="1" customFormat="1" ht="12.75" x14ac:dyDescent="0.2"/>
    <row r="2" spans="1:12" s="1" customFormat="1" ht="12.75" x14ac:dyDescent="0.2"/>
    <row r="3" spans="1:12" s="1" customFormat="1" ht="12.75" x14ac:dyDescent="0.2"/>
    <row r="4" spans="1:12" s="1" customFormat="1" ht="12.75" x14ac:dyDescent="0.2"/>
    <row r="5" spans="1:12" s="1" customFormat="1" ht="12.75" x14ac:dyDescent="0.2">
      <c r="A5" s="8" t="s">
        <v>2</v>
      </c>
      <c r="B5" s="8"/>
    </row>
    <row r="6" spans="1:12" s="1" customFormat="1" ht="18.75" x14ac:dyDescent="0.3">
      <c r="A6" s="2" t="s">
        <v>44</v>
      </c>
      <c r="B6" s="2"/>
    </row>
    <row r="7" spans="1:12" s="1" customFormat="1" ht="12.75" x14ac:dyDescent="0.2"/>
    <row r="8" spans="1:12" s="1" customFormat="1" ht="18" customHeight="1" x14ac:dyDescent="0.2">
      <c r="A8" s="16" t="s">
        <v>17</v>
      </c>
      <c r="B8" s="3"/>
      <c r="C8" s="4"/>
      <c r="D8" s="4"/>
      <c r="E8" s="4"/>
      <c r="F8" s="4"/>
    </row>
    <row r="9" spans="1:12" s="5" customFormat="1" ht="13.5" customHeight="1" x14ac:dyDescent="0.25">
      <c r="A9" s="11" t="s">
        <v>6</v>
      </c>
      <c r="D9" s="6"/>
      <c r="E9" s="6"/>
      <c r="F9" s="6"/>
      <c r="G9" s="6"/>
      <c r="H9" s="6"/>
      <c r="I9" s="6"/>
      <c r="J9" s="6"/>
      <c r="K9" s="7"/>
      <c r="L9" s="7"/>
    </row>
    <row r="10" spans="1:12" s="5" customFormat="1" ht="35.25" customHeight="1" x14ac:dyDescent="0.25">
      <c r="A10" s="15" t="s">
        <v>8</v>
      </c>
      <c r="B10" s="15" t="s">
        <v>18</v>
      </c>
      <c r="C10" s="15" t="s">
        <v>22</v>
      </c>
      <c r="D10" s="15" t="s">
        <v>21</v>
      </c>
      <c r="E10" s="15" t="s">
        <v>20</v>
      </c>
      <c r="F10" s="15" t="s">
        <v>19</v>
      </c>
      <c r="G10" s="15"/>
      <c r="H10" s="15"/>
      <c r="I10" s="6"/>
      <c r="J10" s="7"/>
      <c r="K10" s="7"/>
    </row>
    <row r="11" spans="1:12" x14ac:dyDescent="0.25">
      <c r="A11" s="17">
        <v>2022</v>
      </c>
      <c r="B11" s="9">
        <v>73</v>
      </c>
      <c r="C11" s="9">
        <v>25</v>
      </c>
      <c r="D11" s="9">
        <v>49</v>
      </c>
      <c r="E11" s="9">
        <v>24</v>
      </c>
      <c r="F11" s="9">
        <v>11</v>
      </c>
    </row>
    <row r="12" spans="1:12" x14ac:dyDescent="0.25">
      <c r="A12" s="17">
        <v>2023</v>
      </c>
      <c r="B12" s="9">
        <v>75</v>
      </c>
      <c r="C12" s="9">
        <v>23</v>
      </c>
      <c r="D12" s="9">
        <v>23</v>
      </c>
      <c r="E12" s="9">
        <v>19</v>
      </c>
      <c r="F12" s="9">
        <v>10</v>
      </c>
    </row>
  </sheetData>
  <sheetProtection algorithmName="SHA-512" hashValue="4s0jiXPzNUcq+KdxIs8GZp7pHVpRnP3BZ6pWk3+SeLF+YWibalX6BtysPk9EGwCQtJdm/MWz18IJrGQfnXwXew==" saltValue="o+auDtkZMJiyjhQLPsAyRA==" spinCount="100000" sheet="1" objects="1" scenarios="1"/>
  <hyperlinks>
    <hyperlink ref="A5" location="Índice!A15" display="Índice" xr:uid="{00000000-0004-0000-0600-000000000000}"/>
  </hyperlinks>
  <pageMargins left="0.7" right="0.7" top="0.75" bottom="0.75" header="0.3" footer="0.3"/>
  <pageSetup paperSize="9" orientation="portrait" r:id="rId1"/>
  <headerFooter scaleWithDoc="0"/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L12"/>
  <sheetViews>
    <sheetView showGridLines="0" zoomScale="120" zoomScaleNormal="120" zoomScalePageLayoutView="120" workbookViewId="0">
      <selection activeCell="A5" sqref="A5"/>
    </sheetView>
  </sheetViews>
  <sheetFormatPr defaultColWidth="11.42578125" defaultRowHeight="13.5" x14ac:dyDescent="0.25"/>
  <cols>
    <col min="1" max="1" width="9.7109375" style="5" customWidth="1"/>
    <col min="2" max="3" width="19.7109375" style="5" customWidth="1"/>
    <col min="4" max="6" width="19.7109375" style="6" customWidth="1"/>
    <col min="7" max="7" width="13.85546875" style="6" customWidth="1"/>
    <col min="8" max="8" width="10.5703125" style="6" customWidth="1"/>
    <col min="9" max="9" width="10.140625" style="6" customWidth="1"/>
    <col min="10" max="10" width="4.42578125" style="6" customWidth="1"/>
    <col min="11" max="16384" width="11.42578125" style="7"/>
  </cols>
  <sheetData>
    <row r="1" spans="1:12" s="1" customFormat="1" ht="12.75" x14ac:dyDescent="0.2"/>
    <row r="2" spans="1:12" s="1" customFormat="1" ht="12.75" x14ac:dyDescent="0.2"/>
    <row r="3" spans="1:12" s="1" customFormat="1" ht="12.75" x14ac:dyDescent="0.2"/>
    <row r="4" spans="1:12" s="1" customFormat="1" ht="12.75" x14ac:dyDescent="0.2"/>
    <row r="5" spans="1:12" s="1" customFormat="1" ht="12.75" x14ac:dyDescent="0.2">
      <c r="A5" s="8" t="s">
        <v>2</v>
      </c>
      <c r="B5" s="8"/>
    </row>
    <row r="6" spans="1:12" s="1" customFormat="1" ht="18.75" x14ac:dyDescent="0.3">
      <c r="A6" s="2" t="s">
        <v>44</v>
      </c>
      <c r="B6" s="2"/>
    </row>
    <row r="7" spans="1:12" s="1" customFormat="1" ht="12.75" x14ac:dyDescent="0.2"/>
    <row r="8" spans="1:12" s="1" customFormat="1" ht="18" customHeight="1" x14ac:dyDescent="0.2">
      <c r="A8" s="16" t="s">
        <v>23</v>
      </c>
      <c r="B8" s="3"/>
      <c r="C8" s="4"/>
      <c r="D8" s="4"/>
      <c r="E8" s="4"/>
      <c r="F8" s="4"/>
    </row>
    <row r="9" spans="1:12" s="5" customFormat="1" ht="13.5" customHeight="1" x14ac:dyDescent="0.25">
      <c r="A9" s="11" t="s">
        <v>6</v>
      </c>
      <c r="D9" s="6"/>
      <c r="E9" s="6"/>
      <c r="F9" s="6"/>
      <c r="G9" s="6"/>
      <c r="H9" s="6"/>
      <c r="I9" s="6"/>
      <c r="J9" s="6"/>
      <c r="K9" s="7"/>
      <c r="L9" s="7"/>
    </row>
    <row r="10" spans="1:12" s="5" customFormat="1" ht="35.25" customHeight="1" x14ac:dyDescent="0.25">
      <c r="A10" s="15" t="s">
        <v>8</v>
      </c>
      <c r="B10" s="15" t="s">
        <v>49</v>
      </c>
      <c r="C10" s="15" t="s">
        <v>24</v>
      </c>
      <c r="D10" s="15" t="s">
        <v>25</v>
      </c>
      <c r="E10" s="15" t="s">
        <v>26</v>
      </c>
      <c r="F10" s="15" t="s">
        <v>27</v>
      </c>
      <c r="G10" s="15"/>
      <c r="H10" s="15"/>
      <c r="I10" s="6"/>
      <c r="J10" s="7"/>
      <c r="K10" s="7"/>
    </row>
    <row r="11" spans="1:12" x14ac:dyDescent="0.25">
      <c r="A11" s="17">
        <v>2022</v>
      </c>
      <c r="B11" s="9">
        <v>81</v>
      </c>
      <c r="C11" s="9">
        <v>22</v>
      </c>
      <c r="D11" s="9">
        <v>26</v>
      </c>
      <c r="E11" s="9">
        <v>24</v>
      </c>
      <c r="F11" s="9">
        <v>29</v>
      </c>
    </row>
    <row r="12" spans="1:12" x14ac:dyDescent="0.25">
      <c r="A12" s="17">
        <v>2023</v>
      </c>
      <c r="B12" s="9">
        <v>60</v>
      </c>
      <c r="C12" s="9">
        <v>18</v>
      </c>
      <c r="D12" s="9">
        <v>25</v>
      </c>
      <c r="E12" s="9">
        <v>16</v>
      </c>
      <c r="F12" s="9">
        <v>31</v>
      </c>
    </row>
  </sheetData>
  <sheetProtection algorithmName="SHA-512" hashValue="FJ3JPDuxqyKqUJuLE2PUugHH3SU/cD/Bfrst4ugKLVbb31jMykFvD6leyD6Xs8qJJ/uP6N2X2nN47NPQQBLC2w==" saltValue="9Rm3LptRF1s6ZsRNNvVCCA==" spinCount="100000" sheet="1" objects="1" scenarios="1"/>
  <hyperlinks>
    <hyperlink ref="A5" location="Índice!A16" display="Índice" xr:uid="{00000000-0004-0000-0700-000000000000}"/>
  </hyperlinks>
  <pageMargins left="0.7" right="0.7" top="0.75" bottom="0.75" header="0.3" footer="0.3"/>
  <pageSetup paperSize="9" orientation="portrait" r:id="rId1"/>
  <headerFooter scaleWithDoc="0"/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J13"/>
  <sheetViews>
    <sheetView showGridLines="0" zoomScale="120" zoomScaleNormal="120" zoomScalePageLayoutView="120" workbookViewId="0">
      <selection activeCell="A5" sqref="A5"/>
    </sheetView>
  </sheetViews>
  <sheetFormatPr defaultColWidth="11.42578125" defaultRowHeight="13.5" x14ac:dyDescent="0.25"/>
  <cols>
    <col min="1" max="1" width="9.7109375" style="5" customWidth="1"/>
    <col min="2" max="3" width="11.28515625" style="6" customWidth="1"/>
    <col min="4" max="4" width="16.140625" style="6" customWidth="1"/>
    <col min="5" max="5" width="13.85546875" style="6" customWidth="1"/>
    <col min="6" max="6" width="10.5703125" style="6" customWidth="1"/>
    <col min="7" max="7" width="10.140625" style="6" customWidth="1"/>
    <col min="8" max="8" width="4.42578125" style="6" customWidth="1"/>
    <col min="9" max="16384" width="11.42578125" style="7"/>
  </cols>
  <sheetData>
    <row r="1" spans="1:10" s="1" customFormat="1" ht="12.75" x14ac:dyDescent="0.2"/>
    <row r="2" spans="1:10" s="1" customFormat="1" ht="12.75" x14ac:dyDescent="0.2"/>
    <row r="3" spans="1:10" s="1" customFormat="1" ht="12.75" x14ac:dyDescent="0.2"/>
    <row r="4" spans="1:10" s="1" customFormat="1" ht="12.75" x14ac:dyDescent="0.2"/>
    <row r="5" spans="1:10" s="1" customFormat="1" ht="12.75" x14ac:dyDescent="0.2">
      <c r="A5" s="8" t="s">
        <v>2</v>
      </c>
    </row>
    <row r="6" spans="1:10" s="1" customFormat="1" ht="18.75" x14ac:dyDescent="0.3">
      <c r="A6" s="2" t="s">
        <v>44</v>
      </c>
    </row>
    <row r="7" spans="1:10" s="1" customFormat="1" ht="12.75" x14ac:dyDescent="0.2"/>
    <row r="8" spans="1:10" s="1" customFormat="1" ht="18" customHeight="1" x14ac:dyDescent="0.2">
      <c r="A8" s="16" t="s">
        <v>10</v>
      </c>
      <c r="B8" s="4"/>
      <c r="C8" s="4"/>
      <c r="D8" s="4"/>
    </row>
    <row r="9" spans="1:10" s="5" customFormat="1" ht="13.5" customHeight="1" x14ac:dyDescent="0.25">
      <c r="A9" s="11" t="s">
        <v>6</v>
      </c>
      <c r="B9" s="6"/>
      <c r="C9" s="6"/>
      <c r="D9" s="6"/>
      <c r="E9" s="6"/>
      <c r="F9" s="6"/>
      <c r="G9" s="6"/>
      <c r="H9" s="6"/>
      <c r="I9" s="7"/>
      <c r="J9" s="7"/>
    </row>
    <row r="10" spans="1:10" s="5" customFormat="1" ht="36" customHeight="1" x14ac:dyDescent="0.25">
      <c r="B10" s="18"/>
      <c r="C10" s="18"/>
      <c r="D10" s="10"/>
      <c r="E10" s="10"/>
      <c r="F10" s="10"/>
      <c r="G10" s="6"/>
      <c r="H10" s="7"/>
      <c r="I10" s="7"/>
    </row>
    <row r="11" spans="1:10" s="5" customFormat="1" x14ac:dyDescent="0.25">
      <c r="A11" s="15" t="s">
        <v>8</v>
      </c>
      <c r="B11" s="15" t="s">
        <v>7</v>
      </c>
      <c r="C11" s="15" t="s">
        <v>35</v>
      </c>
      <c r="D11" s="15" t="s">
        <v>9</v>
      </c>
      <c r="E11" s="15"/>
      <c r="F11" s="15"/>
      <c r="G11" s="6"/>
      <c r="H11" s="7"/>
      <c r="I11" s="7"/>
    </row>
    <row r="12" spans="1:10" x14ac:dyDescent="0.25">
      <c r="A12" s="17">
        <v>2022</v>
      </c>
      <c r="B12" s="9">
        <v>114</v>
      </c>
      <c r="C12" s="9">
        <v>3</v>
      </c>
      <c r="D12" s="9">
        <v>65</v>
      </c>
    </row>
    <row r="13" spans="1:10" x14ac:dyDescent="0.25">
      <c r="A13" s="17">
        <v>2023</v>
      </c>
      <c r="B13" s="9">
        <v>71</v>
      </c>
      <c r="C13" s="9">
        <v>0</v>
      </c>
      <c r="D13" s="9">
        <v>79</v>
      </c>
    </row>
  </sheetData>
  <sheetProtection algorithmName="SHA-512" hashValue="4F6atP2rqNTLxnCAAV/3HTEQw5mwiAUBlpyzlQ3T3kxNFqSNPaGjjCyZmQusj0Bi6Da3+wDzvDIUfDPtp5jQag==" saltValue="ioHlZuulnQ+zLpKZTJzc+g==" spinCount="100000" sheet="1" objects="1" scenarios="1"/>
  <hyperlinks>
    <hyperlink ref="A5" location="Índice!A14" display="Índice" xr:uid="{00000000-0004-0000-0500-000000000000}"/>
  </hyperlinks>
  <pageMargins left="0.7" right="0.7" top="0.75" bottom="0.75" header="0.3" footer="0.3"/>
  <pageSetup paperSize="9" orientation="portrait" r:id="rId1"/>
  <headerFooter scaleWithDoc="0"/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XMLData TextToDisplay="%USERNAME%">riu014</XMLData>
</file>

<file path=customXml/item2.xml><?xml version="1.0" encoding="utf-8"?>
<XMLData TextToDisplay="%CLASSIFICATIONDATETIME%">15:02 10/10/2019</XMLData>
</file>

<file path=customXml/item3.xml><?xml version="1.0" encoding="utf-8"?>
<XMLData TextToDisplay="%DOCUMENTGUID%">{00000000-0000-0000-0000-000000000000}</XMLData>
</file>

<file path=customXml/item4.xml><?xml version="1.0" encoding="utf-8"?>
<XMLData TextToDisplay="RightsWATCHMark">12|BDP-Externo-Público|{00000000-0000-0000-0000-000000000000}</XMLData>
</file>

<file path=customXml/item5.xml><?xml version="1.0" encoding="utf-8"?>
<XMLData TextToDisplay="%EMAILADDRESS%">fpheitor@bportugal.pt</XMLData>
</file>

<file path=customXml/item6.xml><?xml version="1.0" encoding="utf-8"?>
<XMLData TextToDisplay="%HOSTNAME%">L020440.bdp.pt</XMLData>
</file>

<file path=customXml/itemProps1.xml><?xml version="1.0" encoding="utf-8"?>
<ds:datastoreItem xmlns:ds="http://schemas.openxmlformats.org/officeDocument/2006/customXml" ds:itemID="{917F17A1-CE23-4077-B843-DA0C5E93320A}">
  <ds:schemaRefs/>
</ds:datastoreItem>
</file>

<file path=customXml/itemProps2.xml><?xml version="1.0" encoding="utf-8"?>
<ds:datastoreItem xmlns:ds="http://schemas.openxmlformats.org/officeDocument/2006/customXml" ds:itemID="{F09D04A8-4FCA-4C80-A815-024765B4AFCA}">
  <ds:schemaRefs/>
</ds:datastoreItem>
</file>

<file path=customXml/itemProps3.xml><?xml version="1.0" encoding="utf-8"?>
<ds:datastoreItem xmlns:ds="http://schemas.openxmlformats.org/officeDocument/2006/customXml" ds:itemID="{CD15D3AA-74A3-4E4B-B2CA-2D9B4F4628BF}">
  <ds:schemaRefs/>
</ds:datastoreItem>
</file>

<file path=customXml/itemProps4.xml><?xml version="1.0" encoding="utf-8"?>
<ds:datastoreItem xmlns:ds="http://schemas.openxmlformats.org/officeDocument/2006/customXml" ds:itemID="{B1624FDC-6158-4BD1-9F6F-9F841DBCD8E1}">
  <ds:schemaRefs/>
</ds:datastoreItem>
</file>

<file path=customXml/itemProps5.xml><?xml version="1.0" encoding="utf-8"?>
<ds:datastoreItem xmlns:ds="http://schemas.openxmlformats.org/officeDocument/2006/customXml" ds:itemID="{09650C60-BEAE-4A6E-B560-1259497377BD}">
  <ds:schemaRefs/>
</ds:datastoreItem>
</file>

<file path=customXml/itemProps6.xml><?xml version="1.0" encoding="utf-8"?>
<ds:datastoreItem xmlns:ds="http://schemas.openxmlformats.org/officeDocument/2006/customXml" ds:itemID="{680381B7-6DDB-445A-BD41-1B966AB2993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8</vt:i4>
      </vt:variant>
      <vt:variant>
        <vt:lpstr>Named Ranges</vt:lpstr>
      </vt:variant>
      <vt:variant>
        <vt:i4>1</vt:i4>
      </vt:variant>
    </vt:vector>
  </HeadingPairs>
  <TitlesOfParts>
    <vt:vector size="9" baseType="lpstr">
      <vt:lpstr>Capa</vt:lpstr>
      <vt:lpstr>Índice</vt:lpstr>
      <vt:lpstr>Região</vt:lpstr>
      <vt:lpstr>Âmbito</vt:lpstr>
      <vt:lpstr>Contrapartes bilaterais</vt:lpstr>
      <vt:lpstr>Tipologia</vt:lpstr>
      <vt:lpstr>Tema</vt:lpstr>
      <vt:lpstr>Modo de realização</vt:lpstr>
      <vt:lpstr>Capa!Print_Area</vt:lpstr>
    </vt:vector>
  </TitlesOfParts>
  <Company>Banco de Portugal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Fernando Heitor</dc:creator>
  <cp:lastModifiedBy>Fernando Heitor</cp:lastModifiedBy>
  <dcterms:created xsi:type="dcterms:W3CDTF">2019-07-23T16:14:33Z</dcterms:created>
  <dcterms:modified xsi:type="dcterms:W3CDTF">2024-04-22T13:55:08Z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ghtsWATCHMark">
    <vt:lpwstr>12|BDP-Externo-Público|{00000000-0000-0000-0000-000000000000}</vt:lpwstr>
  </property>
  <property fmtid="{D5CDD505-2E9C-101B-9397-08002B2CF9AE}" pid="3" name="MSIP_Label_f9d4c66a-7c8a-4c88-a41a-dc132491a08a_Enabled">
    <vt:lpwstr>true</vt:lpwstr>
  </property>
  <property fmtid="{D5CDD505-2E9C-101B-9397-08002B2CF9AE}" pid="4" name="MSIP_Label_f9d4c66a-7c8a-4c88-a41a-dc132491a08a_SetDate">
    <vt:lpwstr>2020-09-30T09:41:32Z</vt:lpwstr>
  </property>
  <property fmtid="{D5CDD505-2E9C-101B-9397-08002B2CF9AE}" pid="5" name="MSIP_Label_f9d4c66a-7c8a-4c88-a41a-dc132491a08a_Method">
    <vt:lpwstr>Privileged</vt:lpwstr>
  </property>
  <property fmtid="{D5CDD505-2E9C-101B-9397-08002B2CF9AE}" pid="6" name="MSIP_Label_f9d4c66a-7c8a-4c88-a41a-dc132491a08a_Name">
    <vt:lpwstr>Público - Sem marca de água</vt:lpwstr>
  </property>
  <property fmtid="{D5CDD505-2E9C-101B-9397-08002B2CF9AE}" pid="7" name="MSIP_Label_f9d4c66a-7c8a-4c88-a41a-dc132491a08a_SiteId">
    <vt:lpwstr>f92c299d-3d5a-4621-abd4-755e52e5161d</vt:lpwstr>
  </property>
  <property fmtid="{D5CDD505-2E9C-101B-9397-08002B2CF9AE}" pid="8" name="MSIP_Label_f9d4c66a-7c8a-4c88-a41a-dc132491a08a_ActionId">
    <vt:lpwstr>5beffb0b-67a6-4b26-a3de-00003124be2e</vt:lpwstr>
  </property>
  <property fmtid="{D5CDD505-2E9C-101B-9397-08002B2CF9AE}" pid="9" name="MSIP_Label_f9d4c66a-7c8a-4c88-a41a-dc132491a08a_ContentBits">
    <vt:lpwstr>0</vt:lpwstr>
  </property>
</Properties>
</file>