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7.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0.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9" r:id="rId2"/>
    <p:sldId id="2362" r:id="rId3"/>
    <p:sldId id="2366" r:id="rId4"/>
    <p:sldId id="265" r:id="rId5"/>
    <p:sldId id="264" r:id="rId6"/>
    <p:sldId id="2367" r:id="rId7"/>
    <p:sldId id="2373" r:id="rId8"/>
    <p:sldId id="2360" r:id="rId9"/>
    <p:sldId id="2285" r:id="rId10"/>
    <p:sldId id="2316" r:id="rId11"/>
    <p:sldId id="2370" r:id="rId12"/>
    <p:sldId id="2355" r:id="rId13"/>
    <p:sldId id="2356" r:id="rId14"/>
    <p:sldId id="2352" r:id="rId15"/>
    <p:sldId id="2357" r:id="rId16"/>
    <p:sldId id="266" r:id="rId17"/>
    <p:sldId id="2358" r:id="rId18"/>
    <p:sldId id="267" r:id="rId19"/>
    <p:sldId id="2369" r:id="rId20"/>
    <p:sldId id="2372" r:id="rId21"/>
    <p:sldId id="2361" r:id="rId22"/>
    <p:sldId id="2364" r:id="rId23"/>
    <p:sldId id="2333" r:id="rId24"/>
    <p:sldId id="2334" r:id="rId25"/>
    <p:sldId id="2341" r:id="rId26"/>
    <p:sldId id="2340" r:id="rId27"/>
    <p:sldId id="2335" r:id="rId28"/>
    <p:sldId id="2336" r:id="rId29"/>
    <p:sldId id="2337" r:id="rId30"/>
    <p:sldId id="2338" r:id="rId31"/>
    <p:sldId id="2339" r:id="rId32"/>
    <p:sldId id="2344" r:id="rId33"/>
    <p:sldId id="2345" r:id="rId34"/>
    <p:sldId id="2346" r:id="rId35"/>
    <p:sldId id="2365" r:id="rId36"/>
    <p:sldId id="2371" r:id="rId37"/>
    <p:sldId id="329" r:id="rId38"/>
    <p:sldId id="2343" r:id="rId39"/>
  </p:sldIdLst>
  <p:sldSz cx="12192000" cy="6858000"/>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9" autoAdjust="0"/>
    <p:restoredTop sz="94660"/>
  </p:normalViewPr>
  <p:slideViewPr>
    <p:cSldViewPr snapToGrid="0">
      <p:cViewPr varScale="1">
        <p:scale>
          <a:sx n="67" d="100"/>
          <a:sy n="67" d="100"/>
        </p:scale>
        <p:origin x="84" y="6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811714809663088E-2"/>
          <c:y val="4.7512980724039838E-2"/>
          <c:w val="0.91866478346040181"/>
          <c:h val="0.81335722700028013"/>
        </c:manualLayout>
      </c:layout>
      <c:lineChart>
        <c:grouping val="standard"/>
        <c:varyColors val="0"/>
        <c:ser>
          <c:idx val="0"/>
          <c:order val="0"/>
          <c:tx>
            <c:v>Total</c:v>
          </c:tx>
          <c:spPr>
            <a:ln w="28575" cap="rnd">
              <a:solidFill>
                <a:srgbClr val="C00000"/>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Charts'!$B$9:$B$65</c:f>
              <c:numCache>
                <c:formatCode>General</c:formatCode>
                <c:ptCount val="57"/>
                <c:pt idx="0">
                  <c:v>10</c:v>
                </c:pt>
                <c:pt idx="1">
                  <c:v>9.1</c:v>
                </c:pt>
                <c:pt idx="2">
                  <c:v>8.9</c:v>
                </c:pt>
                <c:pt idx="3">
                  <c:v>8.6</c:v>
                </c:pt>
                <c:pt idx="4">
                  <c:v>8.1</c:v>
                </c:pt>
                <c:pt idx="5">
                  <c:v>7.4</c:v>
                </c:pt>
                <c:pt idx="6">
                  <c:v>7.4</c:v>
                </c:pt>
                <c:pt idx="7">
                  <c:v>5.9</c:v>
                </c:pt>
                <c:pt idx="8">
                  <c:v>5.0999999999999996</c:v>
                </c:pt>
                <c:pt idx="9">
                  <c:v>5</c:v>
                </c:pt>
                <c:pt idx="10">
                  <c:v>4.9000000000000004</c:v>
                </c:pt>
                <c:pt idx="11">
                  <c:v>4.0999999999999996</c:v>
                </c:pt>
                <c:pt idx="12">
                  <c:v>3.4</c:v>
                </c:pt>
                <c:pt idx="13">
                  <c:v>3</c:v>
                </c:pt>
                <c:pt idx="14">
                  <c:v>2.2000000000000002</c:v>
                </c:pt>
                <c:pt idx="15">
                  <c:v>1.9</c:v>
                </c:pt>
                <c:pt idx="16">
                  <c:v>2</c:v>
                </c:pt>
                <c:pt idx="17">
                  <c:v>1.6</c:v>
                </c:pt>
                <c:pt idx="18">
                  <c:v>1.3</c:v>
                </c:pt>
                <c:pt idx="19">
                  <c:v>0.9</c:v>
                </c:pt>
                <c:pt idx="20">
                  <c:v>0.9</c:v>
                </c:pt>
                <c:pt idx="21">
                  <c:v>-0.3</c:v>
                </c:pt>
                <c:pt idx="22">
                  <c:v>-0.3</c:v>
                </c:pt>
                <c:pt idx="23">
                  <c:v>-0.3</c:v>
                </c:pt>
                <c:pt idx="24">
                  <c:v>-0.3</c:v>
                </c:pt>
                <c:pt idx="25">
                  <c:v>-0.2</c:v>
                </c:pt>
                <c:pt idx="26">
                  <c:v>0.4</c:v>
                </c:pt>
                <c:pt idx="27">
                  <c:v>0.3</c:v>
                </c:pt>
                <c:pt idx="28">
                  <c:v>0.1</c:v>
                </c:pt>
                <c:pt idx="29">
                  <c:v>0.3</c:v>
                </c:pt>
                <c:pt idx="30">
                  <c:v>0.7</c:v>
                </c:pt>
                <c:pt idx="31">
                  <c:v>1.2</c:v>
                </c:pt>
                <c:pt idx="32">
                  <c:v>1.4</c:v>
                </c:pt>
                <c:pt idx="33">
                  <c:v>1.3</c:v>
                </c:pt>
                <c:pt idx="34">
                  <c:v>1</c:v>
                </c:pt>
                <c:pt idx="35">
                  <c:v>0.7</c:v>
                </c:pt>
                <c:pt idx="36">
                  <c:v>0.8</c:v>
                </c:pt>
                <c:pt idx="37">
                  <c:v>1</c:v>
                </c:pt>
                <c:pt idx="38">
                  <c:v>1</c:v>
                </c:pt>
                <c:pt idx="39">
                  <c:v>1.3</c:v>
                </c:pt>
                <c:pt idx="40">
                  <c:v>1.2</c:v>
                </c:pt>
                <c:pt idx="41">
                  <c:v>1.7</c:v>
                </c:pt>
                <c:pt idx="42">
                  <c:v>1.4</c:v>
                </c:pt>
                <c:pt idx="43">
                  <c:v>1.5</c:v>
                </c:pt>
                <c:pt idx="44">
                  <c:v>1.4</c:v>
                </c:pt>
                <c:pt idx="45">
                  <c:v>1.5</c:v>
                </c:pt>
                <c:pt idx="46">
                  <c:v>1.9</c:v>
                </c:pt>
                <c:pt idx="47">
                  <c:v>2.2999999999999998</c:v>
                </c:pt>
                <c:pt idx="48">
                  <c:v>2.1</c:v>
                </c:pt>
                <c:pt idx="49">
                  <c:v>2.1</c:v>
                </c:pt>
                <c:pt idx="50">
                  <c:v>2.2000000000000002</c:v>
                </c:pt>
                <c:pt idx="51">
                  <c:v>2</c:v>
                </c:pt>
                <c:pt idx="52">
                  <c:v>2</c:v>
                </c:pt>
                <c:pt idx="53">
                  <c:v>1.2</c:v>
                </c:pt>
                <c:pt idx="54">
                  <c:v>1.4</c:v>
                </c:pt>
                <c:pt idx="55">
                  <c:v>1.1000000000000001</c:v>
                </c:pt>
                <c:pt idx="56">
                  <c:v>1.3</c:v>
                </c:pt>
              </c:numCache>
            </c:numRef>
          </c:val>
          <c:smooth val="0"/>
          <c:extLst>
            <c:ext xmlns:c16="http://schemas.microsoft.com/office/drawing/2014/chart" uri="{C3380CC4-5D6E-409C-BE32-E72D297353CC}">
              <c16:uniqueId val="{00000000-5BD8-4D65-83A5-B888A5E43851}"/>
            </c:ext>
          </c:extLst>
        </c:ser>
        <c:ser>
          <c:idx val="1"/>
          <c:order val="1"/>
          <c:tx>
            <c:v>Sem Energia e Alimentaçáo</c:v>
          </c:tx>
          <c:spPr>
            <a:ln w="28575" cap="rnd">
              <a:solidFill>
                <a:srgbClr val="0070C0"/>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Charts'!$W$9:$W$65</c:f>
              <c:numCache>
                <c:formatCode>General</c:formatCode>
                <c:ptCount val="57"/>
                <c:pt idx="0">
                  <c:v>4.8</c:v>
                </c:pt>
                <c:pt idx="1">
                  <c:v>4.3</c:v>
                </c:pt>
                <c:pt idx="2">
                  <c:v>4</c:v>
                </c:pt>
                <c:pt idx="3">
                  <c:v>3.7</c:v>
                </c:pt>
                <c:pt idx="4">
                  <c:v>3.8</c:v>
                </c:pt>
                <c:pt idx="5">
                  <c:v>3.5</c:v>
                </c:pt>
                <c:pt idx="6">
                  <c:v>3.4</c:v>
                </c:pt>
                <c:pt idx="7">
                  <c:v>2.6</c:v>
                </c:pt>
                <c:pt idx="8">
                  <c:v>2.2999999999999998</c:v>
                </c:pt>
                <c:pt idx="9">
                  <c:v>2.6</c:v>
                </c:pt>
                <c:pt idx="10">
                  <c:v>2.6</c:v>
                </c:pt>
                <c:pt idx="11">
                  <c:v>2.1</c:v>
                </c:pt>
                <c:pt idx="12">
                  <c:v>1.9</c:v>
                </c:pt>
                <c:pt idx="13">
                  <c:v>1.6</c:v>
                </c:pt>
                <c:pt idx="14">
                  <c:v>0.9</c:v>
                </c:pt>
                <c:pt idx="15">
                  <c:v>0.9</c:v>
                </c:pt>
                <c:pt idx="16">
                  <c:v>0.9</c:v>
                </c:pt>
                <c:pt idx="17">
                  <c:v>0.8</c:v>
                </c:pt>
                <c:pt idx="18">
                  <c:v>1</c:v>
                </c:pt>
                <c:pt idx="19">
                  <c:v>1.2</c:v>
                </c:pt>
                <c:pt idx="20">
                  <c:v>1.4</c:v>
                </c:pt>
                <c:pt idx="21">
                  <c:v>0.4</c:v>
                </c:pt>
                <c:pt idx="22">
                  <c:v>0.4</c:v>
                </c:pt>
                <c:pt idx="23">
                  <c:v>0.4</c:v>
                </c:pt>
                <c:pt idx="24">
                  <c:v>0.4</c:v>
                </c:pt>
                <c:pt idx="25">
                  <c:v>0.6</c:v>
                </c:pt>
                <c:pt idx="26">
                  <c:v>1.3</c:v>
                </c:pt>
                <c:pt idx="27">
                  <c:v>1.1000000000000001</c:v>
                </c:pt>
                <c:pt idx="28">
                  <c:v>1.2</c:v>
                </c:pt>
                <c:pt idx="29">
                  <c:v>1.1000000000000001</c:v>
                </c:pt>
                <c:pt idx="30">
                  <c:v>1.2</c:v>
                </c:pt>
                <c:pt idx="31">
                  <c:v>1.3</c:v>
                </c:pt>
                <c:pt idx="32">
                  <c:v>1.3</c:v>
                </c:pt>
                <c:pt idx="33">
                  <c:v>1.4</c:v>
                </c:pt>
                <c:pt idx="34">
                  <c:v>1.4</c:v>
                </c:pt>
                <c:pt idx="35">
                  <c:v>1.2</c:v>
                </c:pt>
                <c:pt idx="36">
                  <c:v>1.2</c:v>
                </c:pt>
                <c:pt idx="37">
                  <c:v>1.1000000000000001</c:v>
                </c:pt>
                <c:pt idx="38">
                  <c:v>1.1000000000000001</c:v>
                </c:pt>
                <c:pt idx="39">
                  <c:v>1.3</c:v>
                </c:pt>
                <c:pt idx="40">
                  <c:v>1</c:v>
                </c:pt>
                <c:pt idx="41">
                  <c:v>1.4</c:v>
                </c:pt>
                <c:pt idx="42">
                  <c:v>1</c:v>
                </c:pt>
                <c:pt idx="43">
                  <c:v>1.2</c:v>
                </c:pt>
                <c:pt idx="44">
                  <c:v>1.2</c:v>
                </c:pt>
                <c:pt idx="45">
                  <c:v>1.1000000000000001</c:v>
                </c:pt>
                <c:pt idx="46">
                  <c:v>1.1000000000000001</c:v>
                </c:pt>
                <c:pt idx="47">
                  <c:v>1.3</c:v>
                </c:pt>
                <c:pt idx="48">
                  <c:v>1.1000000000000001</c:v>
                </c:pt>
                <c:pt idx="49">
                  <c:v>1.2</c:v>
                </c:pt>
                <c:pt idx="50">
                  <c:v>1.3</c:v>
                </c:pt>
                <c:pt idx="51">
                  <c:v>1.2</c:v>
                </c:pt>
                <c:pt idx="52">
                  <c:v>1.4</c:v>
                </c:pt>
                <c:pt idx="53">
                  <c:v>1</c:v>
                </c:pt>
                <c:pt idx="54">
                  <c:v>1.3</c:v>
                </c:pt>
                <c:pt idx="55">
                  <c:v>1.2</c:v>
                </c:pt>
                <c:pt idx="56">
                  <c:v>1.2</c:v>
                </c:pt>
              </c:numCache>
            </c:numRef>
          </c:val>
          <c:smooth val="0"/>
          <c:extLst>
            <c:ext xmlns:c16="http://schemas.microsoft.com/office/drawing/2014/chart" uri="{C3380CC4-5D6E-409C-BE32-E72D297353CC}">
              <c16:uniqueId val="{00000001-5BD8-4D65-83A5-B888A5E43851}"/>
            </c:ext>
          </c:extLst>
        </c:ser>
        <c:dLbls>
          <c:showLegendKey val="0"/>
          <c:showVal val="0"/>
          <c:showCatName val="0"/>
          <c:showSerName val="0"/>
          <c:showPercent val="0"/>
          <c:showBubbleSize val="0"/>
        </c:dLbls>
        <c:smooth val="0"/>
        <c:axId val="391014752"/>
        <c:axId val="391014336"/>
      </c:lineChart>
      <c:dateAx>
        <c:axId val="3910147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282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1014336"/>
        <c:crossesAt val="-1"/>
        <c:auto val="1"/>
        <c:lblOffset val="100"/>
        <c:baseTimeUnit val="months"/>
        <c:majorUnit val="2"/>
        <c:majorTimeUnit val="months"/>
      </c:dateAx>
      <c:valAx>
        <c:axId val="39101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91014752"/>
        <c:crosses val="autoZero"/>
        <c:crossBetween val="between"/>
      </c:valAx>
      <c:spPr>
        <a:solidFill>
          <a:schemeClr val="bg1">
            <a:lumMod val="8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2000" b="1" dirty="0" err="1"/>
              <a:t>Preço</a:t>
            </a:r>
            <a:r>
              <a:rPr lang="en-GB" sz="2000" b="1" dirty="0"/>
              <a:t> do </a:t>
            </a:r>
            <a:r>
              <a:rPr lang="en-GB" sz="2000" b="1" dirty="0" err="1"/>
              <a:t>gás</a:t>
            </a:r>
            <a:r>
              <a:rPr lang="en-GB" sz="2000" b="1" dirty="0"/>
              <a:t> natural </a:t>
            </a:r>
            <a:r>
              <a:rPr lang="en-GB" sz="2000" b="1" dirty="0" err="1"/>
              <a:t>na</a:t>
            </a:r>
            <a:r>
              <a:rPr lang="en-GB" sz="2000" b="1" baseline="0" dirty="0"/>
              <a:t> Europa (TTF) e </a:t>
            </a:r>
            <a:r>
              <a:rPr lang="en-GB" sz="2000" b="1" baseline="0" dirty="0" err="1"/>
              <a:t>Futuros</a:t>
            </a:r>
            <a:r>
              <a:rPr lang="en-GB" sz="2000" b="1" baseline="0" dirty="0"/>
              <a:t> (2017- Q1 2024)</a:t>
            </a:r>
            <a:endParaRPr lang="en-GB"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spot</c:v>
          </c:tx>
          <c:spPr>
            <a:ln w="28575" cap="rnd">
              <a:solidFill>
                <a:schemeClr val="accent1"/>
              </a:solidFill>
              <a:round/>
            </a:ln>
            <a:effectLst/>
          </c:spPr>
          <c:marker>
            <c:symbol val="none"/>
          </c:marker>
          <c:cat>
            <c:numRef>
              <c:f>in!$A$8:$A$84</c:f>
              <c:numCache>
                <c:formatCode>m/d/yyyy</c:formatCode>
                <c:ptCount val="77"/>
                <c:pt idx="0">
                  <c:v>45352</c:v>
                </c:pt>
                <c:pt idx="1">
                  <c:v>45323</c:v>
                </c:pt>
                <c:pt idx="2">
                  <c:v>45292</c:v>
                </c:pt>
                <c:pt idx="3">
                  <c:v>45261</c:v>
                </c:pt>
                <c:pt idx="4">
                  <c:v>45231</c:v>
                </c:pt>
                <c:pt idx="5">
                  <c:v>45200</c:v>
                </c:pt>
                <c:pt idx="6">
                  <c:v>45170</c:v>
                </c:pt>
                <c:pt idx="7">
                  <c:v>45139</c:v>
                </c:pt>
                <c:pt idx="8">
                  <c:v>45108</c:v>
                </c:pt>
                <c:pt idx="9">
                  <c:v>45078</c:v>
                </c:pt>
                <c:pt idx="10">
                  <c:v>45047</c:v>
                </c:pt>
                <c:pt idx="11">
                  <c:v>45017</c:v>
                </c:pt>
                <c:pt idx="12">
                  <c:v>44986</c:v>
                </c:pt>
                <c:pt idx="13">
                  <c:v>44958</c:v>
                </c:pt>
                <c:pt idx="14">
                  <c:v>44927</c:v>
                </c:pt>
                <c:pt idx="15">
                  <c:v>44896</c:v>
                </c:pt>
                <c:pt idx="16">
                  <c:v>44866</c:v>
                </c:pt>
                <c:pt idx="17">
                  <c:v>44835</c:v>
                </c:pt>
                <c:pt idx="18">
                  <c:v>44805</c:v>
                </c:pt>
                <c:pt idx="19">
                  <c:v>44774</c:v>
                </c:pt>
                <c:pt idx="20">
                  <c:v>44743</c:v>
                </c:pt>
                <c:pt idx="21">
                  <c:v>44713</c:v>
                </c:pt>
                <c:pt idx="22">
                  <c:v>44682</c:v>
                </c:pt>
                <c:pt idx="23">
                  <c:v>44652</c:v>
                </c:pt>
                <c:pt idx="24">
                  <c:v>44621</c:v>
                </c:pt>
                <c:pt idx="25">
                  <c:v>44593</c:v>
                </c:pt>
                <c:pt idx="26">
                  <c:v>44562</c:v>
                </c:pt>
                <c:pt idx="27">
                  <c:v>44531</c:v>
                </c:pt>
                <c:pt idx="28">
                  <c:v>44501</c:v>
                </c:pt>
                <c:pt idx="29">
                  <c:v>44470</c:v>
                </c:pt>
                <c:pt idx="30">
                  <c:v>44440</c:v>
                </c:pt>
                <c:pt idx="31">
                  <c:v>44409</c:v>
                </c:pt>
                <c:pt idx="32">
                  <c:v>44378</c:v>
                </c:pt>
                <c:pt idx="33">
                  <c:v>44348</c:v>
                </c:pt>
                <c:pt idx="34">
                  <c:v>44317</c:v>
                </c:pt>
                <c:pt idx="35">
                  <c:v>44287</c:v>
                </c:pt>
                <c:pt idx="36">
                  <c:v>44256</c:v>
                </c:pt>
                <c:pt idx="37">
                  <c:v>44228</c:v>
                </c:pt>
                <c:pt idx="38">
                  <c:v>44197</c:v>
                </c:pt>
                <c:pt idx="39">
                  <c:v>44166</c:v>
                </c:pt>
                <c:pt idx="40">
                  <c:v>44136</c:v>
                </c:pt>
                <c:pt idx="41">
                  <c:v>44105</c:v>
                </c:pt>
                <c:pt idx="42">
                  <c:v>44075</c:v>
                </c:pt>
                <c:pt idx="43">
                  <c:v>44044</c:v>
                </c:pt>
                <c:pt idx="44">
                  <c:v>44013</c:v>
                </c:pt>
                <c:pt idx="45">
                  <c:v>43983</c:v>
                </c:pt>
                <c:pt idx="46">
                  <c:v>43952</c:v>
                </c:pt>
                <c:pt idx="47">
                  <c:v>43922</c:v>
                </c:pt>
                <c:pt idx="48">
                  <c:v>43891</c:v>
                </c:pt>
                <c:pt idx="49">
                  <c:v>43862</c:v>
                </c:pt>
                <c:pt idx="50">
                  <c:v>43831</c:v>
                </c:pt>
                <c:pt idx="51">
                  <c:v>43800</c:v>
                </c:pt>
                <c:pt idx="52">
                  <c:v>43770</c:v>
                </c:pt>
                <c:pt idx="53">
                  <c:v>43739</c:v>
                </c:pt>
                <c:pt idx="54">
                  <c:v>43709</c:v>
                </c:pt>
                <c:pt idx="55">
                  <c:v>43678</c:v>
                </c:pt>
                <c:pt idx="56">
                  <c:v>43647</c:v>
                </c:pt>
                <c:pt idx="57">
                  <c:v>43617</c:v>
                </c:pt>
                <c:pt idx="58">
                  <c:v>43586</c:v>
                </c:pt>
                <c:pt idx="59">
                  <c:v>43556</c:v>
                </c:pt>
                <c:pt idx="60">
                  <c:v>43525</c:v>
                </c:pt>
                <c:pt idx="61">
                  <c:v>43497</c:v>
                </c:pt>
                <c:pt idx="62">
                  <c:v>43466</c:v>
                </c:pt>
                <c:pt idx="63">
                  <c:v>43435</c:v>
                </c:pt>
                <c:pt idx="64">
                  <c:v>43405</c:v>
                </c:pt>
                <c:pt idx="65">
                  <c:v>43374</c:v>
                </c:pt>
                <c:pt idx="66">
                  <c:v>43344</c:v>
                </c:pt>
                <c:pt idx="67">
                  <c:v>43313</c:v>
                </c:pt>
                <c:pt idx="68">
                  <c:v>43282</c:v>
                </c:pt>
                <c:pt idx="69">
                  <c:v>43252</c:v>
                </c:pt>
                <c:pt idx="70">
                  <c:v>43221</c:v>
                </c:pt>
                <c:pt idx="71">
                  <c:v>43191</c:v>
                </c:pt>
                <c:pt idx="72">
                  <c:v>43160</c:v>
                </c:pt>
                <c:pt idx="73">
                  <c:v>43132</c:v>
                </c:pt>
                <c:pt idx="74">
                  <c:v>43101</c:v>
                </c:pt>
                <c:pt idx="75">
                  <c:v>43070</c:v>
                </c:pt>
                <c:pt idx="76">
                  <c:v>43040</c:v>
                </c:pt>
              </c:numCache>
            </c:numRef>
          </c:cat>
          <c:val>
            <c:numRef>
              <c:f>in!$C$8:$C$84</c:f>
              <c:numCache>
                <c:formatCode>General</c:formatCode>
                <c:ptCount val="77"/>
                <c:pt idx="17">
                  <c:v>156.20699999999999</c:v>
                </c:pt>
                <c:pt idx="18">
                  <c:v>188.8</c:v>
                </c:pt>
                <c:pt idx="19">
                  <c:v>239.905</c:v>
                </c:pt>
                <c:pt idx="20">
                  <c:v>190.91499999999999</c:v>
                </c:pt>
                <c:pt idx="21">
                  <c:v>144.51499999999999</c:v>
                </c:pt>
                <c:pt idx="22">
                  <c:v>94.004999999999995</c:v>
                </c:pt>
                <c:pt idx="23">
                  <c:v>99.45</c:v>
                </c:pt>
                <c:pt idx="24">
                  <c:v>125.905</c:v>
                </c:pt>
                <c:pt idx="25">
                  <c:v>98.594999999999999</c:v>
                </c:pt>
                <c:pt idx="26">
                  <c:v>84.67</c:v>
                </c:pt>
                <c:pt idx="27">
                  <c:v>70.344999999999999</c:v>
                </c:pt>
                <c:pt idx="28">
                  <c:v>92.515000000000001</c:v>
                </c:pt>
                <c:pt idx="29">
                  <c:v>64.864999999999995</c:v>
                </c:pt>
                <c:pt idx="30">
                  <c:v>97.775000000000006</c:v>
                </c:pt>
                <c:pt idx="31">
                  <c:v>50.34</c:v>
                </c:pt>
                <c:pt idx="32">
                  <c:v>40.76</c:v>
                </c:pt>
                <c:pt idx="33">
                  <c:v>34.619999999999997</c:v>
                </c:pt>
                <c:pt idx="34">
                  <c:v>24.93</c:v>
                </c:pt>
                <c:pt idx="35">
                  <c:v>23.29</c:v>
                </c:pt>
                <c:pt idx="36">
                  <c:v>19</c:v>
                </c:pt>
                <c:pt idx="37">
                  <c:v>15.7</c:v>
                </c:pt>
                <c:pt idx="38">
                  <c:v>19.82</c:v>
                </c:pt>
                <c:pt idx="39">
                  <c:v>19.12</c:v>
                </c:pt>
                <c:pt idx="40">
                  <c:v>15.14</c:v>
                </c:pt>
                <c:pt idx="41">
                  <c:v>14.06</c:v>
                </c:pt>
                <c:pt idx="42">
                  <c:v>13.29</c:v>
                </c:pt>
                <c:pt idx="43">
                  <c:v>11.24</c:v>
                </c:pt>
                <c:pt idx="44">
                  <c:v>6.03</c:v>
                </c:pt>
                <c:pt idx="45">
                  <c:v>6.17</c:v>
                </c:pt>
                <c:pt idx="46">
                  <c:v>4.38</c:v>
                </c:pt>
                <c:pt idx="47">
                  <c:v>6.22</c:v>
                </c:pt>
                <c:pt idx="48">
                  <c:v>6.9</c:v>
                </c:pt>
                <c:pt idx="49">
                  <c:v>8.8800000000000008</c:v>
                </c:pt>
                <c:pt idx="50">
                  <c:v>9.76</c:v>
                </c:pt>
                <c:pt idx="51">
                  <c:v>12.05</c:v>
                </c:pt>
                <c:pt idx="52">
                  <c:v>16.329999999999998</c:v>
                </c:pt>
                <c:pt idx="53">
                  <c:v>16.14</c:v>
                </c:pt>
                <c:pt idx="54">
                  <c:v>16.39</c:v>
                </c:pt>
                <c:pt idx="55">
                  <c:v>12.79</c:v>
                </c:pt>
                <c:pt idx="56">
                  <c:v>11</c:v>
                </c:pt>
                <c:pt idx="57">
                  <c:v>10.119999999999999</c:v>
                </c:pt>
                <c:pt idx="58">
                  <c:v>11.21</c:v>
                </c:pt>
                <c:pt idx="59">
                  <c:v>14.39</c:v>
                </c:pt>
                <c:pt idx="60">
                  <c:v>14.21</c:v>
                </c:pt>
                <c:pt idx="61">
                  <c:v>17.82</c:v>
                </c:pt>
                <c:pt idx="62">
                  <c:v>19.850000000000001</c:v>
                </c:pt>
                <c:pt idx="63">
                  <c:v>21.98</c:v>
                </c:pt>
                <c:pt idx="64">
                  <c:v>24.69</c:v>
                </c:pt>
                <c:pt idx="65">
                  <c:v>24.34</c:v>
                </c:pt>
                <c:pt idx="66">
                  <c:v>27.33</c:v>
                </c:pt>
                <c:pt idx="67">
                  <c:v>25.84</c:v>
                </c:pt>
                <c:pt idx="68">
                  <c:v>22.11</c:v>
                </c:pt>
                <c:pt idx="69">
                  <c:v>21.88</c:v>
                </c:pt>
                <c:pt idx="70">
                  <c:v>22.58</c:v>
                </c:pt>
                <c:pt idx="71">
                  <c:v>20.56</c:v>
                </c:pt>
                <c:pt idx="72">
                  <c:v>18.23</c:v>
                </c:pt>
                <c:pt idx="73">
                  <c:v>17.350000000000001</c:v>
                </c:pt>
                <c:pt idx="74">
                  <c:v>17.88</c:v>
                </c:pt>
                <c:pt idx="75">
                  <c:v>19.62</c:v>
                </c:pt>
                <c:pt idx="76">
                  <c:v>20.3</c:v>
                </c:pt>
              </c:numCache>
            </c:numRef>
          </c:val>
          <c:smooth val="0"/>
          <c:extLst>
            <c:ext xmlns:c16="http://schemas.microsoft.com/office/drawing/2014/chart" uri="{C3380CC4-5D6E-409C-BE32-E72D297353CC}">
              <c16:uniqueId val="{00000000-D589-4B1B-99BD-A8C272BF6940}"/>
            </c:ext>
          </c:extLst>
        </c:ser>
        <c:ser>
          <c:idx val="1"/>
          <c:order val="1"/>
          <c:tx>
            <c:v>Futuros</c:v>
          </c:tx>
          <c:spPr>
            <a:ln w="28575" cap="rnd">
              <a:solidFill>
                <a:srgbClr val="FF0000"/>
              </a:solidFill>
              <a:prstDash val="sysDash"/>
              <a:round/>
            </a:ln>
            <a:effectLst/>
          </c:spPr>
          <c:marker>
            <c:symbol val="none"/>
          </c:marker>
          <c:cat>
            <c:numRef>
              <c:f>in!$A$8:$A$84</c:f>
              <c:numCache>
                <c:formatCode>m/d/yyyy</c:formatCode>
                <c:ptCount val="77"/>
                <c:pt idx="0">
                  <c:v>45352</c:v>
                </c:pt>
                <c:pt idx="1">
                  <c:v>45323</c:v>
                </c:pt>
                <c:pt idx="2">
                  <c:v>45292</c:v>
                </c:pt>
                <c:pt idx="3">
                  <c:v>45261</c:v>
                </c:pt>
                <c:pt idx="4">
                  <c:v>45231</c:v>
                </c:pt>
                <c:pt idx="5">
                  <c:v>45200</c:v>
                </c:pt>
                <c:pt idx="6">
                  <c:v>45170</c:v>
                </c:pt>
                <c:pt idx="7">
                  <c:v>45139</c:v>
                </c:pt>
                <c:pt idx="8">
                  <c:v>45108</c:v>
                </c:pt>
                <c:pt idx="9">
                  <c:v>45078</c:v>
                </c:pt>
                <c:pt idx="10">
                  <c:v>45047</c:v>
                </c:pt>
                <c:pt idx="11">
                  <c:v>45017</c:v>
                </c:pt>
                <c:pt idx="12">
                  <c:v>44986</c:v>
                </c:pt>
                <c:pt idx="13">
                  <c:v>44958</c:v>
                </c:pt>
                <c:pt idx="14">
                  <c:v>44927</c:v>
                </c:pt>
                <c:pt idx="15">
                  <c:v>44896</c:v>
                </c:pt>
                <c:pt idx="16">
                  <c:v>44866</c:v>
                </c:pt>
                <c:pt idx="17">
                  <c:v>44835</c:v>
                </c:pt>
                <c:pt idx="18">
                  <c:v>44805</c:v>
                </c:pt>
                <c:pt idx="19">
                  <c:v>44774</c:v>
                </c:pt>
                <c:pt idx="20">
                  <c:v>44743</c:v>
                </c:pt>
                <c:pt idx="21">
                  <c:v>44713</c:v>
                </c:pt>
                <c:pt idx="22">
                  <c:v>44682</c:v>
                </c:pt>
                <c:pt idx="23">
                  <c:v>44652</c:v>
                </c:pt>
                <c:pt idx="24">
                  <c:v>44621</c:v>
                </c:pt>
                <c:pt idx="25">
                  <c:v>44593</c:v>
                </c:pt>
                <c:pt idx="26">
                  <c:v>44562</c:v>
                </c:pt>
                <c:pt idx="27">
                  <c:v>44531</c:v>
                </c:pt>
                <c:pt idx="28">
                  <c:v>44501</c:v>
                </c:pt>
                <c:pt idx="29">
                  <c:v>44470</c:v>
                </c:pt>
                <c:pt idx="30">
                  <c:v>44440</c:v>
                </c:pt>
                <c:pt idx="31">
                  <c:v>44409</c:v>
                </c:pt>
                <c:pt idx="32">
                  <c:v>44378</c:v>
                </c:pt>
                <c:pt idx="33">
                  <c:v>44348</c:v>
                </c:pt>
                <c:pt idx="34">
                  <c:v>44317</c:v>
                </c:pt>
                <c:pt idx="35">
                  <c:v>44287</c:v>
                </c:pt>
                <c:pt idx="36">
                  <c:v>44256</c:v>
                </c:pt>
                <c:pt idx="37">
                  <c:v>44228</c:v>
                </c:pt>
                <c:pt idx="38">
                  <c:v>44197</c:v>
                </c:pt>
                <c:pt idx="39">
                  <c:v>44166</c:v>
                </c:pt>
                <c:pt idx="40">
                  <c:v>44136</c:v>
                </c:pt>
                <c:pt idx="41">
                  <c:v>44105</c:v>
                </c:pt>
                <c:pt idx="42">
                  <c:v>44075</c:v>
                </c:pt>
                <c:pt idx="43">
                  <c:v>44044</c:v>
                </c:pt>
                <c:pt idx="44">
                  <c:v>44013</c:v>
                </c:pt>
                <c:pt idx="45">
                  <c:v>43983</c:v>
                </c:pt>
                <c:pt idx="46">
                  <c:v>43952</c:v>
                </c:pt>
                <c:pt idx="47">
                  <c:v>43922</c:v>
                </c:pt>
                <c:pt idx="48">
                  <c:v>43891</c:v>
                </c:pt>
                <c:pt idx="49">
                  <c:v>43862</c:v>
                </c:pt>
                <c:pt idx="50">
                  <c:v>43831</c:v>
                </c:pt>
                <c:pt idx="51">
                  <c:v>43800</c:v>
                </c:pt>
                <c:pt idx="52">
                  <c:v>43770</c:v>
                </c:pt>
                <c:pt idx="53">
                  <c:v>43739</c:v>
                </c:pt>
                <c:pt idx="54">
                  <c:v>43709</c:v>
                </c:pt>
                <c:pt idx="55">
                  <c:v>43678</c:v>
                </c:pt>
                <c:pt idx="56">
                  <c:v>43647</c:v>
                </c:pt>
                <c:pt idx="57">
                  <c:v>43617</c:v>
                </c:pt>
                <c:pt idx="58">
                  <c:v>43586</c:v>
                </c:pt>
                <c:pt idx="59">
                  <c:v>43556</c:v>
                </c:pt>
                <c:pt idx="60">
                  <c:v>43525</c:v>
                </c:pt>
                <c:pt idx="61">
                  <c:v>43497</c:v>
                </c:pt>
                <c:pt idx="62">
                  <c:v>43466</c:v>
                </c:pt>
                <c:pt idx="63">
                  <c:v>43435</c:v>
                </c:pt>
                <c:pt idx="64">
                  <c:v>43405</c:v>
                </c:pt>
                <c:pt idx="65">
                  <c:v>43374</c:v>
                </c:pt>
                <c:pt idx="66">
                  <c:v>43344</c:v>
                </c:pt>
                <c:pt idx="67">
                  <c:v>43313</c:v>
                </c:pt>
                <c:pt idx="68">
                  <c:v>43282</c:v>
                </c:pt>
                <c:pt idx="69">
                  <c:v>43252</c:v>
                </c:pt>
                <c:pt idx="70">
                  <c:v>43221</c:v>
                </c:pt>
                <c:pt idx="71">
                  <c:v>43191</c:v>
                </c:pt>
                <c:pt idx="72">
                  <c:v>43160</c:v>
                </c:pt>
                <c:pt idx="73">
                  <c:v>43132</c:v>
                </c:pt>
                <c:pt idx="74">
                  <c:v>43101</c:v>
                </c:pt>
                <c:pt idx="75">
                  <c:v>43070</c:v>
                </c:pt>
                <c:pt idx="76">
                  <c:v>43040</c:v>
                </c:pt>
              </c:numCache>
            </c:numRef>
          </c:cat>
          <c:val>
            <c:numRef>
              <c:f>in!$B$8:$B$84</c:f>
              <c:numCache>
                <c:formatCode>General</c:formatCode>
                <c:ptCount val="77"/>
                <c:pt idx="0">
                  <c:v>157</c:v>
                </c:pt>
                <c:pt idx="1">
                  <c:v>159</c:v>
                </c:pt>
                <c:pt idx="2">
                  <c:v>163</c:v>
                </c:pt>
                <c:pt idx="3">
                  <c:v>165</c:v>
                </c:pt>
                <c:pt idx="4">
                  <c:v>164</c:v>
                </c:pt>
                <c:pt idx="5">
                  <c:v>164</c:v>
                </c:pt>
                <c:pt idx="6">
                  <c:v>162</c:v>
                </c:pt>
                <c:pt idx="7">
                  <c:v>160.25</c:v>
                </c:pt>
                <c:pt idx="8">
                  <c:v>160.19999999999999</c:v>
                </c:pt>
                <c:pt idx="9">
                  <c:v>165.2</c:v>
                </c:pt>
                <c:pt idx="10">
                  <c:v>165.8</c:v>
                </c:pt>
                <c:pt idx="11">
                  <c:v>167.3</c:v>
                </c:pt>
                <c:pt idx="12">
                  <c:v>171.5</c:v>
                </c:pt>
                <c:pt idx="13">
                  <c:v>172.2</c:v>
                </c:pt>
                <c:pt idx="14">
                  <c:v>172</c:v>
                </c:pt>
                <c:pt idx="15">
                  <c:v>169.1</c:v>
                </c:pt>
                <c:pt idx="16">
                  <c:v>160</c:v>
                </c:pt>
                <c:pt idx="17">
                  <c:v>156.20699999999999</c:v>
                </c:pt>
                <c:pt idx="18">
                  <c:v>188.8</c:v>
                </c:pt>
                <c:pt idx="19">
                  <c:v>239.905</c:v>
                </c:pt>
                <c:pt idx="20">
                  <c:v>190.91499999999999</c:v>
                </c:pt>
                <c:pt idx="21">
                  <c:v>144.51499999999999</c:v>
                </c:pt>
                <c:pt idx="22">
                  <c:v>94.004999999999995</c:v>
                </c:pt>
                <c:pt idx="23">
                  <c:v>99.45</c:v>
                </c:pt>
                <c:pt idx="24">
                  <c:v>125.905</c:v>
                </c:pt>
                <c:pt idx="25">
                  <c:v>98.594999999999999</c:v>
                </c:pt>
                <c:pt idx="26">
                  <c:v>84.67</c:v>
                </c:pt>
                <c:pt idx="27">
                  <c:v>70.344999999999999</c:v>
                </c:pt>
                <c:pt idx="28">
                  <c:v>92.515000000000001</c:v>
                </c:pt>
                <c:pt idx="29">
                  <c:v>64.864999999999995</c:v>
                </c:pt>
                <c:pt idx="30">
                  <c:v>97.775000000000006</c:v>
                </c:pt>
                <c:pt idx="31">
                  <c:v>50.34</c:v>
                </c:pt>
                <c:pt idx="32">
                  <c:v>40.76</c:v>
                </c:pt>
                <c:pt idx="33">
                  <c:v>34.619999999999997</c:v>
                </c:pt>
                <c:pt idx="34">
                  <c:v>24.93</c:v>
                </c:pt>
                <c:pt idx="35">
                  <c:v>23.29</c:v>
                </c:pt>
                <c:pt idx="36">
                  <c:v>19</c:v>
                </c:pt>
                <c:pt idx="37">
                  <c:v>15.7</c:v>
                </c:pt>
                <c:pt idx="38">
                  <c:v>19.82</c:v>
                </c:pt>
                <c:pt idx="39">
                  <c:v>19.12</c:v>
                </c:pt>
                <c:pt idx="40">
                  <c:v>15.14</c:v>
                </c:pt>
                <c:pt idx="41">
                  <c:v>14.06</c:v>
                </c:pt>
                <c:pt idx="42">
                  <c:v>13.29</c:v>
                </c:pt>
                <c:pt idx="43">
                  <c:v>11.24</c:v>
                </c:pt>
                <c:pt idx="44">
                  <c:v>6.03</c:v>
                </c:pt>
                <c:pt idx="45">
                  <c:v>6.17</c:v>
                </c:pt>
                <c:pt idx="46">
                  <c:v>4.38</c:v>
                </c:pt>
                <c:pt idx="47">
                  <c:v>6.22</c:v>
                </c:pt>
                <c:pt idx="48">
                  <c:v>6.9</c:v>
                </c:pt>
                <c:pt idx="49">
                  <c:v>8.8800000000000008</c:v>
                </c:pt>
                <c:pt idx="50">
                  <c:v>9.76</c:v>
                </c:pt>
                <c:pt idx="51">
                  <c:v>12.05</c:v>
                </c:pt>
                <c:pt idx="52">
                  <c:v>16.329999999999998</c:v>
                </c:pt>
                <c:pt idx="53">
                  <c:v>16.14</c:v>
                </c:pt>
                <c:pt idx="54">
                  <c:v>16.39</c:v>
                </c:pt>
                <c:pt idx="55">
                  <c:v>12.79</c:v>
                </c:pt>
                <c:pt idx="56">
                  <c:v>11</c:v>
                </c:pt>
                <c:pt idx="57">
                  <c:v>10.119999999999999</c:v>
                </c:pt>
                <c:pt idx="58">
                  <c:v>11.21</c:v>
                </c:pt>
                <c:pt idx="59">
                  <c:v>14.39</c:v>
                </c:pt>
                <c:pt idx="60">
                  <c:v>14.21</c:v>
                </c:pt>
                <c:pt idx="61">
                  <c:v>17.82</c:v>
                </c:pt>
                <c:pt idx="62">
                  <c:v>19.850000000000001</c:v>
                </c:pt>
                <c:pt idx="63">
                  <c:v>21.98</c:v>
                </c:pt>
                <c:pt idx="64">
                  <c:v>24.69</c:v>
                </c:pt>
                <c:pt idx="65">
                  <c:v>24.34</c:v>
                </c:pt>
                <c:pt idx="66">
                  <c:v>27.33</c:v>
                </c:pt>
                <c:pt idx="67">
                  <c:v>25.84</c:v>
                </c:pt>
                <c:pt idx="68">
                  <c:v>22.11</c:v>
                </c:pt>
                <c:pt idx="69">
                  <c:v>21.88</c:v>
                </c:pt>
                <c:pt idx="70">
                  <c:v>22.58</c:v>
                </c:pt>
                <c:pt idx="71">
                  <c:v>20.56</c:v>
                </c:pt>
                <c:pt idx="72">
                  <c:v>18.23</c:v>
                </c:pt>
                <c:pt idx="73">
                  <c:v>17.350000000000001</c:v>
                </c:pt>
                <c:pt idx="74">
                  <c:v>17.88</c:v>
                </c:pt>
                <c:pt idx="75">
                  <c:v>19.62</c:v>
                </c:pt>
                <c:pt idx="76">
                  <c:v>20.3</c:v>
                </c:pt>
              </c:numCache>
            </c:numRef>
          </c:val>
          <c:smooth val="0"/>
          <c:extLst>
            <c:ext xmlns:c16="http://schemas.microsoft.com/office/drawing/2014/chart" uri="{C3380CC4-5D6E-409C-BE32-E72D297353CC}">
              <c16:uniqueId val="{00000001-D589-4B1B-99BD-A8C272BF6940}"/>
            </c:ext>
          </c:extLst>
        </c:ser>
        <c:dLbls>
          <c:showLegendKey val="0"/>
          <c:showVal val="0"/>
          <c:showCatName val="0"/>
          <c:showSerName val="0"/>
          <c:showPercent val="0"/>
          <c:showBubbleSize val="0"/>
        </c:dLbls>
        <c:smooth val="0"/>
        <c:axId val="340936608"/>
        <c:axId val="340938256"/>
      </c:lineChart>
      <c:dateAx>
        <c:axId val="34093660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340938256"/>
        <c:crosses val="autoZero"/>
        <c:auto val="1"/>
        <c:lblOffset val="100"/>
        <c:baseTimeUnit val="months"/>
      </c:dateAx>
      <c:valAx>
        <c:axId val="340938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340936608"/>
        <c:crosses val="autoZero"/>
        <c:crossBetween val="between"/>
      </c:valAx>
      <c:spPr>
        <a:solidFill>
          <a:schemeClr val="bg1">
            <a:lumMod val="8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647577920416732E-2"/>
          <c:y val="7.0923862550063915E-2"/>
          <c:w val="0.90443809542264497"/>
          <c:h val="0.84588089459992655"/>
        </c:manualLayout>
      </c:layout>
      <c:lineChart>
        <c:grouping val="standard"/>
        <c:varyColors val="0"/>
        <c:ser>
          <c:idx val="0"/>
          <c:order val="0"/>
          <c:tx>
            <c:v>Total</c:v>
          </c:tx>
          <c:spPr>
            <a:ln w="28575" cap="rnd">
              <a:solidFill>
                <a:schemeClr val="accent1"/>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Charts'!$B$9:$B$65</c:f>
              <c:numCache>
                <c:formatCode>General</c:formatCode>
                <c:ptCount val="57"/>
                <c:pt idx="0">
                  <c:v>10</c:v>
                </c:pt>
                <c:pt idx="1">
                  <c:v>9.1</c:v>
                </c:pt>
                <c:pt idx="2">
                  <c:v>8.9</c:v>
                </c:pt>
                <c:pt idx="3">
                  <c:v>8.6</c:v>
                </c:pt>
                <c:pt idx="4">
                  <c:v>8.1</c:v>
                </c:pt>
                <c:pt idx="5">
                  <c:v>7.4</c:v>
                </c:pt>
                <c:pt idx="6">
                  <c:v>7.4</c:v>
                </c:pt>
                <c:pt idx="7">
                  <c:v>5.9</c:v>
                </c:pt>
                <c:pt idx="8">
                  <c:v>5.0999999999999996</c:v>
                </c:pt>
                <c:pt idx="9">
                  <c:v>5</c:v>
                </c:pt>
                <c:pt idx="10">
                  <c:v>4.9000000000000004</c:v>
                </c:pt>
                <c:pt idx="11">
                  <c:v>4.0999999999999996</c:v>
                </c:pt>
                <c:pt idx="12">
                  <c:v>3.4</c:v>
                </c:pt>
                <c:pt idx="13">
                  <c:v>3</c:v>
                </c:pt>
                <c:pt idx="14">
                  <c:v>2.2000000000000002</c:v>
                </c:pt>
                <c:pt idx="15">
                  <c:v>1.9</c:v>
                </c:pt>
                <c:pt idx="16">
                  <c:v>2</c:v>
                </c:pt>
                <c:pt idx="17">
                  <c:v>1.6</c:v>
                </c:pt>
                <c:pt idx="18">
                  <c:v>1.3</c:v>
                </c:pt>
                <c:pt idx="19">
                  <c:v>0.9</c:v>
                </c:pt>
                <c:pt idx="20">
                  <c:v>0.9</c:v>
                </c:pt>
                <c:pt idx="21">
                  <c:v>-0.3</c:v>
                </c:pt>
                <c:pt idx="22">
                  <c:v>-0.3</c:v>
                </c:pt>
                <c:pt idx="23">
                  <c:v>-0.3</c:v>
                </c:pt>
                <c:pt idx="24">
                  <c:v>-0.3</c:v>
                </c:pt>
                <c:pt idx="25">
                  <c:v>-0.2</c:v>
                </c:pt>
                <c:pt idx="26">
                  <c:v>0.4</c:v>
                </c:pt>
                <c:pt idx="27">
                  <c:v>0.3</c:v>
                </c:pt>
                <c:pt idx="28">
                  <c:v>0.1</c:v>
                </c:pt>
                <c:pt idx="29">
                  <c:v>0.3</c:v>
                </c:pt>
                <c:pt idx="30">
                  <c:v>0.7</c:v>
                </c:pt>
                <c:pt idx="31">
                  <c:v>1.2</c:v>
                </c:pt>
                <c:pt idx="32">
                  <c:v>1.4</c:v>
                </c:pt>
                <c:pt idx="33">
                  <c:v>1.3</c:v>
                </c:pt>
                <c:pt idx="34">
                  <c:v>1</c:v>
                </c:pt>
                <c:pt idx="35">
                  <c:v>0.7</c:v>
                </c:pt>
                <c:pt idx="36">
                  <c:v>0.8</c:v>
                </c:pt>
                <c:pt idx="37">
                  <c:v>1</c:v>
                </c:pt>
                <c:pt idx="38">
                  <c:v>1</c:v>
                </c:pt>
                <c:pt idx="39">
                  <c:v>1.3</c:v>
                </c:pt>
                <c:pt idx="40">
                  <c:v>1.2</c:v>
                </c:pt>
                <c:pt idx="41">
                  <c:v>1.7</c:v>
                </c:pt>
                <c:pt idx="42">
                  <c:v>1.4</c:v>
                </c:pt>
                <c:pt idx="43">
                  <c:v>1.5</c:v>
                </c:pt>
                <c:pt idx="44">
                  <c:v>1.4</c:v>
                </c:pt>
                <c:pt idx="45">
                  <c:v>1.5</c:v>
                </c:pt>
                <c:pt idx="46">
                  <c:v>1.9</c:v>
                </c:pt>
                <c:pt idx="47">
                  <c:v>2.2999999999999998</c:v>
                </c:pt>
                <c:pt idx="48">
                  <c:v>2.1</c:v>
                </c:pt>
                <c:pt idx="49">
                  <c:v>2.1</c:v>
                </c:pt>
                <c:pt idx="50">
                  <c:v>2.2000000000000002</c:v>
                </c:pt>
                <c:pt idx="51">
                  <c:v>2</c:v>
                </c:pt>
                <c:pt idx="52">
                  <c:v>2</c:v>
                </c:pt>
                <c:pt idx="53">
                  <c:v>1.2</c:v>
                </c:pt>
                <c:pt idx="54">
                  <c:v>1.4</c:v>
                </c:pt>
                <c:pt idx="55">
                  <c:v>1.1000000000000001</c:v>
                </c:pt>
                <c:pt idx="56">
                  <c:v>1.3</c:v>
                </c:pt>
              </c:numCache>
            </c:numRef>
          </c:val>
          <c:smooth val="0"/>
          <c:extLst>
            <c:ext xmlns:c16="http://schemas.microsoft.com/office/drawing/2014/chart" uri="{C3380CC4-5D6E-409C-BE32-E72D297353CC}">
              <c16:uniqueId val="{00000000-4C59-4F52-AFDB-1AE9FC91CF1F}"/>
            </c:ext>
          </c:extLst>
        </c:ser>
        <c:ser>
          <c:idx val="1"/>
          <c:order val="1"/>
          <c:tx>
            <c:strRef>
              <c:f>'US EA Charts'!$W$6</c:f>
              <c:strCache>
                <c:ptCount val="1"/>
                <c:pt idx="0">
                  <c:v>Core %</c:v>
                </c:pt>
              </c:strCache>
            </c:strRef>
          </c:tx>
          <c:spPr>
            <a:ln w="28575" cap="rnd">
              <a:solidFill>
                <a:srgbClr val="00B050"/>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Charts'!$W$9:$W$65</c:f>
              <c:numCache>
                <c:formatCode>General</c:formatCode>
                <c:ptCount val="57"/>
                <c:pt idx="0">
                  <c:v>4.8</c:v>
                </c:pt>
                <c:pt idx="1">
                  <c:v>4.3</c:v>
                </c:pt>
                <c:pt idx="2">
                  <c:v>4</c:v>
                </c:pt>
                <c:pt idx="3">
                  <c:v>3.7</c:v>
                </c:pt>
                <c:pt idx="4">
                  <c:v>3.8</c:v>
                </c:pt>
                <c:pt idx="5">
                  <c:v>3.5</c:v>
                </c:pt>
                <c:pt idx="6">
                  <c:v>3.4</c:v>
                </c:pt>
                <c:pt idx="7">
                  <c:v>2.6</c:v>
                </c:pt>
                <c:pt idx="8">
                  <c:v>2.2999999999999998</c:v>
                </c:pt>
                <c:pt idx="9">
                  <c:v>2.6</c:v>
                </c:pt>
                <c:pt idx="10">
                  <c:v>2.6</c:v>
                </c:pt>
                <c:pt idx="11">
                  <c:v>2.1</c:v>
                </c:pt>
                <c:pt idx="12">
                  <c:v>1.9</c:v>
                </c:pt>
                <c:pt idx="13">
                  <c:v>1.6</c:v>
                </c:pt>
                <c:pt idx="14">
                  <c:v>0.9</c:v>
                </c:pt>
                <c:pt idx="15">
                  <c:v>0.9</c:v>
                </c:pt>
                <c:pt idx="16">
                  <c:v>0.9</c:v>
                </c:pt>
                <c:pt idx="17">
                  <c:v>0.8</c:v>
                </c:pt>
                <c:pt idx="18">
                  <c:v>1</c:v>
                </c:pt>
                <c:pt idx="19">
                  <c:v>1.2</c:v>
                </c:pt>
                <c:pt idx="20">
                  <c:v>1.4</c:v>
                </c:pt>
                <c:pt idx="21">
                  <c:v>0.4</c:v>
                </c:pt>
                <c:pt idx="22">
                  <c:v>0.4</c:v>
                </c:pt>
                <c:pt idx="23">
                  <c:v>0.4</c:v>
                </c:pt>
                <c:pt idx="24">
                  <c:v>0.4</c:v>
                </c:pt>
                <c:pt idx="25">
                  <c:v>0.6</c:v>
                </c:pt>
                <c:pt idx="26">
                  <c:v>1.3</c:v>
                </c:pt>
                <c:pt idx="27">
                  <c:v>1.1000000000000001</c:v>
                </c:pt>
                <c:pt idx="28">
                  <c:v>1.2</c:v>
                </c:pt>
                <c:pt idx="29">
                  <c:v>1.1000000000000001</c:v>
                </c:pt>
                <c:pt idx="30">
                  <c:v>1.2</c:v>
                </c:pt>
                <c:pt idx="31">
                  <c:v>1.3</c:v>
                </c:pt>
                <c:pt idx="32">
                  <c:v>1.3</c:v>
                </c:pt>
                <c:pt idx="33">
                  <c:v>1.4</c:v>
                </c:pt>
                <c:pt idx="34">
                  <c:v>1.4</c:v>
                </c:pt>
                <c:pt idx="35">
                  <c:v>1.2</c:v>
                </c:pt>
                <c:pt idx="36">
                  <c:v>1.2</c:v>
                </c:pt>
                <c:pt idx="37">
                  <c:v>1.1000000000000001</c:v>
                </c:pt>
                <c:pt idx="38">
                  <c:v>1.1000000000000001</c:v>
                </c:pt>
                <c:pt idx="39">
                  <c:v>1.3</c:v>
                </c:pt>
                <c:pt idx="40">
                  <c:v>1</c:v>
                </c:pt>
                <c:pt idx="41">
                  <c:v>1.4</c:v>
                </c:pt>
                <c:pt idx="42">
                  <c:v>1</c:v>
                </c:pt>
                <c:pt idx="43">
                  <c:v>1.2</c:v>
                </c:pt>
                <c:pt idx="44">
                  <c:v>1.2</c:v>
                </c:pt>
                <c:pt idx="45">
                  <c:v>1.1000000000000001</c:v>
                </c:pt>
                <c:pt idx="46">
                  <c:v>1.1000000000000001</c:v>
                </c:pt>
                <c:pt idx="47">
                  <c:v>1.3</c:v>
                </c:pt>
                <c:pt idx="48">
                  <c:v>1.1000000000000001</c:v>
                </c:pt>
                <c:pt idx="49">
                  <c:v>1.2</c:v>
                </c:pt>
                <c:pt idx="50">
                  <c:v>1.3</c:v>
                </c:pt>
                <c:pt idx="51">
                  <c:v>1.2</c:v>
                </c:pt>
                <c:pt idx="52">
                  <c:v>1.4</c:v>
                </c:pt>
                <c:pt idx="53">
                  <c:v>1</c:v>
                </c:pt>
                <c:pt idx="54">
                  <c:v>1.3</c:v>
                </c:pt>
                <c:pt idx="55">
                  <c:v>1.2</c:v>
                </c:pt>
                <c:pt idx="56">
                  <c:v>1.2</c:v>
                </c:pt>
              </c:numCache>
            </c:numRef>
          </c:val>
          <c:smooth val="0"/>
          <c:extLst>
            <c:ext xmlns:c16="http://schemas.microsoft.com/office/drawing/2014/chart" uri="{C3380CC4-5D6E-409C-BE32-E72D297353CC}">
              <c16:uniqueId val="{00000001-4C59-4F52-AFDB-1AE9FC91CF1F}"/>
            </c:ext>
          </c:extLst>
        </c:ser>
        <c:ser>
          <c:idx val="2"/>
          <c:order val="2"/>
          <c:tx>
            <c:v>Energia</c:v>
          </c:tx>
          <c:spPr>
            <a:ln w="28575" cap="rnd">
              <a:solidFill>
                <a:srgbClr val="C00000"/>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Charts'!$U$9:$U$66</c:f>
              <c:numCache>
                <c:formatCode>General</c:formatCode>
                <c:ptCount val="58"/>
                <c:pt idx="0">
                  <c:v>40.89</c:v>
                </c:pt>
                <c:pt idx="1">
                  <c:v>38.6</c:v>
                </c:pt>
                <c:pt idx="2">
                  <c:v>39.6</c:v>
                </c:pt>
                <c:pt idx="3">
                  <c:v>42</c:v>
                </c:pt>
                <c:pt idx="4">
                  <c:v>39.1</c:v>
                </c:pt>
                <c:pt idx="5">
                  <c:v>37.5</c:v>
                </c:pt>
                <c:pt idx="6">
                  <c:v>44.3</c:v>
                </c:pt>
                <c:pt idx="7">
                  <c:v>32</c:v>
                </c:pt>
                <c:pt idx="8">
                  <c:v>28.6</c:v>
                </c:pt>
                <c:pt idx="9" formatCode="0.00">
                  <c:v>25.9</c:v>
                </c:pt>
                <c:pt idx="10" formatCode="0.00">
                  <c:v>27.5</c:v>
                </c:pt>
                <c:pt idx="11" formatCode="0.00">
                  <c:v>23.64948454</c:v>
                </c:pt>
                <c:pt idx="12" formatCode="0.00">
                  <c:v>18.56666667</c:v>
                </c:pt>
                <c:pt idx="13" formatCode="0.00">
                  <c:v>16.144444440000001</c:v>
                </c:pt>
                <c:pt idx="14" formatCode="0.00">
                  <c:v>15.34444444</c:v>
                </c:pt>
                <c:pt idx="15" formatCode="0.00">
                  <c:v>13.02222222</c:v>
                </c:pt>
                <c:pt idx="16" formatCode="0.00">
                  <c:v>13.122222219999999</c:v>
                </c:pt>
                <c:pt idx="17" formatCode="0.00">
                  <c:v>10.7</c:v>
                </c:pt>
                <c:pt idx="18" formatCode="0.00">
                  <c:v>4.3333333329999997</c:v>
                </c:pt>
                <c:pt idx="19" formatCode="0.00">
                  <c:v>-2.1333333329999999</c:v>
                </c:pt>
                <c:pt idx="20" formatCode="0.00">
                  <c:v>-5.1666666670000003</c:v>
                </c:pt>
                <c:pt idx="21" formatCode="0.00">
                  <c:v>-8.3888888890000004</c:v>
                </c:pt>
                <c:pt idx="22" formatCode="0.00">
                  <c:v>-9.4</c:v>
                </c:pt>
                <c:pt idx="23" formatCode="0.00">
                  <c:v>-9.4</c:v>
                </c:pt>
                <c:pt idx="24" formatCode="0.00">
                  <c:v>-8.3888888890000004</c:v>
                </c:pt>
                <c:pt idx="25" formatCode="0.00">
                  <c:v>-9.3000000000000007</c:v>
                </c:pt>
                <c:pt idx="26" formatCode="0.00">
                  <c:v>-9.7111111109999992</c:v>
                </c:pt>
                <c:pt idx="27" formatCode="0.00">
                  <c:v>-9.8111111110000007</c:v>
                </c:pt>
                <c:pt idx="28" formatCode="0.00">
                  <c:v>-13.044444439999999</c:v>
                </c:pt>
                <c:pt idx="29" formatCode="0.00">
                  <c:v>-10.82222222</c:v>
                </c:pt>
                <c:pt idx="30" formatCode="0.00">
                  <c:v>-5.3666666669999996</c:v>
                </c:pt>
                <c:pt idx="31" formatCode="0.00">
                  <c:v>-0.82222222199999995</c:v>
                </c:pt>
                <c:pt idx="32" formatCode="0.00">
                  <c:v>2.4111111109999999</c:v>
                </c:pt>
                <c:pt idx="33" formatCode="0.00">
                  <c:v>0.28888888899999998</c:v>
                </c:pt>
                <c:pt idx="34" formatCode="0.00">
                  <c:v>-3.0444444439999998</c:v>
                </c:pt>
                <c:pt idx="35" formatCode="0.00">
                  <c:v>-4.3555555559999997</c:v>
                </c:pt>
                <c:pt idx="36" formatCode="0.00">
                  <c:v>-2.233333333</c:v>
                </c:pt>
                <c:pt idx="37" formatCode="0.00">
                  <c:v>-1.0222222219999999</c:v>
                </c:pt>
                <c:pt idx="38" formatCode="0.00">
                  <c:v>-1.1111111E-2</c:v>
                </c:pt>
                <c:pt idx="39" formatCode="0.00">
                  <c:v>2.3111111110000002</c:v>
                </c:pt>
                <c:pt idx="40" formatCode="0.00">
                  <c:v>4.233333333</c:v>
                </c:pt>
                <c:pt idx="41" formatCode="0.00">
                  <c:v>5.744444444</c:v>
                </c:pt>
                <c:pt idx="42" formatCode="0.00">
                  <c:v>5.4444444440000002</c:v>
                </c:pt>
                <c:pt idx="43" formatCode="0.00">
                  <c:v>3.5222222219999999</c:v>
                </c:pt>
                <c:pt idx="44" formatCode="0.00">
                  <c:v>2.4111111109999999</c:v>
                </c:pt>
                <c:pt idx="45" formatCode="0.00">
                  <c:v>5.5444444439999998</c:v>
                </c:pt>
                <c:pt idx="46" formatCode="0.00">
                  <c:v>8.9777777780000001</c:v>
                </c:pt>
                <c:pt idx="47" formatCode="0.00">
                  <c:v>11.4</c:v>
                </c:pt>
                <c:pt idx="48" formatCode="0.00">
                  <c:v>10.188888889999999</c:v>
                </c:pt>
                <c:pt idx="49" formatCode="0.00">
                  <c:v>10.188888889999999</c:v>
                </c:pt>
                <c:pt idx="50" formatCode="0.00">
                  <c:v>10.288888890000001</c:v>
                </c:pt>
                <c:pt idx="51" formatCode="0.00">
                  <c:v>9.0777777779999997</c:v>
                </c:pt>
                <c:pt idx="52" formatCode="0.00">
                  <c:v>7.0555555559999998</c:v>
                </c:pt>
                <c:pt idx="53" formatCode="0.00">
                  <c:v>2.2111111110000001</c:v>
                </c:pt>
                <c:pt idx="54" formatCode="0.00">
                  <c:v>2.4111111109999999</c:v>
                </c:pt>
                <c:pt idx="55" formatCode="0.00">
                  <c:v>2.111111111</c:v>
                </c:pt>
                <c:pt idx="56" formatCode="0.00">
                  <c:v>2.252631579</c:v>
                </c:pt>
              </c:numCache>
            </c:numRef>
          </c:val>
          <c:smooth val="0"/>
          <c:extLst>
            <c:ext xmlns:c16="http://schemas.microsoft.com/office/drawing/2014/chart" uri="{C3380CC4-5D6E-409C-BE32-E72D297353CC}">
              <c16:uniqueId val="{00000002-4C59-4F52-AFDB-1AE9FC91CF1F}"/>
            </c:ext>
          </c:extLst>
        </c:ser>
        <c:dLbls>
          <c:showLegendKey val="0"/>
          <c:showVal val="0"/>
          <c:showCatName val="0"/>
          <c:showSerName val="0"/>
          <c:showPercent val="0"/>
          <c:showBubbleSize val="0"/>
        </c:dLbls>
        <c:smooth val="0"/>
        <c:axId val="391014752"/>
        <c:axId val="391014336"/>
      </c:lineChart>
      <c:dateAx>
        <c:axId val="3910147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348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1014336"/>
        <c:crossesAt val="-15"/>
        <c:auto val="1"/>
        <c:lblOffset val="100"/>
        <c:baseTimeUnit val="months"/>
        <c:majorUnit val="2"/>
        <c:majorTimeUnit val="months"/>
      </c:dateAx>
      <c:valAx>
        <c:axId val="391014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910147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EA Total</c:v>
          </c:tx>
          <c:spPr>
            <a:ln w="28575" cap="rnd">
              <a:solidFill>
                <a:srgbClr val="0070C0"/>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Charts'!$B$9:$B$65</c:f>
              <c:numCache>
                <c:formatCode>General</c:formatCode>
                <c:ptCount val="57"/>
                <c:pt idx="0">
                  <c:v>10</c:v>
                </c:pt>
                <c:pt idx="1">
                  <c:v>9.1</c:v>
                </c:pt>
                <c:pt idx="2">
                  <c:v>8.9</c:v>
                </c:pt>
                <c:pt idx="3">
                  <c:v>8.6</c:v>
                </c:pt>
                <c:pt idx="4">
                  <c:v>8.1</c:v>
                </c:pt>
                <c:pt idx="5">
                  <c:v>7.4</c:v>
                </c:pt>
                <c:pt idx="6">
                  <c:v>7.4</c:v>
                </c:pt>
                <c:pt idx="7">
                  <c:v>5.9</c:v>
                </c:pt>
                <c:pt idx="8">
                  <c:v>5.0999999999999996</c:v>
                </c:pt>
                <c:pt idx="9">
                  <c:v>5</c:v>
                </c:pt>
                <c:pt idx="10">
                  <c:v>4.9000000000000004</c:v>
                </c:pt>
                <c:pt idx="11">
                  <c:v>4.0999999999999996</c:v>
                </c:pt>
                <c:pt idx="12">
                  <c:v>3.4</c:v>
                </c:pt>
                <c:pt idx="13">
                  <c:v>3</c:v>
                </c:pt>
                <c:pt idx="14">
                  <c:v>2.2000000000000002</c:v>
                </c:pt>
                <c:pt idx="15">
                  <c:v>1.9</c:v>
                </c:pt>
                <c:pt idx="16">
                  <c:v>2</c:v>
                </c:pt>
                <c:pt idx="17">
                  <c:v>1.6</c:v>
                </c:pt>
                <c:pt idx="18">
                  <c:v>1.3</c:v>
                </c:pt>
                <c:pt idx="19">
                  <c:v>0.9</c:v>
                </c:pt>
                <c:pt idx="20">
                  <c:v>0.9</c:v>
                </c:pt>
                <c:pt idx="21">
                  <c:v>-0.3</c:v>
                </c:pt>
                <c:pt idx="22">
                  <c:v>-0.3</c:v>
                </c:pt>
                <c:pt idx="23">
                  <c:v>-0.3</c:v>
                </c:pt>
                <c:pt idx="24">
                  <c:v>-0.3</c:v>
                </c:pt>
                <c:pt idx="25">
                  <c:v>-0.2</c:v>
                </c:pt>
                <c:pt idx="26">
                  <c:v>0.4</c:v>
                </c:pt>
                <c:pt idx="27">
                  <c:v>0.3</c:v>
                </c:pt>
                <c:pt idx="28">
                  <c:v>0.1</c:v>
                </c:pt>
                <c:pt idx="29">
                  <c:v>0.3</c:v>
                </c:pt>
                <c:pt idx="30">
                  <c:v>0.7</c:v>
                </c:pt>
                <c:pt idx="31">
                  <c:v>1.2</c:v>
                </c:pt>
                <c:pt idx="32">
                  <c:v>1.4</c:v>
                </c:pt>
                <c:pt idx="33">
                  <c:v>1.3</c:v>
                </c:pt>
                <c:pt idx="34">
                  <c:v>1</c:v>
                </c:pt>
                <c:pt idx="35">
                  <c:v>0.7</c:v>
                </c:pt>
                <c:pt idx="36">
                  <c:v>0.8</c:v>
                </c:pt>
                <c:pt idx="37">
                  <c:v>1</c:v>
                </c:pt>
                <c:pt idx="38">
                  <c:v>1</c:v>
                </c:pt>
                <c:pt idx="39">
                  <c:v>1.3</c:v>
                </c:pt>
                <c:pt idx="40">
                  <c:v>1.2</c:v>
                </c:pt>
                <c:pt idx="41">
                  <c:v>1.7</c:v>
                </c:pt>
                <c:pt idx="42">
                  <c:v>1.4</c:v>
                </c:pt>
                <c:pt idx="43">
                  <c:v>1.5</c:v>
                </c:pt>
                <c:pt idx="44">
                  <c:v>1.4</c:v>
                </c:pt>
                <c:pt idx="45">
                  <c:v>1.5</c:v>
                </c:pt>
                <c:pt idx="46">
                  <c:v>1.9</c:v>
                </c:pt>
                <c:pt idx="47">
                  <c:v>2.2999999999999998</c:v>
                </c:pt>
                <c:pt idx="48">
                  <c:v>2.1</c:v>
                </c:pt>
                <c:pt idx="49">
                  <c:v>2.1</c:v>
                </c:pt>
                <c:pt idx="50">
                  <c:v>2.2000000000000002</c:v>
                </c:pt>
                <c:pt idx="51">
                  <c:v>2</c:v>
                </c:pt>
                <c:pt idx="52">
                  <c:v>2</c:v>
                </c:pt>
                <c:pt idx="53">
                  <c:v>1.2</c:v>
                </c:pt>
                <c:pt idx="54">
                  <c:v>1.4</c:v>
                </c:pt>
                <c:pt idx="55">
                  <c:v>1.1000000000000001</c:v>
                </c:pt>
                <c:pt idx="56">
                  <c:v>1.3</c:v>
                </c:pt>
              </c:numCache>
            </c:numRef>
          </c:val>
          <c:smooth val="0"/>
          <c:extLst>
            <c:ext xmlns:c16="http://schemas.microsoft.com/office/drawing/2014/chart" uri="{C3380CC4-5D6E-409C-BE32-E72D297353CC}">
              <c16:uniqueId val="{00000000-23F2-4871-AF9D-F030676C72C8}"/>
            </c:ext>
          </c:extLst>
        </c:ser>
        <c:ser>
          <c:idx val="1"/>
          <c:order val="1"/>
          <c:tx>
            <c:v>EA Core</c:v>
          </c:tx>
          <c:spPr>
            <a:ln w="28575" cap="rnd">
              <a:solidFill>
                <a:schemeClr val="accent2"/>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Charts'!$W$9:$W$65</c:f>
              <c:numCache>
                <c:formatCode>General</c:formatCode>
                <c:ptCount val="57"/>
                <c:pt idx="0">
                  <c:v>4.8</c:v>
                </c:pt>
                <c:pt idx="1">
                  <c:v>4.3</c:v>
                </c:pt>
                <c:pt idx="2">
                  <c:v>4</c:v>
                </c:pt>
                <c:pt idx="3">
                  <c:v>3.7</c:v>
                </c:pt>
                <c:pt idx="4">
                  <c:v>3.8</c:v>
                </c:pt>
                <c:pt idx="5">
                  <c:v>3.5</c:v>
                </c:pt>
                <c:pt idx="6">
                  <c:v>3.4</c:v>
                </c:pt>
                <c:pt idx="7">
                  <c:v>2.6</c:v>
                </c:pt>
                <c:pt idx="8">
                  <c:v>2.2999999999999998</c:v>
                </c:pt>
                <c:pt idx="9">
                  <c:v>2.6</c:v>
                </c:pt>
                <c:pt idx="10">
                  <c:v>2.6</c:v>
                </c:pt>
                <c:pt idx="11">
                  <c:v>2.1</c:v>
                </c:pt>
                <c:pt idx="12">
                  <c:v>1.9</c:v>
                </c:pt>
                <c:pt idx="13">
                  <c:v>1.6</c:v>
                </c:pt>
                <c:pt idx="14">
                  <c:v>0.9</c:v>
                </c:pt>
                <c:pt idx="15">
                  <c:v>0.9</c:v>
                </c:pt>
                <c:pt idx="16">
                  <c:v>0.9</c:v>
                </c:pt>
                <c:pt idx="17">
                  <c:v>0.8</c:v>
                </c:pt>
                <c:pt idx="18">
                  <c:v>1</c:v>
                </c:pt>
                <c:pt idx="19">
                  <c:v>1.2</c:v>
                </c:pt>
                <c:pt idx="20">
                  <c:v>1.4</c:v>
                </c:pt>
                <c:pt idx="21">
                  <c:v>0.4</c:v>
                </c:pt>
                <c:pt idx="22">
                  <c:v>0.4</c:v>
                </c:pt>
                <c:pt idx="23">
                  <c:v>0.4</c:v>
                </c:pt>
                <c:pt idx="24">
                  <c:v>0.4</c:v>
                </c:pt>
                <c:pt idx="25">
                  <c:v>0.6</c:v>
                </c:pt>
                <c:pt idx="26">
                  <c:v>1.3</c:v>
                </c:pt>
                <c:pt idx="27">
                  <c:v>1.1000000000000001</c:v>
                </c:pt>
                <c:pt idx="28">
                  <c:v>1.2</c:v>
                </c:pt>
                <c:pt idx="29">
                  <c:v>1.1000000000000001</c:v>
                </c:pt>
                <c:pt idx="30">
                  <c:v>1.2</c:v>
                </c:pt>
                <c:pt idx="31">
                  <c:v>1.3</c:v>
                </c:pt>
                <c:pt idx="32">
                  <c:v>1.3</c:v>
                </c:pt>
                <c:pt idx="33">
                  <c:v>1.4</c:v>
                </c:pt>
                <c:pt idx="34">
                  <c:v>1.4</c:v>
                </c:pt>
                <c:pt idx="35">
                  <c:v>1.2</c:v>
                </c:pt>
                <c:pt idx="36">
                  <c:v>1.2</c:v>
                </c:pt>
                <c:pt idx="37">
                  <c:v>1.1000000000000001</c:v>
                </c:pt>
                <c:pt idx="38">
                  <c:v>1.1000000000000001</c:v>
                </c:pt>
                <c:pt idx="39">
                  <c:v>1.3</c:v>
                </c:pt>
                <c:pt idx="40">
                  <c:v>1</c:v>
                </c:pt>
                <c:pt idx="41">
                  <c:v>1.4</c:v>
                </c:pt>
                <c:pt idx="42">
                  <c:v>1</c:v>
                </c:pt>
                <c:pt idx="43">
                  <c:v>1.2</c:v>
                </c:pt>
                <c:pt idx="44">
                  <c:v>1.2</c:v>
                </c:pt>
                <c:pt idx="45">
                  <c:v>1.1000000000000001</c:v>
                </c:pt>
                <c:pt idx="46">
                  <c:v>1.1000000000000001</c:v>
                </c:pt>
                <c:pt idx="47">
                  <c:v>1.3</c:v>
                </c:pt>
                <c:pt idx="48">
                  <c:v>1.1000000000000001</c:v>
                </c:pt>
                <c:pt idx="49">
                  <c:v>1.2</c:v>
                </c:pt>
                <c:pt idx="50">
                  <c:v>1.3</c:v>
                </c:pt>
                <c:pt idx="51">
                  <c:v>1.2</c:v>
                </c:pt>
                <c:pt idx="52">
                  <c:v>1.4</c:v>
                </c:pt>
                <c:pt idx="53">
                  <c:v>1</c:v>
                </c:pt>
                <c:pt idx="54">
                  <c:v>1.3</c:v>
                </c:pt>
                <c:pt idx="55">
                  <c:v>1.2</c:v>
                </c:pt>
                <c:pt idx="56">
                  <c:v>1.2</c:v>
                </c:pt>
              </c:numCache>
            </c:numRef>
          </c:val>
          <c:smooth val="0"/>
          <c:extLst>
            <c:ext xmlns:c16="http://schemas.microsoft.com/office/drawing/2014/chart" uri="{C3380CC4-5D6E-409C-BE32-E72D297353CC}">
              <c16:uniqueId val="{00000001-23F2-4871-AF9D-F030676C72C8}"/>
            </c:ext>
          </c:extLst>
        </c:ser>
        <c:ser>
          <c:idx val="2"/>
          <c:order val="2"/>
          <c:tx>
            <c:v>US Core</c:v>
          </c:tx>
          <c:spPr>
            <a:ln w="28575" cap="rnd">
              <a:solidFill>
                <a:schemeClr val="bg1">
                  <a:lumMod val="50000"/>
                </a:schemeClr>
              </a:solidFill>
              <a:round/>
            </a:ln>
            <a:effectLst/>
          </c:spPr>
          <c:marker>
            <c:symbol val="none"/>
          </c:marker>
          <c:cat>
            <c:numRef>
              <c:f>'US EA Charts'!$A$9:$A$65</c:f>
              <c:numCache>
                <c:formatCode>mmm\-yy</c:formatCode>
                <c:ptCount val="57"/>
                <c:pt idx="0">
                  <c:v>44805</c:v>
                </c:pt>
                <c:pt idx="1">
                  <c:v>44774</c:v>
                </c:pt>
                <c:pt idx="2">
                  <c:v>44743</c:v>
                </c:pt>
                <c:pt idx="3">
                  <c:v>44713</c:v>
                </c:pt>
                <c:pt idx="4">
                  <c:v>44682</c:v>
                </c:pt>
                <c:pt idx="5">
                  <c:v>44652</c:v>
                </c:pt>
                <c:pt idx="6">
                  <c:v>44621</c:v>
                </c:pt>
                <c:pt idx="7">
                  <c:v>44593</c:v>
                </c:pt>
                <c:pt idx="8">
                  <c:v>44562</c:v>
                </c:pt>
                <c:pt idx="9" formatCode="[$-409]mmm\-yy;@">
                  <c:v>44531</c:v>
                </c:pt>
                <c:pt idx="10" formatCode="[$-409]mmm\-yy;@">
                  <c:v>44501</c:v>
                </c:pt>
                <c:pt idx="11" formatCode="[$-409]mmm\-yy;@">
                  <c:v>44470</c:v>
                </c:pt>
                <c:pt idx="12" formatCode="[$-409]mmm\-yy;@">
                  <c:v>44440</c:v>
                </c:pt>
                <c:pt idx="13" formatCode="[$-409]mmm\-yy;@">
                  <c:v>44409</c:v>
                </c:pt>
                <c:pt idx="14" formatCode="[$-409]mmm\-yy;@">
                  <c:v>44378</c:v>
                </c:pt>
                <c:pt idx="15" formatCode="[$-409]mmm\-yy;@">
                  <c:v>44348</c:v>
                </c:pt>
                <c:pt idx="16" formatCode="[$-409]mmm\-yy;@">
                  <c:v>44317</c:v>
                </c:pt>
                <c:pt idx="17" formatCode="[$-409]mmm\-yy;@">
                  <c:v>44287</c:v>
                </c:pt>
                <c:pt idx="18" formatCode="[$-409]mmm\-yy;@">
                  <c:v>44256</c:v>
                </c:pt>
                <c:pt idx="19" formatCode="[$-409]mmm\-yy;@">
                  <c:v>44228</c:v>
                </c:pt>
                <c:pt idx="20" formatCode="[$-409]mmm\-yy;@">
                  <c:v>44197</c:v>
                </c:pt>
                <c:pt idx="21" formatCode="[$-409]mmm\-yy;@">
                  <c:v>44166</c:v>
                </c:pt>
                <c:pt idx="22" formatCode="[$-409]mmm\-yy;@">
                  <c:v>44136</c:v>
                </c:pt>
                <c:pt idx="23" formatCode="[$-409]mmm\-yy;@">
                  <c:v>44105</c:v>
                </c:pt>
                <c:pt idx="24" formatCode="[$-409]mmm\-yy;@">
                  <c:v>44075</c:v>
                </c:pt>
                <c:pt idx="25" formatCode="[$-409]mmm\-yy;@">
                  <c:v>44044</c:v>
                </c:pt>
                <c:pt idx="26" formatCode="[$-409]mmm\-yy;@">
                  <c:v>44013</c:v>
                </c:pt>
                <c:pt idx="27" formatCode="[$-409]mmm\-yy;@">
                  <c:v>43983</c:v>
                </c:pt>
                <c:pt idx="28" formatCode="[$-409]mmm\-yy;@">
                  <c:v>43952</c:v>
                </c:pt>
                <c:pt idx="29" formatCode="[$-409]mmm\-yy;@">
                  <c:v>43922</c:v>
                </c:pt>
                <c:pt idx="30" formatCode="[$-409]mmm\-yy;@">
                  <c:v>43891</c:v>
                </c:pt>
                <c:pt idx="31" formatCode="[$-409]mmm\-yy;@">
                  <c:v>43862</c:v>
                </c:pt>
                <c:pt idx="32" formatCode="[$-409]mmm\-yy;@">
                  <c:v>43831</c:v>
                </c:pt>
                <c:pt idx="33" formatCode="[$-409]mmm\-yy;@">
                  <c:v>43800</c:v>
                </c:pt>
                <c:pt idx="34" formatCode="[$-409]mmm\-yy;@">
                  <c:v>43770</c:v>
                </c:pt>
                <c:pt idx="35" formatCode="[$-409]mmm\-yy;@">
                  <c:v>43739</c:v>
                </c:pt>
                <c:pt idx="36" formatCode="[$-409]mmm\-yy;@">
                  <c:v>43709</c:v>
                </c:pt>
                <c:pt idx="37" formatCode="[$-409]mmm\-yy;@">
                  <c:v>43678</c:v>
                </c:pt>
                <c:pt idx="38" formatCode="[$-409]mmm\-yy;@">
                  <c:v>43647</c:v>
                </c:pt>
                <c:pt idx="39" formatCode="[$-409]mmm\-yy;@">
                  <c:v>43617</c:v>
                </c:pt>
                <c:pt idx="40" formatCode="[$-409]mmm\-yy;@">
                  <c:v>43586</c:v>
                </c:pt>
                <c:pt idx="41" formatCode="[$-409]mmm\-yy;@">
                  <c:v>43556</c:v>
                </c:pt>
                <c:pt idx="42" formatCode="[$-409]mmm\-yy;@">
                  <c:v>43525</c:v>
                </c:pt>
                <c:pt idx="43" formatCode="[$-409]mmm\-yy;@">
                  <c:v>43497</c:v>
                </c:pt>
                <c:pt idx="44" formatCode="[$-409]mmm\-yy;@">
                  <c:v>43466</c:v>
                </c:pt>
                <c:pt idx="45" formatCode="[$-409]mmm\-yy;@">
                  <c:v>43435</c:v>
                </c:pt>
                <c:pt idx="46" formatCode="[$-409]mmm\-yy;@">
                  <c:v>43405</c:v>
                </c:pt>
                <c:pt idx="47" formatCode="[$-409]mmm\-yy;@">
                  <c:v>43374</c:v>
                </c:pt>
                <c:pt idx="48" formatCode="[$-409]mmm\-yy;@">
                  <c:v>43344</c:v>
                </c:pt>
                <c:pt idx="49" formatCode="[$-409]mmm\-yy;@">
                  <c:v>43313</c:v>
                </c:pt>
                <c:pt idx="50" formatCode="[$-409]mmm\-yy;@">
                  <c:v>43282</c:v>
                </c:pt>
                <c:pt idx="51" formatCode="[$-409]mmm\-yy;@">
                  <c:v>43252</c:v>
                </c:pt>
                <c:pt idx="52" formatCode="[$-409]mmm\-yy;@">
                  <c:v>43221</c:v>
                </c:pt>
                <c:pt idx="53" formatCode="[$-409]mmm\-yy;@">
                  <c:v>43191</c:v>
                </c:pt>
                <c:pt idx="54" formatCode="[$-409]mmm\-yy;@">
                  <c:v>43160</c:v>
                </c:pt>
                <c:pt idx="55" formatCode="[$-409]mmm\-yy;@">
                  <c:v>43132</c:v>
                </c:pt>
                <c:pt idx="56" formatCode="[$-409]mmm\-yy;@">
                  <c:v>43101</c:v>
                </c:pt>
              </c:numCache>
            </c:numRef>
          </c:cat>
          <c:val>
            <c:numRef>
              <c:f>'US EA Charts'!$AA$10:$AA$65</c:f>
              <c:numCache>
                <c:formatCode>General</c:formatCode>
                <c:ptCount val="56"/>
                <c:pt idx="0">
                  <c:v>6.3</c:v>
                </c:pt>
                <c:pt idx="1">
                  <c:v>5.9</c:v>
                </c:pt>
                <c:pt idx="2">
                  <c:v>5.9</c:v>
                </c:pt>
                <c:pt idx="3">
                  <c:v>6</c:v>
                </c:pt>
                <c:pt idx="4">
                  <c:v>6.2</c:v>
                </c:pt>
                <c:pt idx="5">
                  <c:v>6.5</c:v>
                </c:pt>
                <c:pt idx="6">
                  <c:v>6.4</c:v>
                </c:pt>
                <c:pt idx="7">
                  <c:v>6</c:v>
                </c:pt>
                <c:pt idx="8" formatCode="0.0">
                  <c:v>5.4897400000000003</c:v>
                </c:pt>
                <c:pt idx="9" formatCode="0.0">
                  <c:v>4.9596200000000001</c:v>
                </c:pt>
                <c:pt idx="10" formatCode="0.0">
                  <c:v>4.5832600000000001</c:v>
                </c:pt>
                <c:pt idx="11" formatCode="0.0">
                  <c:v>4.03559</c:v>
                </c:pt>
                <c:pt idx="12" formatCode="0.0">
                  <c:v>3.9768599999999998</c:v>
                </c:pt>
                <c:pt idx="13" formatCode="0.0">
                  <c:v>4.2327500000000002</c:v>
                </c:pt>
                <c:pt idx="14" formatCode="0.0">
                  <c:v>4.4531700000000001</c:v>
                </c:pt>
                <c:pt idx="15" formatCode="0.0">
                  <c:v>3.7950300000000001</c:v>
                </c:pt>
                <c:pt idx="16" formatCode="0.0">
                  <c:v>2.9582099999999998</c:v>
                </c:pt>
                <c:pt idx="17" formatCode="0.0">
                  <c:v>1.6468</c:v>
                </c:pt>
                <c:pt idx="18" formatCode="0.0">
                  <c:v>1.2826200000000001</c:v>
                </c:pt>
                <c:pt idx="19" formatCode="0.0">
                  <c:v>1.3965099999999999</c:v>
                </c:pt>
                <c:pt idx="20" formatCode="0.0">
                  <c:v>1.61452</c:v>
                </c:pt>
                <c:pt idx="21" formatCode="0.0">
                  <c:v>1.65469</c:v>
                </c:pt>
                <c:pt idx="22" formatCode="0.0">
                  <c:v>1.63154</c:v>
                </c:pt>
                <c:pt idx="23" formatCode="0.0">
                  <c:v>1.72031</c:v>
                </c:pt>
                <c:pt idx="24" formatCode="0.0">
                  <c:v>1.7047099999999999</c:v>
                </c:pt>
                <c:pt idx="25" formatCode="0.0">
                  <c:v>1.5575699999999999</c:v>
                </c:pt>
                <c:pt idx="26" formatCode="0.0">
                  <c:v>1.20289</c:v>
                </c:pt>
                <c:pt idx="27" formatCode="0.0">
                  <c:v>1.2397899999999999</c:v>
                </c:pt>
                <c:pt idx="28" formatCode="0.0">
                  <c:v>1.44476</c:v>
                </c:pt>
                <c:pt idx="29" formatCode="0.0">
                  <c:v>2.09728</c:v>
                </c:pt>
                <c:pt idx="30" formatCode="0.0">
                  <c:v>2.3603700000000001</c:v>
                </c:pt>
                <c:pt idx="31" formatCode="0.0">
                  <c:v>2.2605900000000001</c:v>
                </c:pt>
                <c:pt idx="32" formatCode="0.0">
                  <c:v>2.2233900000000002</c:v>
                </c:pt>
                <c:pt idx="33" formatCode="0.0">
                  <c:v>2.31752</c:v>
                </c:pt>
                <c:pt idx="34" formatCode="0.0">
                  <c:v>2.3309899999999999</c:v>
                </c:pt>
                <c:pt idx="35" formatCode="0.0">
                  <c:v>2.3474699999999999</c:v>
                </c:pt>
                <c:pt idx="36" formatCode="0.0">
                  <c:v>2.3523700000000001</c:v>
                </c:pt>
                <c:pt idx="37" formatCode="0.0">
                  <c:v>2.2044700000000002</c:v>
                </c:pt>
                <c:pt idx="38" formatCode="0.0">
                  <c:v>2.1678700000000002</c:v>
                </c:pt>
                <c:pt idx="39" formatCode="0.0">
                  <c:v>2.03261</c:v>
                </c:pt>
                <c:pt idx="40" formatCode="0.0">
                  <c:v>2.1016499999999998</c:v>
                </c:pt>
                <c:pt idx="41" formatCode="0.0">
                  <c:v>2.03891</c:v>
                </c:pt>
                <c:pt idx="42" formatCode="0.0">
                  <c:v>2.0550199999999998</c:v>
                </c:pt>
                <c:pt idx="43" formatCode="0.0">
                  <c:v>2.12229</c:v>
                </c:pt>
                <c:pt idx="44" formatCode="0.0">
                  <c:v>2.1882899999999998</c:v>
                </c:pt>
                <c:pt idx="45" formatCode="0.0">
                  <c:v>2.2349299999999999</c:v>
                </c:pt>
                <c:pt idx="46" formatCode="0.0">
                  <c:v>2.1511800000000001</c:v>
                </c:pt>
                <c:pt idx="47" formatCode="0.0">
                  <c:v>2.1716000000000002</c:v>
                </c:pt>
                <c:pt idx="48" formatCode="0.0">
                  <c:v>2.1706500000000002</c:v>
                </c:pt>
                <c:pt idx="49" formatCode="0.0">
                  <c:v>2.3340900000000002</c:v>
                </c:pt>
                <c:pt idx="50" formatCode="0.0">
                  <c:v>2.2682699999999998</c:v>
                </c:pt>
                <c:pt idx="51" formatCode="0.0">
                  <c:v>2.2541799999999999</c:v>
                </c:pt>
                <c:pt idx="52" formatCode="0.0">
                  <c:v>2.15083</c:v>
                </c:pt>
                <c:pt idx="53" formatCode="0.0">
                  <c:v>2.1053600000000001</c:v>
                </c:pt>
                <c:pt idx="54" formatCode="0.0">
                  <c:v>1.8210200000000001</c:v>
                </c:pt>
                <c:pt idx="55" formatCode="0.0">
                  <c:v>1.8146500000000001</c:v>
                </c:pt>
              </c:numCache>
            </c:numRef>
          </c:val>
          <c:smooth val="0"/>
          <c:extLst>
            <c:ext xmlns:c16="http://schemas.microsoft.com/office/drawing/2014/chart" uri="{C3380CC4-5D6E-409C-BE32-E72D297353CC}">
              <c16:uniqueId val="{00000002-23F2-4871-AF9D-F030676C72C8}"/>
            </c:ext>
          </c:extLst>
        </c:ser>
        <c:dLbls>
          <c:showLegendKey val="0"/>
          <c:showVal val="0"/>
          <c:showCatName val="0"/>
          <c:showSerName val="0"/>
          <c:showPercent val="0"/>
          <c:showBubbleSize val="0"/>
        </c:dLbls>
        <c:marker val="1"/>
        <c:smooth val="0"/>
        <c:axId val="391014752"/>
        <c:axId val="391014336"/>
      </c:lineChart>
      <c:lineChart>
        <c:grouping val="standard"/>
        <c:varyColors val="0"/>
        <c:ser>
          <c:idx val="3"/>
          <c:order val="3"/>
          <c:tx>
            <c:v>US Total</c:v>
          </c:tx>
          <c:spPr>
            <a:ln w="28575" cap="rnd">
              <a:solidFill>
                <a:srgbClr val="C00000"/>
              </a:solidFill>
              <a:round/>
            </a:ln>
            <a:effectLst/>
          </c:spPr>
          <c:marker>
            <c:symbol val="none"/>
          </c:marker>
          <c:cat>
            <c:numRef>
              <c:f>'US EA Charts'!$A$15:$A$65</c:f>
              <c:numCache>
                <c:formatCode>mmm\-yy</c:formatCode>
                <c:ptCount val="51"/>
                <c:pt idx="0">
                  <c:v>44621</c:v>
                </c:pt>
                <c:pt idx="1">
                  <c:v>44593</c:v>
                </c:pt>
                <c:pt idx="2">
                  <c:v>44562</c:v>
                </c:pt>
                <c:pt idx="3" formatCode="[$-409]mmm\-yy;@">
                  <c:v>44531</c:v>
                </c:pt>
                <c:pt idx="4" formatCode="[$-409]mmm\-yy;@">
                  <c:v>44501</c:v>
                </c:pt>
                <c:pt idx="5" formatCode="[$-409]mmm\-yy;@">
                  <c:v>44470</c:v>
                </c:pt>
                <c:pt idx="6" formatCode="[$-409]mmm\-yy;@">
                  <c:v>44440</c:v>
                </c:pt>
                <c:pt idx="7" formatCode="[$-409]mmm\-yy;@">
                  <c:v>44409</c:v>
                </c:pt>
                <c:pt idx="8" formatCode="[$-409]mmm\-yy;@">
                  <c:v>44378</c:v>
                </c:pt>
                <c:pt idx="9" formatCode="[$-409]mmm\-yy;@">
                  <c:v>44348</c:v>
                </c:pt>
                <c:pt idx="10" formatCode="[$-409]mmm\-yy;@">
                  <c:v>44317</c:v>
                </c:pt>
                <c:pt idx="11" formatCode="[$-409]mmm\-yy;@">
                  <c:v>44287</c:v>
                </c:pt>
                <c:pt idx="12" formatCode="[$-409]mmm\-yy;@">
                  <c:v>44256</c:v>
                </c:pt>
                <c:pt idx="13" formatCode="[$-409]mmm\-yy;@">
                  <c:v>44228</c:v>
                </c:pt>
                <c:pt idx="14" formatCode="[$-409]mmm\-yy;@">
                  <c:v>44197</c:v>
                </c:pt>
                <c:pt idx="15" formatCode="[$-409]mmm\-yy;@">
                  <c:v>44166</c:v>
                </c:pt>
                <c:pt idx="16" formatCode="[$-409]mmm\-yy;@">
                  <c:v>44136</c:v>
                </c:pt>
                <c:pt idx="17" formatCode="[$-409]mmm\-yy;@">
                  <c:v>44105</c:v>
                </c:pt>
                <c:pt idx="18" formatCode="[$-409]mmm\-yy;@">
                  <c:v>44075</c:v>
                </c:pt>
                <c:pt idx="19" formatCode="[$-409]mmm\-yy;@">
                  <c:v>44044</c:v>
                </c:pt>
                <c:pt idx="20" formatCode="[$-409]mmm\-yy;@">
                  <c:v>44013</c:v>
                </c:pt>
                <c:pt idx="21" formatCode="[$-409]mmm\-yy;@">
                  <c:v>43983</c:v>
                </c:pt>
                <c:pt idx="22" formatCode="[$-409]mmm\-yy;@">
                  <c:v>43952</c:v>
                </c:pt>
                <c:pt idx="23" formatCode="[$-409]mmm\-yy;@">
                  <c:v>43922</c:v>
                </c:pt>
                <c:pt idx="24" formatCode="[$-409]mmm\-yy;@">
                  <c:v>43891</c:v>
                </c:pt>
                <c:pt idx="25" formatCode="[$-409]mmm\-yy;@">
                  <c:v>43862</c:v>
                </c:pt>
                <c:pt idx="26" formatCode="[$-409]mmm\-yy;@">
                  <c:v>43831</c:v>
                </c:pt>
                <c:pt idx="27" formatCode="[$-409]mmm\-yy;@">
                  <c:v>43800</c:v>
                </c:pt>
                <c:pt idx="28" formatCode="[$-409]mmm\-yy;@">
                  <c:v>43770</c:v>
                </c:pt>
                <c:pt idx="29" formatCode="[$-409]mmm\-yy;@">
                  <c:v>43739</c:v>
                </c:pt>
                <c:pt idx="30" formatCode="[$-409]mmm\-yy;@">
                  <c:v>43709</c:v>
                </c:pt>
                <c:pt idx="31" formatCode="[$-409]mmm\-yy;@">
                  <c:v>43678</c:v>
                </c:pt>
                <c:pt idx="32" formatCode="[$-409]mmm\-yy;@">
                  <c:v>43647</c:v>
                </c:pt>
                <c:pt idx="33" formatCode="[$-409]mmm\-yy;@">
                  <c:v>43617</c:v>
                </c:pt>
                <c:pt idx="34" formatCode="[$-409]mmm\-yy;@">
                  <c:v>43586</c:v>
                </c:pt>
                <c:pt idx="35" formatCode="[$-409]mmm\-yy;@">
                  <c:v>43556</c:v>
                </c:pt>
                <c:pt idx="36" formatCode="[$-409]mmm\-yy;@">
                  <c:v>43525</c:v>
                </c:pt>
                <c:pt idx="37" formatCode="[$-409]mmm\-yy;@">
                  <c:v>43497</c:v>
                </c:pt>
                <c:pt idx="38" formatCode="[$-409]mmm\-yy;@">
                  <c:v>43466</c:v>
                </c:pt>
                <c:pt idx="39" formatCode="[$-409]mmm\-yy;@">
                  <c:v>43435</c:v>
                </c:pt>
                <c:pt idx="40" formatCode="[$-409]mmm\-yy;@">
                  <c:v>43405</c:v>
                </c:pt>
                <c:pt idx="41" formatCode="[$-409]mmm\-yy;@">
                  <c:v>43374</c:v>
                </c:pt>
                <c:pt idx="42" formatCode="[$-409]mmm\-yy;@">
                  <c:v>43344</c:v>
                </c:pt>
                <c:pt idx="43" formatCode="[$-409]mmm\-yy;@">
                  <c:v>43313</c:v>
                </c:pt>
                <c:pt idx="44" formatCode="[$-409]mmm\-yy;@">
                  <c:v>43282</c:v>
                </c:pt>
                <c:pt idx="45" formatCode="[$-409]mmm\-yy;@">
                  <c:v>43252</c:v>
                </c:pt>
                <c:pt idx="46" formatCode="[$-409]mmm\-yy;@">
                  <c:v>43221</c:v>
                </c:pt>
                <c:pt idx="47" formatCode="[$-409]mmm\-yy;@">
                  <c:v>43191</c:v>
                </c:pt>
                <c:pt idx="48" formatCode="[$-409]mmm\-yy;@">
                  <c:v>43160</c:v>
                </c:pt>
                <c:pt idx="49" formatCode="[$-409]mmm\-yy;@">
                  <c:v>43132</c:v>
                </c:pt>
                <c:pt idx="50" formatCode="[$-409]mmm\-yy;@">
                  <c:v>43101</c:v>
                </c:pt>
              </c:numCache>
            </c:numRef>
          </c:cat>
          <c:val>
            <c:numRef>
              <c:f>'US EA Charts'!$AD$10:$AD$65</c:f>
              <c:numCache>
                <c:formatCode>General</c:formatCode>
                <c:ptCount val="56"/>
                <c:pt idx="0">
                  <c:v>8.3000000000000007</c:v>
                </c:pt>
                <c:pt idx="1">
                  <c:v>8.5</c:v>
                </c:pt>
                <c:pt idx="2">
                  <c:v>9.1</c:v>
                </c:pt>
                <c:pt idx="3">
                  <c:v>8.6</c:v>
                </c:pt>
                <c:pt idx="4">
                  <c:v>8.3000000000000007</c:v>
                </c:pt>
                <c:pt idx="5">
                  <c:v>8.5</c:v>
                </c:pt>
                <c:pt idx="6">
                  <c:v>7.9</c:v>
                </c:pt>
                <c:pt idx="7">
                  <c:v>7.5</c:v>
                </c:pt>
                <c:pt idx="8" formatCode="0.0">
                  <c:v>7.1234099999999998</c:v>
                </c:pt>
                <c:pt idx="9" formatCode="0.0">
                  <c:v>6.8804699999999999</c:v>
                </c:pt>
                <c:pt idx="10" formatCode="0.0">
                  <c:v>6.2435200000000002</c:v>
                </c:pt>
                <c:pt idx="11" formatCode="0.0">
                  <c:v>5.3773</c:v>
                </c:pt>
                <c:pt idx="12" formatCode="0.0">
                  <c:v>5.2024800000000004</c:v>
                </c:pt>
                <c:pt idx="13" formatCode="0.0">
                  <c:v>5.2825899999999999</c:v>
                </c:pt>
                <c:pt idx="14" formatCode="0.0">
                  <c:v>5.3245100000000001</c:v>
                </c:pt>
                <c:pt idx="15" formatCode="0.0">
                  <c:v>4.9265100000000004</c:v>
                </c:pt>
                <c:pt idx="16" formatCode="0.0">
                  <c:v>4.1531399999999996</c:v>
                </c:pt>
                <c:pt idx="17" formatCode="0.0">
                  <c:v>2.6373199999999999</c:v>
                </c:pt>
                <c:pt idx="18" formatCode="0.0">
                  <c:v>1.6756599999999999</c:v>
                </c:pt>
                <c:pt idx="19" formatCode="0.0">
                  <c:v>1.37</c:v>
                </c:pt>
                <c:pt idx="20" formatCode="0.0">
                  <c:v>1.3001400000000001</c:v>
                </c:pt>
                <c:pt idx="21" formatCode="0.0">
                  <c:v>1.1388100000000001</c:v>
                </c:pt>
                <c:pt idx="22" formatCode="0.0">
                  <c:v>1.1947000000000001</c:v>
                </c:pt>
                <c:pt idx="23" formatCode="0.0">
                  <c:v>1.4099600000000001</c:v>
                </c:pt>
                <c:pt idx="24" formatCode="0.0">
                  <c:v>1.3247800000000001</c:v>
                </c:pt>
                <c:pt idx="25" formatCode="0.0">
                  <c:v>1.0467900000000001</c:v>
                </c:pt>
                <c:pt idx="26" formatCode="0.0">
                  <c:v>0.72780999999999996</c:v>
                </c:pt>
                <c:pt idx="27" formatCode="0.0">
                  <c:v>0.22359999999999999</c:v>
                </c:pt>
                <c:pt idx="28" formatCode="0.0">
                  <c:v>0.33917000000000003</c:v>
                </c:pt>
                <c:pt idx="29" formatCode="0.0">
                  <c:v>1.51172</c:v>
                </c:pt>
                <c:pt idx="30" formatCode="0.0">
                  <c:v>2.3145099999999998</c:v>
                </c:pt>
                <c:pt idx="31" formatCode="0.0">
                  <c:v>2.47424</c:v>
                </c:pt>
                <c:pt idx="32" formatCode="0.0">
                  <c:v>2.26145</c:v>
                </c:pt>
                <c:pt idx="33" formatCode="0.0">
                  <c:v>2.04373</c:v>
                </c:pt>
                <c:pt idx="34" formatCode="0.0">
                  <c:v>1.7746200000000001</c:v>
                </c:pt>
                <c:pt idx="35" formatCode="0.0">
                  <c:v>1.72454</c:v>
                </c:pt>
                <c:pt idx="36" formatCode="0.0">
                  <c:v>1.74112</c:v>
                </c:pt>
                <c:pt idx="37" formatCode="0.0">
                  <c:v>1.8222</c:v>
                </c:pt>
                <c:pt idx="38" formatCode="0.0">
                  <c:v>1.7005600000000001</c:v>
                </c:pt>
                <c:pt idx="39" formatCode="0.0">
                  <c:v>1.8282499999999999</c:v>
                </c:pt>
                <c:pt idx="40" formatCode="0.0">
                  <c:v>2.0181800000000001</c:v>
                </c:pt>
                <c:pt idx="41" formatCode="0.0">
                  <c:v>1.85558</c:v>
                </c:pt>
                <c:pt idx="42" formatCode="0.0">
                  <c:v>1.4717199999999999</c:v>
                </c:pt>
                <c:pt idx="43" formatCode="0.0">
                  <c:v>1.4956499999999999</c:v>
                </c:pt>
                <c:pt idx="44" formatCode="0.0">
                  <c:v>1.9201900000000001</c:v>
                </c:pt>
                <c:pt idx="45" formatCode="0.0">
                  <c:v>2.2006800000000002</c:v>
                </c:pt>
                <c:pt idx="46" formatCode="0.0">
                  <c:v>2.53064</c:v>
                </c:pt>
                <c:pt idx="47" formatCode="0.0">
                  <c:v>2.2843100000000001</c:v>
                </c:pt>
                <c:pt idx="48" formatCode="0.0">
                  <c:v>2.6630799999999999</c:v>
                </c:pt>
                <c:pt idx="49" formatCode="0.0">
                  <c:v>2.8921700000000001</c:v>
                </c:pt>
                <c:pt idx="50" formatCode="0.0">
                  <c:v>2.83927</c:v>
                </c:pt>
                <c:pt idx="51" formatCode="0.0">
                  <c:v>2.7520899999999999</c:v>
                </c:pt>
                <c:pt idx="52" formatCode="0.0">
                  <c:v>2.4566699999999999</c:v>
                </c:pt>
                <c:pt idx="53" formatCode="0.0">
                  <c:v>2.3592300000000002</c:v>
                </c:pt>
                <c:pt idx="54" formatCode="0.0">
                  <c:v>2.2257600000000002</c:v>
                </c:pt>
                <c:pt idx="55" formatCode="0.0">
                  <c:v>2.0938300000000001</c:v>
                </c:pt>
              </c:numCache>
            </c:numRef>
          </c:val>
          <c:smooth val="0"/>
          <c:extLst>
            <c:ext xmlns:c16="http://schemas.microsoft.com/office/drawing/2014/chart" uri="{C3380CC4-5D6E-409C-BE32-E72D297353CC}">
              <c16:uniqueId val="{00000003-23F2-4871-AF9D-F030676C72C8}"/>
            </c:ext>
          </c:extLst>
        </c:ser>
        <c:dLbls>
          <c:showLegendKey val="0"/>
          <c:showVal val="0"/>
          <c:showCatName val="0"/>
          <c:showSerName val="0"/>
          <c:showPercent val="0"/>
          <c:showBubbleSize val="0"/>
        </c:dLbls>
        <c:marker val="1"/>
        <c:smooth val="0"/>
        <c:axId val="2000010624"/>
        <c:axId val="2000013952"/>
      </c:lineChart>
      <c:dateAx>
        <c:axId val="391014752"/>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282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91014336"/>
        <c:crossesAt val="-1"/>
        <c:auto val="1"/>
        <c:lblOffset val="100"/>
        <c:baseTimeUnit val="months"/>
        <c:majorUnit val="2"/>
        <c:majorTimeUnit val="months"/>
      </c:dateAx>
      <c:valAx>
        <c:axId val="391014336"/>
        <c:scaling>
          <c:orientation val="minMax"/>
          <c:max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91014752"/>
        <c:crosses val="autoZero"/>
        <c:crossBetween val="between"/>
      </c:valAx>
      <c:valAx>
        <c:axId val="2000013952"/>
        <c:scaling>
          <c:orientation val="minMax"/>
          <c:min val="-1"/>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00010624"/>
        <c:crosses val="max"/>
        <c:crossBetween val="between"/>
      </c:valAx>
      <c:dateAx>
        <c:axId val="2000010624"/>
        <c:scaling>
          <c:orientation val="minMax"/>
        </c:scaling>
        <c:delete val="1"/>
        <c:axPos val="b"/>
        <c:numFmt formatCode="mmm\-yy" sourceLinked="1"/>
        <c:majorTickMark val="out"/>
        <c:minorTickMark val="none"/>
        <c:tickLblPos val="nextTo"/>
        <c:crossAx val="2000013952"/>
        <c:crosses val="autoZero"/>
        <c:auto val="1"/>
        <c:lblOffset val="100"/>
        <c:baseTimeUnit val="months"/>
      </c:dateAx>
      <c:spPr>
        <a:solidFill>
          <a:schemeClr val="bg1">
            <a:lumMod val="8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2000" b="1">
                <a:solidFill>
                  <a:schemeClr val="tx1"/>
                </a:solidFill>
              </a:rPr>
              <a:t>Euro Area Domestic Demand</a:t>
            </a:r>
          </a:p>
          <a:p>
            <a:pPr>
              <a:defRPr b="1">
                <a:solidFill>
                  <a:schemeClr val="tx1"/>
                </a:solidFill>
              </a:defRPr>
            </a:pPr>
            <a:r>
              <a:rPr lang="en-US" sz="1400" b="1">
                <a:solidFill>
                  <a:schemeClr val="tx1"/>
                </a:solidFill>
              </a:rPr>
              <a:t>at constant 2015 prices (</a:t>
            </a:r>
            <a:r>
              <a:rPr lang="en-US" b="1">
                <a:solidFill>
                  <a:schemeClr val="tx1"/>
                </a:solidFill>
              </a:rPr>
              <a:t>in</a:t>
            </a:r>
            <a:r>
              <a:rPr lang="en-US" b="1" baseline="0">
                <a:solidFill>
                  <a:schemeClr val="tx1"/>
                </a:solidFill>
              </a:rPr>
              <a:t> € billions)</a:t>
            </a:r>
            <a:r>
              <a:rPr lang="en-US" b="1">
                <a:solidFill>
                  <a:schemeClr val="tx1"/>
                </a:solidFill>
              </a:rPr>
              <a:t> </a:t>
            </a:r>
          </a:p>
        </c:rich>
      </c:tx>
      <c:layout>
        <c:manualLayout>
          <c:xMode val="edge"/>
          <c:yMode val="edge"/>
          <c:x val="0.17210799670480334"/>
          <c:y val="1.29764834445104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Sheet1!$AZ$17</c:f>
              <c:strCache>
                <c:ptCount val="1"/>
                <c:pt idx="0">
                  <c:v>EA </c:v>
                </c:pt>
              </c:strCache>
            </c:strRef>
          </c:tx>
          <c:spPr>
            <a:ln w="28575" cap="rnd">
              <a:solidFill>
                <a:srgbClr val="FF0000"/>
              </a:solidFill>
              <a:round/>
            </a:ln>
            <a:effectLst/>
          </c:spPr>
          <c:marker>
            <c:symbol val="none"/>
          </c:marker>
          <c:cat>
            <c:numRef>
              <c:f>Sheet1!$AV$18:$AV$25</c:f>
              <c:numCache>
                <c:formatCode>General</c:formatCode>
                <c:ptCount val="8"/>
                <c:pt idx="0">
                  <c:v>2014</c:v>
                </c:pt>
                <c:pt idx="1">
                  <c:v>2015</c:v>
                </c:pt>
                <c:pt idx="2">
                  <c:v>2016</c:v>
                </c:pt>
                <c:pt idx="3">
                  <c:v>2017</c:v>
                </c:pt>
                <c:pt idx="4">
                  <c:v>2018</c:v>
                </c:pt>
                <c:pt idx="5">
                  <c:v>2019</c:v>
                </c:pt>
                <c:pt idx="6">
                  <c:v>2020</c:v>
                </c:pt>
                <c:pt idx="7">
                  <c:v>2021</c:v>
                </c:pt>
              </c:numCache>
            </c:numRef>
          </c:cat>
          <c:val>
            <c:numRef>
              <c:f>Sheet1!$AZ$18:$AZ$25</c:f>
              <c:numCache>
                <c:formatCode>General</c:formatCode>
                <c:ptCount val="8"/>
                <c:pt idx="0">
                  <c:v>9772.44</c:v>
                </c:pt>
                <c:pt idx="1">
                  <c:v>10000.66</c:v>
                </c:pt>
                <c:pt idx="2">
                  <c:v>10242.120000000001</c:v>
                </c:pt>
                <c:pt idx="3">
                  <c:v>10454.83</c:v>
                </c:pt>
                <c:pt idx="4">
                  <c:v>10635.98</c:v>
                </c:pt>
                <c:pt idx="5">
                  <c:v>10917.99</c:v>
                </c:pt>
                <c:pt idx="6">
                  <c:v>10288.49</c:v>
                </c:pt>
                <c:pt idx="7">
                  <c:v>10675.18</c:v>
                </c:pt>
              </c:numCache>
            </c:numRef>
          </c:val>
          <c:smooth val="0"/>
          <c:extLst>
            <c:ext xmlns:c16="http://schemas.microsoft.com/office/drawing/2014/chart" uri="{C3380CC4-5D6E-409C-BE32-E72D297353CC}">
              <c16:uniqueId val="{00000000-401E-4C21-96F8-760A6E0D0E0E}"/>
            </c:ext>
          </c:extLst>
        </c:ser>
        <c:dLbls>
          <c:showLegendKey val="0"/>
          <c:showVal val="0"/>
          <c:showCatName val="0"/>
          <c:showSerName val="0"/>
          <c:showPercent val="0"/>
          <c:showBubbleSize val="0"/>
        </c:dLbls>
        <c:smooth val="0"/>
        <c:axId val="1069098160"/>
        <c:axId val="1069097744"/>
      </c:lineChart>
      <c:catAx>
        <c:axId val="106909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69097744"/>
        <c:crosses val="autoZero"/>
        <c:auto val="1"/>
        <c:lblAlgn val="ctr"/>
        <c:lblOffset val="100"/>
        <c:noMultiLvlLbl val="0"/>
      </c:catAx>
      <c:valAx>
        <c:axId val="1069097744"/>
        <c:scaling>
          <c:orientation val="minMax"/>
          <c:min val="9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069098160"/>
        <c:crosses val="autoZero"/>
        <c:crossBetween val="between"/>
      </c:valAx>
      <c:spPr>
        <a:solidFill>
          <a:schemeClr val="bg1">
            <a:lumMod val="8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2000" b="1">
                <a:solidFill>
                  <a:schemeClr val="tx1"/>
                </a:solidFill>
              </a:rPr>
              <a:t>USA Domestic Demand</a:t>
            </a:r>
          </a:p>
          <a:p>
            <a:pPr>
              <a:defRPr b="1">
                <a:solidFill>
                  <a:schemeClr val="tx1"/>
                </a:solidFill>
              </a:defRPr>
            </a:pPr>
            <a:r>
              <a:rPr lang="en-US" sz="1400" b="1">
                <a:solidFill>
                  <a:schemeClr val="tx1"/>
                </a:solidFill>
              </a:rPr>
              <a:t>at constant 2015 prices (in $ billions)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1"/>
          <c:order val="0"/>
          <c:tx>
            <c:strRef>
              <c:f>Sheet1!$AW$17</c:f>
              <c:strCache>
                <c:ptCount val="1"/>
                <c:pt idx="0">
                  <c:v>USA</c:v>
                </c:pt>
              </c:strCache>
            </c:strRef>
          </c:tx>
          <c:spPr>
            <a:ln w="28575" cap="rnd">
              <a:solidFill>
                <a:srgbClr val="000000"/>
              </a:solidFill>
              <a:round/>
            </a:ln>
            <a:effectLst/>
          </c:spPr>
          <c:marker>
            <c:symbol val="none"/>
          </c:marker>
          <c:cat>
            <c:numRef>
              <c:f>Sheet1!$AV$18:$AV$25</c:f>
              <c:numCache>
                <c:formatCode>General</c:formatCode>
                <c:ptCount val="8"/>
                <c:pt idx="0">
                  <c:v>2014</c:v>
                </c:pt>
                <c:pt idx="1">
                  <c:v>2015</c:v>
                </c:pt>
                <c:pt idx="2">
                  <c:v>2016</c:v>
                </c:pt>
                <c:pt idx="3">
                  <c:v>2017</c:v>
                </c:pt>
                <c:pt idx="4">
                  <c:v>2018</c:v>
                </c:pt>
                <c:pt idx="5">
                  <c:v>2019</c:v>
                </c:pt>
                <c:pt idx="6">
                  <c:v>2020</c:v>
                </c:pt>
                <c:pt idx="7">
                  <c:v>2021</c:v>
                </c:pt>
              </c:numCache>
            </c:numRef>
          </c:cat>
          <c:val>
            <c:numRef>
              <c:f>Sheet1!$AW$18:$AW$26</c:f>
              <c:numCache>
                <c:formatCode>General</c:formatCode>
                <c:ptCount val="9"/>
                <c:pt idx="0">
                  <c:v>18034.29</c:v>
                </c:pt>
                <c:pt idx="1">
                  <c:v>18595.439999999999</c:v>
                </c:pt>
                <c:pt idx="2">
                  <c:v>19027.12</c:v>
                </c:pt>
                <c:pt idx="3">
                  <c:v>19477.91</c:v>
                </c:pt>
                <c:pt idx="4">
                  <c:v>20053.79</c:v>
                </c:pt>
                <c:pt idx="5">
                  <c:v>20526.669999999998</c:v>
                </c:pt>
                <c:pt idx="6">
                  <c:v>20006.3</c:v>
                </c:pt>
                <c:pt idx="7">
                  <c:v>21318.38</c:v>
                </c:pt>
              </c:numCache>
            </c:numRef>
          </c:val>
          <c:smooth val="0"/>
          <c:extLst>
            <c:ext xmlns:c16="http://schemas.microsoft.com/office/drawing/2014/chart" uri="{C3380CC4-5D6E-409C-BE32-E72D297353CC}">
              <c16:uniqueId val="{00000000-F209-4108-98DA-F6B8820B7181}"/>
            </c:ext>
          </c:extLst>
        </c:ser>
        <c:dLbls>
          <c:showLegendKey val="0"/>
          <c:showVal val="0"/>
          <c:showCatName val="0"/>
          <c:showSerName val="0"/>
          <c:showPercent val="0"/>
          <c:showBubbleSize val="0"/>
        </c:dLbls>
        <c:smooth val="0"/>
        <c:axId val="901383344"/>
        <c:axId val="901386256"/>
      </c:lineChart>
      <c:catAx>
        <c:axId val="90138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01386256"/>
        <c:crosses val="autoZero"/>
        <c:auto val="1"/>
        <c:lblAlgn val="ctr"/>
        <c:lblOffset val="100"/>
        <c:noMultiLvlLbl val="0"/>
      </c:catAx>
      <c:valAx>
        <c:axId val="901386256"/>
        <c:scaling>
          <c:orientation val="minMax"/>
          <c:min val="17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901383344"/>
        <c:crosses val="autoZero"/>
        <c:crossBetween val="between"/>
      </c:valAx>
      <c:spPr>
        <a:solidFill>
          <a:schemeClr val="bg1">
            <a:lumMod val="8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2000" b="1" dirty="0"/>
              <a:t>US </a:t>
            </a:r>
            <a:r>
              <a:rPr lang="en-GB" sz="2000" b="1" dirty="0" err="1"/>
              <a:t>Inflação</a:t>
            </a:r>
            <a:r>
              <a:rPr lang="en-GB" sz="2000" b="1" dirty="0"/>
              <a:t> e </a:t>
            </a:r>
            <a:r>
              <a:rPr lang="en-GB" sz="2000" b="1" dirty="0" err="1"/>
              <a:t>Moeda</a:t>
            </a:r>
            <a:endParaRPr lang="en-GB" sz="2000" b="1" dirty="0"/>
          </a:p>
          <a:p>
            <a:pPr>
              <a:defRPr sz="1600" b="1" i="0" u="none" strike="noStrike" kern="1200" spc="0" baseline="0">
                <a:solidFill>
                  <a:schemeClr val="tx1">
                    <a:lumMod val="65000"/>
                    <a:lumOff val="35000"/>
                  </a:schemeClr>
                </a:solidFill>
                <a:latin typeface="+mn-lt"/>
                <a:ea typeface="+mn-ea"/>
                <a:cs typeface="+mn-cs"/>
              </a:defRPr>
            </a:pPr>
            <a:r>
              <a:rPr lang="en-GB" sz="1400" b="1" dirty="0"/>
              <a:t>(Indexes Dec 98= 100 to Dec 2021)</a:t>
            </a:r>
          </a:p>
        </c:rich>
      </c:tx>
      <c:overlay val="0"/>
      <c:spPr>
        <a:noFill/>
        <a:ln>
          <a:noFill/>
        </a:ln>
        <a:effectLst/>
      </c:spPr>
    </c:title>
    <c:autoTitleDeleted val="0"/>
    <c:plotArea>
      <c:layout>
        <c:manualLayout>
          <c:layoutTarget val="inner"/>
          <c:xMode val="edge"/>
          <c:yMode val="edge"/>
          <c:x val="0.13435373059682346"/>
          <c:y val="0.2438264416509823"/>
          <c:w val="0.8198022073271557"/>
          <c:h val="0.50406774570362067"/>
        </c:manualLayout>
      </c:layout>
      <c:lineChart>
        <c:grouping val="standard"/>
        <c:varyColors val="0"/>
        <c:ser>
          <c:idx val="0"/>
          <c:order val="0"/>
          <c:tx>
            <c:strRef>
              <c:f>'FRED Graph'!$G$13</c:f>
              <c:strCache>
                <c:ptCount val="1"/>
                <c:pt idx="0">
                  <c:v>US MB</c:v>
                </c:pt>
              </c:strCache>
            </c:strRef>
          </c:tx>
          <c:spPr>
            <a:ln w="28575" cap="rnd">
              <a:solidFill>
                <a:schemeClr val="tx1"/>
              </a:solidFill>
              <a:round/>
            </a:ln>
            <a:effectLst/>
          </c:spPr>
          <c:marker>
            <c:symbol val="none"/>
          </c:marker>
          <c:cat>
            <c:numRef>
              <c:f>'FRED Graph'!$F$14:$F$290</c:f>
              <c:numCache>
                <c:formatCode>yyyy\-mm\-dd</c:formatCode>
                <c:ptCount val="27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numCache>
            </c:numRef>
          </c:cat>
          <c:val>
            <c:numRef>
              <c:f>'FRED Graph'!$G$14:$G$290</c:f>
              <c:numCache>
                <c:formatCode>0.00</c:formatCode>
                <c:ptCount val="277"/>
                <c:pt idx="0" formatCode="General">
                  <c:v>100</c:v>
                </c:pt>
                <c:pt idx="1">
                  <c:v>100.28495440729483</c:v>
                </c:pt>
                <c:pt idx="2">
                  <c:v>100</c:v>
                </c:pt>
                <c:pt idx="3">
                  <c:v>100.87386018237081</c:v>
                </c:pt>
                <c:pt idx="4">
                  <c:v>101.67173252279633</c:v>
                </c:pt>
                <c:pt idx="5">
                  <c:v>102.69756838905774</c:v>
                </c:pt>
                <c:pt idx="6">
                  <c:v>103.34346504559269</c:v>
                </c:pt>
                <c:pt idx="7">
                  <c:v>104.25531914893615</c:v>
                </c:pt>
                <c:pt idx="8">
                  <c:v>104.74924012158053</c:v>
                </c:pt>
                <c:pt idx="9">
                  <c:v>105.77507598784193</c:v>
                </c:pt>
                <c:pt idx="10">
                  <c:v>107.27583586626139</c:v>
                </c:pt>
                <c:pt idx="11">
                  <c:v>110.71428571428569</c:v>
                </c:pt>
                <c:pt idx="12">
                  <c:v>116.35638297872339</c:v>
                </c:pt>
                <c:pt idx="13">
                  <c:v>114.34270516717324</c:v>
                </c:pt>
                <c:pt idx="14">
                  <c:v>109.80243161094224</c:v>
                </c:pt>
                <c:pt idx="15">
                  <c:v>109.63145896656533</c:v>
                </c:pt>
                <c:pt idx="16">
                  <c:v>109.91641337386017</c:v>
                </c:pt>
                <c:pt idx="17">
                  <c:v>110.29635258358661</c:v>
                </c:pt>
                <c:pt idx="18">
                  <c:v>110.56231003039511</c:v>
                </c:pt>
                <c:pt idx="19">
                  <c:v>110.98024316109419</c:v>
                </c:pt>
                <c:pt idx="20">
                  <c:v>110.82826747720361</c:v>
                </c:pt>
                <c:pt idx="21">
                  <c:v>110.9042553191489</c:v>
                </c:pt>
                <c:pt idx="22">
                  <c:v>111.18920972644372</c:v>
                </c:pt>
                <c:pt idx="23">
                  <c:v>112.13905775075982</c:v>
                </c:pt>
                <c:pt idx="24">
                  <c:v>113.6588145896656</c:v>
                </c:pt>
                <c:pt idx="25">
                  <c:v>113.73480243161087</c:v>
                </c:pt>
                <c:pt idx="26">
                  <c:v>113.20288753799386</c:v>
                </c:pt>
                <c:pt idx="27">
                  <c:v>113.81079027355617</c:v>
                </c:pt>
                <c:pt idx="28">
                  <c:v>114.30471124620055</c:v>
                </c:pt>
                <c:pt idx="29">
                  <c:v>115.1025835866261</c:v>
                </c:pt>
                <c:pt idx="30">
                  <c:v>115.7104863221884</c:v>
                </c:pt>
                <c:pt idx="31">
                  <c:v>117.02127659574464</c:v>
                </c:pt>
                <c:pt idx="32">
                  <c:v>118.23708206686926</c:v>
                </c:pt>
                <c:pt idx="33">
                  <c:v>122.94832826747717</c:v>
                </c:pt>
                <c:pt idx="34">
                  <c:v>120.6686930091185</c:v>
                </c:pt>
                <c:pt idx="35">
                  <c:v>121.48556231003036</c:v>
                </c:pt>
                <c:pt idx="36">
                  <c:v>123.63221884498476</c:v>
                </c:pt>
                <c:pt idx="37">
                  <c:v>124.20212765957444</c:v>
                </c:pt>
                <c:pt idx="38">
                  <c:v>124.35410334346503</c:v>
                </c:pt>
                <c:pt idx="39">
                  <c:v>125.18996960486319</c:v>
                </c:pt>
                <c:pt idx="40">
                  <c:v>126.02583586626137</c:v>
                </c:pt>
                <c:pt idx="41">
                  <c:v>127.01367781155011</c:v>
                </c:pt>
                <c:pt idx="42">
                  <c:v>128.03951367781153</c:v>
                </c:pt>
                <c:pt idx="43">
                  <c:v>129.04635258358658</c:v>
                </c:pt>
                <c:pt idx="44">
                  <c:v>129.14133738601819</c:v>
                </c:pt>
                <c:pt idx="45">
                  <c:v>129.25531914893614</c:v>
                </c:pt>
                <c:pt idx="46">
                  <c:v>129.54027355623097</c:v>
                </c:pt>
                <c:pt idx="47">
                  <c:v>130.79407294832825</c:v>
                </c:pt>
                <c:pt idx="48">
                  <c:v>132.82674772036472</c:v>
                </c:pt>
                <c:pt idx="49">
                  <c:v>132.84574468085106</c:v>
                </c:pt>
                <c:pt idx="50">
                  <c:v>133.16869300911853</c:v>
                </c:pt>
                <c:pt idx="51">
                  <c:v>133.98556231003036</c:v>
                </c:pt>
                <c:pt idx="52">
                  <c:v>134.80243161094222</c:v>
                </c:pt>
                <c:pt idx="53">
                  <c:v>135.58130699088142</c:v>
                </c:pt>
                <c:pt idx="54">
                  <c:v>135.82826747720358</c:v>
                </c:pt>
                <c:pt idx="55">
                  <c:v>136.32218844984797</c:v>
                </c:pt>
                <c:pt idx="56">
                  <c:v>136.94908814589661</c:v>
                </c:pt>
                <c:pt idx="57">
                  <c:v>136.98708206686925</c:v>
                </c:pt>
                <c:pt idx="58">
                  <c:v>137.68996960486317</c:v>
                </c:pt>
                <c:pt idx="59">
                  <c:v>138.79179331306986</c:v>
                </c:pt>
                <c:pt idx="60">
                  <c:v>140.46352583586622</c:v>
                </c:pt>
                <c:pt idx="61">
                  <c:v>139.89361702127655</c:v>
                </c:pt>
                <c:pt idx="62">
                  <c:v>139.684650455927</c:v>
                </c:pt>
                <c:pt idx="63">
                  <c:v>139.96960486322183</c:v>
                </c:pt>
                <c:pt idx="64">
                  <c:v>140.80547112462</c:v>
                </c:pt>
                <c:pt idx="65">
                  <c:v>141.52735562310022</c:v>
                </c:pt>
                <c:pt idx="66">
                  <c:v>142.61018237082061</c:v>
                </c:pt>
                <c:pt idx="67">
                  <c:v>143.86398176291789</c:v>
                </c:pt>
                <c:pt idx="68">
                  <c:v>143.84498480243155</c:v>
                </c:pt>
                <c:pt idx="69">
                  <c:v>144.79483282674767</c:v>
                </c:pt>
                <c:pt idx="70">
                  <c:v>145.11778115501514</c:v>
                </c:pt>
                <c:pt idx="71">
                  <c:v>146.37158054711242</c:v>
                </c:pt>
                <c:pt idx="72">
                  <c:v>147.47340425531911</c:v>
                </c:pt>
                <c:pt idx="73">
                  <c:v>147.26443768996955</c:v>
                </c:pt>
                <c:pt idx="74">
                  <c:v>146.82750759878414</c:v>
                </c:pt>
                <c:pt idx="75">
                  <c:v>146.94148936170205</c:v>
                </c:pt>
                <c:pt idx="76">
                  <c:v>147.3214285714285</c:v>
                </c:pt>
                <c:pt idx="77">
                  <c:v>147.49240121580542</c:v>
                </c:pt>
                <c:pt idx="78">
                  <c:v>148.30927051671725</c:v>
                </c:pt>
                <c:pt idx="79">
                  <c:v>148.72720364741633</c:v>
                </c:pt>
                <c:pt idx="80">
                  <c:v>148.68920972644369</c:v>
                </c:pt>
                <c:pt idx="81">
                  <c:v>149.67705167173244</c:v>
                </c:pt>
                <c:pt idx="82">
                  <c:v>149.54407294832819</c:v>
                </c:pt>
                <c:pt idx="83">
                  <c:v>150.7408814589665</c:v>
                </c:pt>
                <c:pt idx="84">
                  <c:v>152.56458966565344</c:v>
                </c:pt>
                <c:pt idx="85">
                  <c:v>152.773556231003</c:v>
                </c:pt>
                <c:pt idx="86">
                  <c:v>152.90653495440725</c:v>
                </c:pt>
                <c:pt idx="87">
                  <c:v>153.894376899696</c:v>
                </c:pt>
                <c:pt idx="88">
                  <c:v>153.72340425531911</c:v>
                </c:pt>
                <c:pt idx="89">
                  <c:v>154.36930091185405</c:v>
                </c:pt>
                <c:pt idx="90">
                  <c:v>154.33130699088142</c:v>
                </c:pt>
                <c:pt idx="91">
                  <c:v>154.1603343465045</c:v>
                </c:pt>
                <c:pt idx="92">
                  <c:v>153.81838905775069</c:v>
                </c:pt>
                <c:pt idx="93">
                  <c:v>153.95136778115497</c:v>
                </c:pt>
                <c:pt idx="94">
                  <c:v>153.83738601823703</c:v>
                </c:pt>
                <c:pt idx="95">
                  <c:v>155.16717325227958</c:v>
                </c:pt>
                <c:pt idx="96">
                  <c:v>157.04787234042547</c:v>
                </c:pt>
                <c:pt idx="97">
                  <c:v>156.34498480243155</c:v>
                </c:pt>
                <c:pt idx="98">
                  <c:v>155.77507598784189</c:v>
                </c:pt>
                <c:pt idx="99">
                  <c:v>155.94604863221878</c:v>
                </c:pt>
                <c:pt idx="100">
                  <c:v>156.34498480243155</c:v>
                </c:pt>
                <c:pt idx="101">
                  <c:v>156.85790273556228</c:v>
                </c:pt>
                <c:pt idx="102">
                  <c:v>157.14285714285711</c:v>
                </c:pt>
                <c:pt idx="103">
                  <c:v>157.46580547112458</c:v>
                </c:pt>
                <c:pt idx="104">
                  <c:v>157.59878419452883</c:v>
                </c:pt>
                <c:pt idx="105">
                  <c:v>157.18085106382975</c:v>
                </c:pt>
                <c:pt idx="106">
                  <c:v>157.48480243161092</c:v>
                </c:pt>
                <c:pt idx="107">
                  <c:v>158.491641337386</c:v>
                </c:pt>
                <c:pt idx="108">
                  <c:v>159.04255319148936</c:v>
                </c:pt>
                <c:pt idx="109">
                  <c:v>157.78875379939208</c:v>
                </c:pt>
                <c:pt idx="110">
                  <c:v>157.57978723404253</c:v>
                </c:pt>
                <c:pt idx="111">
                  <c:v>158.2446808510638</c:v>
                </c:pt>
                <c:pt idx="112">
                  <c:v>157.71276595744678</c:v>
                </c:pt>
                <c:pt idx="113">
                  <c:v>158.56762917933128</c:v>
                </c:pt>
                <c:pt idx="114">
                  <c:v>159.612462006079</c:v>
                </c:pt>
                <c:pt idx="115">
                  <c:v>160.90425531914889</c:v>
                </c:pt>
                <c:pt idx="116">
                  <c:v>161.01823708206683</c:v>
                </c:pt>
                <c:pt idx="117">
                  <c:v>172.81534954407292</c:v>
                </c:pt>
                <c:pt idx="118">
                  <c:v>215.8814589665653</c:v>
                </c:pt>
                <c:pt idx="119">
                  <c:v>273.99316109422483</c:v>
                </c:pt>
                <c:pt idx="120">
                  <c:v>316.56534954407283</c:v>
                </c:pt>
                <c:pt idx="121">
                  <c:v>325.22796352583578</c:v>
                </c:pt>
                <c:pt idx="122">
                  <c:v>296.67553191489355</c:v>
                </c:pt>
                <c:pt idx="123">
                  <c:v>312.93693009118533</c:v>
                </c:pt>
                <c:pt idx="124">
                  <c:v>333.05471124620055</c:v>
                </c:pt>
                <c:pt idx="125">
                  <c:v>337.21504559270511</c:v>
                </c:pt>
                <c:pt idx="126">
                  <c:v>319.85182370820661</c:v>
                </c:pt>
                <c:pt idx="127">
                  <c:v>317.93313069908805</c:v>
                </c:pt>
                <c:pt idx="128">
                  <c:v>324.99999999999989</c:v>
                </c:pt>
                <c:pt idx="129">
                  <c:v>342.17325227963516</c:v>
                </c:pt>
                <c:pt idx="130">
                  <c:v>367.83814589665644</c:v>
                </c:pt>
                <c:pt idx="131">
                  <c:v>384.61246200607889</c:v>
                </c:pt>
                <c:pt idx="132">
                  <c:v>384.91641337386</c:v>
                </c:pt>
                <c:pt idx="133">
                  <c:v>378.9893617021275</c:v>
                </c:pt>
                <c:pt idx="134">
                  <c:v>401.82370820668672</c:v>
                </c:pt>
                <c:pt idx="135">
                  <c:v>395.06079027355599</c:v>
                </c:pt>
                <c:pt idx="136">
                  <c:v>382.67477203647394</c:v>
                </c:pt>
                <c:pt idx="137">
                  <c:v>382.27583586626122</c:v>
                </c:pt>
                <c:pt idx="138">
                  <c:v>380.39513677811533</c:v>
                </c:pt>
                <c:pt idx="139">
                  <c:v>378.85638297872322</c:v>
                </c:pt>
                <c:pt idx="140">
                  <c:v>378.74240121580527</c:v>
                </c:pt>
                <c:pt idx="141">
                  <c:v>372.56838905775055</c:v>
                </c:pt>
                <c:pt idx="142">
                  <c:v>372.66337386018216</c:v>
                </c:pt>
                <c:pt idx="143">
                  <c:v>374.82902735562288</c:v>
                </c:pt>
                <c:pt idx="144">
                  <c:v>383.16869300911833</c:v>
                </c:pt>
                <c:pt idx="145">
                  <c:v>389.03875379939188</c:v>
                </c:pt>
                <c:pt idx="146">
                  <c:v>420.13677811550133</c:v>
                </c:pt>
                <c:pt idx="147">
                  <c:v>455.03419452887516</c:v>
                </c:pt>
                <c:pt idx="148">
                  <c:v>474.27811550151949</c:v>
                </c:pt>
                <c:pt idx="149">
                  <c:v>487.68996960486294</c:v>
                </c:pt>
                <c:pt idx="150">
                  <c:v>503.13449848024283</c:v>
                </c:pt>
                <c:pt idx="151">
                  <c:v>510.03039513677777</c:v>
                </c:pt>
                <c:pt idx="152">
                  <c:v>504.88221884498444</c:v>
                </c:pt>
                <c:pt idx="153">
                  <c:v>501.08282674771999</c:v>
                </c:pt>
                <c:pt idx="154">
                  <c:v>501.10182370820633</c:v>
                </c:pt>
                <c:pt idx="155">
                  <c:v>494.94680851063794</c:v>
                </c:pt>
                <c:pt idx="156">
                  <c:v>497.64437689969566</c:v>
                </c:pt>
                <c:pt idx="157">
                  <c:v>501.67173252279599</c:v>
                </c:pt>
                <c:pt idx="158">
                  <c:v>511.85410334346471</c:v>
                </c:pt>
                <c:pt idx="159">
                  <c:v>504.40729483282644</c:v>
                </c:pt>
                <c:pt idx="160">
                  <c:v>501.48176291793283</c:v>
                </c:pt>
                <c:pt idx="161">
                  <c:v>497.05547112461977</c:v>
                </c:pt>
                <c:pt idx="162">
                  <c:v>497.49240121580522</c:v>
                </c:pt>
                <c:pt idx="163">
                  <c:v>503.00151975683866</c:v>
                </c:pt>
                <c:pt idx="164">
                  <c:v>503.55243161094199</c:v>
                </c:pt>
                <c:pt idx="165">
                  <c:v>492.95212765957422</c:v>
                </c:pt>
                <c:pt idx="166">
                  <c:v>496.1626139817626</c:v>
                </c:pt>
                <c:pt idx="167">
                  <c:v>502.81155015197538</c:v>
                </c:pt>
                <c:pt idx="168">
                  <c:v>508.3396656534951</c:v>
                </c:pt>
                <c:pt idx="169">
                  <c:v>520.8396656534951</c:v>
                </c:pt>
                <c:pt idx="170">
                  <c:v>540.52051671732488</c:v>
                </c:pt>
                <c:pt idx="171">
                  <c:v>557.56079027355588</c:v>
                </c:pt>
                <c:pt idx="172">
                  <c:v>572.13145896656488</c:v>
                </c:pt>
                <c:pt idx="173">
                  <c:v>592.11626139817577</c:v>
                </c:pt>
                <c:pt idx="174">
                  <c:v>608.18768996960432</c:v>
                </c:pt>
                <c:pt idx="175">
                  <c:v>625.17097264437632</c:v>
                </c:pt>
                <c:pt idx="176">
                  <c:v>645.68768996960432</c:v>
                </c:pt>
                <c:pt idx="177">
                  <c:v>662.40501519756776</c:v>
                </c:pt>
                <c:pt idx="178">
                  <c:v>681.89589665653432</c:v>
                </c:pt>
                <c:pt idx="179">
                  <c:v>699.96200607902676</c:v>
                </c:pt>
                <c:pt idx="180">
                  <c:v>706.21200607902676</c:v>
                </c:pt>
                <c:pt idx="181">
                  <c:v>708.30167173252221</c:v>
                </c:pt>
                <c:pt idx="182">
                  <c:v>728.22948328267421</c:v>
                </c:pt>
                <c:pt idx="183">
                  <c:v>738.20288753799332</c:v>
                </c:pt>
                <c:pt idx="184">
                  <c:v>746.71352583586565</c:v>
                </c:pt>
                <c:pt idx="185">
                  <c:v>743.06610942249176</c:v>
                </c:pt>
                <c:pt idx="186">
                  <c:v>750.13297872340365</c:v>
                </c:pt>
                <c:pt idx="187">
                  <c:v>757.80775075987776</c:v>
                </c:pt>
                <c:pt idx="188">
                  <c:v>774.12613981762854</c:v>
                </c:pt>
                <c:pt idx="189">
                  <c:v>769.22492401215743</c:v>
                </c:pt>
                <c:pt idx="190">
                  <c:v>760.16337386018176</c:v>
                </c:pt>
                <c:pt idx="191">
                  <c:v>727.65957446808454</c:v>
                </c:pt>
                <c:pt idx="192">
                  <c:v>747.43541033434587</c:v>
                </c:pt>
                <c:pt idx="193">
                  <c:v>763.12689969604787</c:v>
                </c:pt>
                <c:pt idx="194">
                  <c:v>729.57826747720298</c:v>
                </c:pt>
                <c:pt idx="195">
                  <c:v>765.69148936170143</c:v>
                </c:pt>
                <c:pt idx="196">
                  <c:v>771.16261398176221</c:v>
                </c:pt>
                <c:pt idx="197">
                  <c:v>750.26595744680787</c:v>
                </c:pt>
                <c:pt idx="198">
                  <c:v>744.60486322188387</c:v>
                </c:pt>
                <c:pt idx="199">
                  <c:v>752.50759878419387</c:v>
                </c:pt>
                <c:pt idx="200">
                  <c:v>756.83890577507532</c:v>
                </c:pt>
                <c:pt idx="201">
                  <c:v>765.29255319148865</c:v>
                </c:pt>
                <c:pt idx="202">
                  <c:v>771.37158054711165</c:v>
                </c:pt>
                <c:pt idx="203">
                  <c:v>761.15121580547031</c:v>
                </c:pt>
                <c:pt idx="204">
                  <c:v>728.68541033434565</c:v>
                </c:pt>
                <c:pt idx="205">
                  <c:v>720.49772036474076</c:v>
                </c:pt>
                <c:pt idx="206">
                  <c:v>735.65729483282587</c:v>
                </c:pt>
                <c:pt idx="207">
                  <c:v>740.57750759878331</c:v>
                </c:pt>
                <c:pt idx="208">
                  <c:v>735.7332826747712</c:v>
                </c:pt>
                <c:pt idx="209">
                  <c:v>728.81838905774987</c:v>
                </c:pt>
                <c:pt idx="210">
                  <c:v>726.72872340425442</c:v>
                </c:pt>
                <c:pt idx="211">
                  <c:v>716.66033434650365</c:v>
                </c:pt>
                <c:pt idx="212">
                  <c:v>725.05699088145809</c:v>
                </c:pt>
                <c:pt idx="213">
                  <c:v>709.70744680850976</c:v>
                </c:pt>
                <c:pt idx="214">
                  <c:v>678.59042553191409</c:v>
                </c:pt>
                <c:pt idx="215">
                  <c:v>689.55167173252198</c:v>
                </c:pt>
                <c:pt idx="216">
                  <c:v>670.89665653495354</c:v>
                </c:pt>
                <c:pt idx="217">
                  <c:v>683.03571428571342</c:v>
                </c:pt>
                <c:pt idx="218">
                  <c:v>711.70212765957365</c:v>
                </c:pt>
                <c:pt idx="219">
                  <c:v>732.57978723404176</c:v>
                </c:pt>
                <c:pt idx="220">
                  <c:v>726.00683890577432</c:v>
                </c:pt>
                <c:pt idx="221">
                  <c:v>717.02127659574387</c:v>
                </c:pt>
                <c:pt idx="222">
                  <c:v>714.81762917933054</c:v>
                </c:pt>
                <c:pt idx="223">
                  <c:v>721.01063829787165</c:v>
                </c:pt>
                <c:pt idx="224">
                  <c:v>742.78115501519687</c:v>
                </c:pt>
                <c:pt idx="225">
                  <c:v>736.03723404255254</c:v>
                </c:pt>
                <c:pt idx="226">
                  <c:v>727.56458966565287</c:v>
                </c:pt>
                <c:pt idx="227">
                  <c:v>742.34422492401154</c:v>
                </c:pt>
                <c:pt idx="228">
                  <c:v>731.57294832826688</c:v>
                </c:pt>
                <c:pt idx="229">
                  <c:v>726.59574468085054</c:v>
                </c:pt>
                <c:pt idx="230">
                  <c:v>732.35182370820621</c:v>
                </c:pt>
                <c:pt idx="231">
                  <c:v>721.99848024316066</c:v>
                </c:pt>
                <c:pt idx="232">
                  <c:v>708.03571428571388</c:v>
                </c:pt>
                <c:pt idx="233">
                  <c:v>698.10030395136744</c:v>
                </c:pt>
                <c:pt idx="234">
                  <c:v>693.4840425531911</c:v>
                </c:pt>
                <c:pt idx="235">
                  <c:v>687.36702127659532</c:v>
                </c:pt>
                <c:pt idx="236">
                  <c:v>680.94604863221844</c:v>
                </c:pt>
                <c:pt idx="237">
                  <c:v>676.25379939209688</c:v>
                </c:pt>
                <c:pt idx="238">
                  <c:v>668.86398176291755</c:v>
                </c:pt>
                <c:pt idx="239">
                  <c:v>660.39133738601788</c:v>
                </c:pt>
                <c:pt idx="240">
                  <c:v>646.02963525835833</c:v>
                </c:pt>
                <c:pt idx="241">
                  <c:v>635.80927051671699</c:v>
                </c:pt>
                <c:pt idx="242">
                  <c:v>637.06306990881433</c:v>
                </c:pt>
                <c:pt idx="243">
                  <c:v>642.38221884498455</c:v>
                </c:pt>
                <c:pt idx="244">
                  <c:v>624.37310030395111</c:v>
                </c:pt>
                <c:pt idx="245">
                  <c:v>616.3563829787231</c:v>
                </c:pt>
                <c:pt idx="246">
                  <c:v>622.11246200607866</c:v>
                </c:pt>
                <c:pt idx="247">
                  <c:v>619.35790273556199</c:v>
                </c:pt>
                <c:pt idx="248">
                  <c:v>621.46656534954377</c:v>
                </c:pt>
                <c:pt idx="249">
                  <c:v>608.41565349544044</c:v>
                </c:pt>
                <c:pt idx="250">
                  <c:v>617.93313069908777</c:v>
                </c:pt>
                <c:pt idx="251">
                  <c:v>629.86322188449822</c:v>
                </c:pt>
                <c:pt idx="252">
                  <c:v>650.93085106382955</c:v>
                </c:pt>
                <c:pt idx="253">
                  <c:v>653.98936170212744</c:v>
                </c:pt>
                <c:pt idx="254">
                  <c:v>656.24999999999977</c:v>
                </c:pt>
                <c:pt idx="255">
                  <c:v>737.67097264437666</c:v>
                </c:pt>
                <c:pt idx="256">
                  <c:v>920.38373860182344</c:v>
                </c:pt>
                <c:pt idx="257">
                  <c:v>978.22948328267444</c:v>
                </c:pt>
                <c:pt idx="258">
                  <c:v>950.18996960486288</c:v>
                </c:pt>
                <c:pt idx="259">
                  <c:v>892.91413373860144</c:v>
                </c:pt>
                <c:pt idx="260">
                  <c:v>913.25987841945243</c:v>
                </c:pt>
                <c:pt idx="261">
                  <c:v>927.10866261398132</c:v>
                </c:pt>
                <c:pt idx="262">
                  <c:v>934.09954407294788</c:v>
                </c:pt>
                <c:pt idx="263">
                  <c:v>967.51519756838854</c:v>
                </c:pt>
                <c:pt idx="264">
                  <c:v>989.09574468085066</c:v>
                </c:pt>
                <c:pt idx="265">
                  <c:v>996.96048632218799</c:v>
                </c:pt>
                <c:pt idx="266">
                  <c:v>1034.7454407294827</c:v>
                </c:pt>
                <c:pt idx="267">
                  <c:v>1109.232522796352</c:v>
                </c:pt>
                <c:pt idx="268">
                  <c:v>1147.8153495440724</c:v>
                </c:pt>
                <c:pt idx="269">
                  <c:v>1147.7773556230998</c:v>
                </c:pt>
                <c:pt idx="270">
                  <c:v>1144.9468085106378</c:v>
                </c:pt>
                <c:pt idx="271">
                  <c:v>1164.5516717325222</c:v>
                </c:pt>
                <c:pt idx="272">
                  <c:v>1202.2606382978718</c:v>
                </c:pt>
                <c:pt idx="273">
                  <c:v>1213.6968085106378</c:v>
                </c:pt>
                <c:pt idx="274">
                  <c:v>1202.6975683890573</c:v>
                </c:pt>
                <c:pt idx="275">
                  <c:v>1214.8176291793309</c:v>
                </c:pt>
                <c:pt idx="276">
                  <c:v>1218.3320668693004</c:v>
                </c:pt>
              </c:numCache>
            </c:numRef>
          </c:val>
          <c:smooth val="0"/>
          <c:extLst>
            <c:ext xmlns:c16="http://schemas.microsoft.com/office/drawing/2014/chart" uri="{C3380CC4-5D6E-409C-BE32-E72D297353CC}">
              <c16:uniqueId val="{00000000-F025-4539-AB0D-3C6CAC1F7628}"/>
            </c:ext>
          </c:extLst>
        </c:ser>
        <c:ser>
          <c:idx val="1"/>
          <c:order val="1"/>
          <c:tx>
            <c:strRef>
              <c:f>'FRED Graph'!$H$13</c:f>
              <c:strCache>
                <c:ptCount val="1"/>
                <c:pt idx="0">
                  <c:v>US M2</c:v>
                </c:pt>
              </c:strCache>
            </c:strRef>
          </c:tx>
          <c:spPr>
            <a:ln w="28575" cap="rnd">
              <a:solidFill>
                <a:schemeClr val="accent5">
                  <a:lumMod val="75000"/>
                </a:schemeClr>
              </a:solidFill>
              <a:round/>
            </a:ln>
            <a:effectLst/>
          </c:spPr>
          <c:marker>
            <c:symbol val="none"/>
          </c:marker>
          <c:cat>
            <c:numRef>
              <c:f>'FRED Graph'!$F$14:$F$290</c:f>
              <c:numCache>
                <c:formatCode>yyyy\-mm\-dd</c:formatCode>
                <c:ptCount val="27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numCache>
            </c:numRef>
          </c:cat>
          <c:val>
            <c:numRef>
              <c:f>'FRED Graph'!$H$14:$H$290</c:f>
              <c:numCache>
                <c:formatCode>0.00</c:formatCode>
                <c:ptCount val="277"/>
                <c:pt idx="0" formatCode="General">
                  <c:v>100</c:v>
                </c:pt>
                <c:pt idx="1">
                  <c:v>100.6261569048653</c:v>
                </c:pt>
                <c:pt idx="2">
                  <c:v>101.14490733334858</c:v>
                </c:pt>
                <c:pt idx="3">
                  <c:v>101.29801869329738</c:v>
                </c:pt>
                <c:pt idx="4">
                  <c:v>101.95388377248109</c:v>
                </c:pt>
                <c:pt idx="5">
                  <c:v>102.51605384035285</c:v>
                </c:pt>
                <c:pt idx="6">
                  <c:v>103.01423707123107</c:v>
                </c:pt>
                <c:pt idx="7">
                  <c:v>103.64039397609635</c:v>
                </c:pt>
                <c:pt idx="8">
                  <c:v>104.0334559747709</c:v>
                </c:pt>
                <c:pt idx="9">
                  <c:v>104.39909504330537</c:v>
                </c:pt>
                <c:pt idx="10">
                  <c:v>104.94298315775039</c:v>
                </c:pt>
                <c:pt idx="11">
                  <c:v>105.37717955163507</c:v>
                </c:pt>
                <c:pt idx="12">
                  <c:v>106.00562170067869</c:v>
                </c:pt>
                <c:pt idx="13">
                  <c:v>106.65006055897068</c:v>
                </c:pt>
                <c:pt idx="14">
                  <c:v>106.95171279051165</c:v>
                </c:pt>
                <c:pt idx="15">
                  <c:v>107.65328275326216</c:v>
                </c:pt>
                <c:pt idx="16">
                  <c:v>108.93301949313283</c:v>
                </c:pt>
                <c:pt idx="17">
                  <c:v>108.6542197033753</c:v>
                </c:pt>
                <c:pt idx="18">
                  <c:v>109.06099316711989</c:v>
                </c:pt>
                <c:pt idx="19">
                  <c:v>109.46319614250781</c:v>
                </c:pt>
                <c:pt idx="20">
                  <c:v>110.10534975662149</c:v>
                </c:pt>
                <c:pt idx="21">
                  <c:v>110.92118192828903</c:v>
                </c:pt>
                <c:pt idx="22">
                  <c:v>111.28453575264516</c:v>
                </c:pt>
                <c:pt idx="23">
                  <c:v>111.53362736808427</c:v>
                </c:pt>
                <c:pt idx="24">
                  <c:v>112.55284627162411</c:v>
                </c:pt>
                <c:pt idx="25">
                  <c:v>113.7091798258644</c:v>
                </c:pt>
                <c:pt idx="26">
                  <c:v>114.58442834616879</c:v>
                </c:pt>
                <c:pt idx="27">
                  <c:v>115.90529948124956</c:v>
                </c:pt>
                <c:pt idx="28">
                  <c:v>117.36785575538745</c:v>
                </c:pt>
                <c:pt idx="29">
                  <c:v>117.29929843003724</c:v>
                </c:pt>
                <c:pt idx="30">
                  <c:v>118.22025183390843</c:v>
                </c:pt>
                <c:pt idx="31">
                  <c:v>118.90582508741056</c:v>
                </c:pt>
                <c:pt idx="32">
                  <c:v>119.68052286386799</c:v>
                </c:pt>
                <c:pt idx="33">
                  <c:v>122.21942914600423</c:v>
                </c:pt>
                <c:pt idx="34">
                  <c:v>121.95891130967343</c:v>
                </c:pt>
                <c:pt idx="35">
                  <c:v>122.95527777142986</c:v>
                </c:pt>
                <c:pt idx="36">
                  <c:v>124.16874243012866</c:v>
                </c:pt>
                <c:pt idx="37">
                  <c:v>124.6349322425101</c:v>
                </c:pt>
                <c:pt idx="38">
                  <c:v>125.30679403094221</c:v>
                </c:pt>
                <c:pt idx="39">
                  <c:v>125.57873808816471</c:v>
                </c:pt>
                <c:pt idx="40">
                  <c:v>125.58559382069973</c:v>
                </c:pt>
                <c:pt idx="41">
                  <c:v>126.1820425512466</c:v>
                </c:pt>
                <c:pt idx="42">
                  <c:v>126.75335359583173</c:v>
                </c:pt>
                <c:pt idx="43">
                  <c:v>127.72686761580475</c:v>
                </c:pt>
                <c:pt idx="44">
                  <c:v>128.6958111474211</c:v>
                </c:pt>
                <c:pt idx="45">
                  <c:v>129.25341072693615</c:v>
                </c:pt>
                <c:pt idx="46">
                  <c:v>130.27262963047602</c:v>
                </c:pt>
                <c:pt idx="47">
                  <c:v>131.41753696382457</c:v>
                </c:pt>
                <c:pt idx="48">
                  <c:v>131.90429397381112</c:v>
                </c:pt>
                <c:pt idx="49">
                  <c:v>132.64699833177178</c:v>
                </c:pt>
                <c:pt idx="50">
                  <c:v>133.47425672433101</c:v>
                </c:pt>
                <c:pt idx="51">
                  <c:v>133.94958751342583</c:v>
                </c:pt>
                <c:pt idx="52">
                  <c:v>134.80198359194682</c:v>
                </c:pt>
                <c:pt idx="53">
                  <c:v>136.18227107566446</c:v>
                </c:pt>
                <c:pt idx="54">
                  <c:v>137.0209556891154</c:v>
                </c:pt>
                <c:pt idx="55">
                  <c:v>138.08816472040041</c:v>
                </c:pt>
                <c:pt idx="56">
                  <c:v>139.41589158801622</c:v>
                </c:pt>
                <c:pt idx="57">
                  <c:v>138.77602321808089</c:v>
                </c:pt>
                <c:pt idx="58">
                  <c:v>138.56806599785193</c:v>
                </c:pt>
                <c:pt idx="59">
                  <c:v>138.68689869512565</c:v>
                </c:pt>
                <c:pt idx="60">
                  <c:v>138.64576429991553</c:v>
                </c:pt>
                <c:pt idx="61">
                  <c:v>138.84001005507449</c:v>
                </c:pt>
                <c:pt idx="62">
                  <c:v>139.7266847962706</c:v>
                </c:pt>
                <c:pt idx="63">
                  <c:v>140.54251696793813</c:v>
                </c:pt>
                <c:pt idx="64">
                  <c:v>141.48175232523604</c:v>
                </c:pt>
                <c:pt idx="65">
                  <c:v>143.23681985420151</c:v>
                </c:pt>
                <c:pt idx="66">
                  <c:v>143.28938047030334</c:v>
                </c:pt>
                <c:pt idx="67">
                  <c:v>143.60245892273599</c:v>
                </c:pt>
                <c:pt idx="68">
                  <c:v>144.19890765328284</c:v>
                </c:pt>
                <c:pt idx="69">
                  <c:v>144.99188738316698</c:v>
                </c:pt>
                <c:pt idx="70">
                  <c:v>145.63632624145902</c:v>
                </c:pt>
                <c:pt idx="71">
                  <c:v>146.24191594871925</c:v>
                </c:pt>
                <c:pt idx="72">
                  <c:v>146.66468612171224</c:v>
                </c:pt>
                <c:pt idx="73">
                  <c:v>146.80637126076934</c:v>
                </c:pt>
                <c:pt idx="74">
                  <c:v>146.99833177174992</c:v>
                </c:pt>
                <c:pt idx="75">
                  <c:v>147.20400374780056</c:v>
                </c:pt>
                <c:pt idx="76">
                  <c:v>147.52850842112488</c:v>
                </c:pt>
                <c:pt idx="77">
                  <c:v>147.92614090815616</c:v>
                </c:pt>
                <c:pt idx="78">
                  <c:v>148.66656002193847</c:v>
                </c:pt>
                <c:pt idx="79">
                  <c:v>149.38869718229407</c:v>
                </c:pt>
                <c:pt idx="80">
                  <c:v>150.13597202861138</c:v>
                </c:pt>
                <c:pt idx="81">
                  <c:v>150.91752553760381</c:v>
                </c:pt>
                <c:pt idx="82">
                  <c:v>151.69679380241791</c:v>
                </c:pt>
                <c:pt idx="83">
                  <c:v>152.07157384766575</c:v>
                </c:pt>
                <c:pt idx="84">
                  <c:v>152.68173404328263</c:v>
                </c:pt>
                <c:pt idx="85">
                  <c:v>153.65067757489899</c:v>
                </c:pt>
                <c:pt idx="86">
                  <c:v>154.2059919102357</c:v>
                </c:pt>
                <c:pt idx="87">
                  <c:v>154.53506707191673</c:v>
                </c:pt>
                <c:pt idx="88">
                  <c:v>155.38746315043772</c:v>
                </c:pt>
                <c:pt idx="89">
                  <c:v>155.54057451038651</c:v>
                </c:pt>
                <c:pt idx="90">
                  <c:v>156.41125254233421</c:v>
                </c:pt>
                <c:pt idx="91">
                  <c:v>157.35734363216716</c:v>
                </c:pt>
                <c:pt idx="92">
                  <c:v>158.06119883909599</c:v>
                </c:pt>
                <c:pt idx="93">
                  <c:v>158.68050001142626</c:v>
                </c:pt>
                <c:pt idx="94">
                  <c:v>159.80255490299143</c:v>
                </c:pt>
                <c:pt idx="95">
                  <c:v>160.59781987705392</c:v>
                </c:pt>
                <c:pt idx="96">
                  <c:v>161.58276011791867</c:v>
                </c:pt>
                <c:pt idx="97">
                  <c:v>162.44658241733134</c:v>
                </c:pt>
                <c:pt idx="98">
                  <c:v>162.80993624168747</c:v>
                </c:pt>
                <c:pt idx="99">
                  <c:v>163.58006352978822</c:v>
                </c:pt>
                <c:pt idx="100">
                  <c:v>165.23458031490671</c:v>
                </c:pt>
                <c:pt idx="101">
                  <c:v>165.54994401151768</c:v>
                </c:pt>
                <c:pt idx="102">
                  <c:v>166.3086450787267</c:v>
                </c:pt>
                <c:pt idx="103">
                  <c:v>167.00107406476386</c:v>
                </c:pt>
                <c:pt idx="104">
                  <c:v>168.74700061701597</c:v>
                </c:pt>
                <c:pt idx="105">
                  <c:v>169.16520030165228</c:v>
                </c:pt>
                <c:pt idx="106">
                  <c:v>169.47599350990657</c:v>
                </c:pt>
                <c:pt idx="107">
                  <c:v>170.04501931031334</c:v>
                </c:pt>
                <c:pt idx="108">
                  <c:v>170.73287780799382</c:v>
                </c:pt>
                <c:pt idx="109">
                  <c:v>171.50300509609454</c:v>
                </c:pt>
                <c:pt idx="110">
                  <c:v>173.43860691514891</c:v>
                </c:pt>
                <c:pt idx="111">
                  <c:v>174.94229758449691</c:v>
                </c:pt>
                <c:pt idx="112">
                  <c:v>175.92266733700498</c:v>
                </c:pt>
                <c:pt idx="113">
                  <c:v>176.19918188258418</c:v>
                </c:pt>
                <c:pt idx="114">
                  <c:v>176.59909961379378</c:v>
                </c:pt>
                <c:pt idx="115">
                  <c:v>177.65945291254377</c:v>
                </c:pt>
                <c:pt idx="116">
                  <c:v>178.00223953929483</c:v>
                </c:pt>
                <c:pt idx="117">
                  <c:v>179.59962521995482</c:v>
                </c:pt>
                <c:pt idx="118">
                  <c:v>182.06997417674083</c:v>
                </c:pt>
                <c:pt idx="119">
                  <c:v>183.22859297515942</c:v>
                </c:pt>
                <c:pt idx="120">
                  <c:v>187.25519321739532</c:v>
                </c:pt>
                <c:pt idx="121">
                  <c:v>189.11081149020777</c:v>
                </c:pt>
                <c:pt idx="122">
                  <c:v>189.77810279028321</c:v>
                </c:pt>
                <c:pt idx="123">
                  <c:v>191.28407870380954</c:v>
                </c:pt>
                <c:pt idx="124">
                  <c:v>191.35949176169481</c:v>
                </c:pt>
                <c:pt idx="125">
                  <c:v>192.67807765259724</c:v>
                </c:pt>
                <c:pt idx="126">
                  <c:v>192.89517584953958</c:v>
                </c:pt>
                <c:pt idx="127">
                  <c:v>193.00715281427827</c:v>
                </c:pt>
                <c:pt idx="128">
                  <c:v>192.99801183756492</c:v>
                </c:pt>
                <c:pt idx="129">
                  <c:v>192.97972988413821</c:v>
                </c:pt>
                <c:pt idx="130">
                  <c:v>193.5944605681118</c:v>
                </c:pt>
                <c:pt idx="131">
                  <c:v>194.28231906579231</c:v>
                </c:pt>
                <c:pt idx="132">
                  <c:v>194.16348636851859</c:v>
                </c:pt>
                <c:pt idx="133">
                  <c:v>193.29737882492756</c:v>
                </c:pt>
                <c:pt idx="134">
                  <c:v>194.43314518156276</c:v>
                </c:pt>
                <c:pt idx="135">
                  <c:v>194.36458785621255</c:v>
                </c:pt>
                <c:pt idx="136">
                  <c:v>195.06387257478471</c:v>
                </c:pt>
                <c:pt idx="137">
                  <c:v>196.31847162869369</c:v>
                </c:pt>
                <c:pt idx="138">
                  <c:v>196.75266802257838</c:v>
                </c:pt>
                <c:pt idx="139">
                  <c:v>196.97433670787737</c:v>
                </c:pt>
                <c:pt idx="140">
                  <c:v>198.12381452958266</c:v>
                </c:pt>
                <c:pt idx="141">
                  <c:v>198.83224022486823</c:v>
                </c:pt>
                <c:pt idx="142">
                  <c:v>199.95429511643337</c:v>
                </c:pt>
                <c:pt idx="143">
                  <c:v>200.42734066134986</c:v>
                </c:pt>
                <c:pt idx="144">
                  <c:v>201.15176306588378</c:v>
                </c:pt>
                <c:pt idx="145">
                  <c:v>201.6316643433353</c:v>
                </c:pt>
                <c:pt idx="146">
                  <c:v>203.08965012911651</c:v>
                </c:pt>
                <c:pt idx="147">
                  <c:v>204.37852784570055</c:v>
                </c:pt>
                <c:pt idx="148">
                  <c:v>205.78395301537992</c:v>
                </c:pt>
                <c:pt idx="149">
                  <c:v>207.39733540528829</c:v>
                </c:pt>
                <c:pt idx="150">
                  <c:v>209.12955049247034</c:v>
                </c:pt>
                <c:pt idx="151">
                  <c:v>212.91620009598049</c:v>
                </c:pt>
                <c:pt idx="152">
                  <c:v>217.29472794168078</c:v>
                </c:pt>
                <c:pt idx="153">
                  <c:v>217.77691446331065</c:v>
                </c:pt>
                <c:pt idx="154">
                  <c:v>218.54932699558972</c:v>
                </c:pt>
                <c:pt idx="155">
                  <c:v>219.70794579400837</c:v>
                </c:pt>
                <c:pt idx="156">
                  <c:v>220.79800726707674</c:v>
                </c:pt>
                <c:pt idx="157">
                  <c:v>222.48223222651367</c:v>
                </c:pt>
                <c:pt idx="158">
                  <c:v>223.80538860577278</c:v>
                </c:pt>
                <c:pt idx="159">
                  <c:v>224.89545007884121</c:v>
                </c:pt>
                <c:pt idx="160">
                  <c:v>226.10205900500495</c:v>
                </c:pt>
                <c:pt idx="161">
                  <c:v>227.12356315272314</c:v>
                </c:pt>
                <c:pt idx="162">
                  <c:v>228.57697845014764</c:v>
                </c:pt>
                <c:pt idx="163">
                  <c:v>229.88413812015841</c:v>
                </c:pt>
                <c:pt idx="164">
                  <c:v>231.25299938298434</c:v>
                </c:pt>
                <c:pt idx="165">
                  <c:v>233.0354898420899</c:v>
                </c:pt>
                <c:pt idx="166">
                  <c:v>234.48433465115772</c:v>
                </c:pt>
                <c:pt idx="167">
                  <c:v>235.9331794602256</c:v>
                </c:pt>
                <c:pt idx="168">
                  <c:v>238.94056079892161</c:v>
                </c:pt>
                <c:pt idx="169">
                  <c:v>239.51872757604178</c:v>
                </c:pt>
                <c:pt idx="170">
                  <c:v>239.79067163326431</c:v>
                </c:pt>
                <c:pt idx="171">
                  <c:v>241.30578852350399</c:v>
                </c:pt>
                <c:pt idx="172">
                  <c:v>242.09191252085316</c:v>
                </c:pt>
                <c:pt idx="173">
                  <c:v>243.00143970383266</c:v>
                </c:pt>
                <c:pt idx="174">
                  <c:v>244.20119289746142</c:v>
                </c:pt>
                <c:pt idx="175">
                  <c:v>245.26154619621141</c:v>
                </c:pt>
                <c:pt idx="176">
                  <c:v>246.50700427340695</c:v>
                </c:pt>
                <c:pt idx="177">
                  <c:v>247.68847551360898</c:v>
                </c:pt>
                <c:pt idx="178">
                  <c:v>250.28222765602541</c:v>
                </c:pt>
                <c:pt idx="179">
                  <c:v>250.40334559747745</c:v>
                </c:pt>
                <c:pt idx="180">
                  <c:v>251.91617724353884</c:v>
                </c:pt>
                <c:pt idx="181">
                  <c:v>253.20276971594453</c:v>
                </c:pt>
                <c:pt idx="182">
                  <c:v>255.32119106926615</c:v>
                </c:pt>
                <c:pt idx="183">
                  <c:v>256.19415434539218</c:v>
                </c:pt>
                <c:pt idx="184">
                  <c:v>257.38933705066427</c:v>
                </c:pt>
                <c:pt idx="185">
                  <c:v>258.90902442926068</c:v>
                </c:pt>
                <c:pt idx="186">
                  <c:v>260.06992847185762</c:v>
                </c:pt>
                <c:pt idx="187">
                  <c:v>261.37251765351169</c:v>
                </c:pt>
                <c:pt idx="188">
                  <c:v>262.03752370940879</c:v>
                </c:pt>
                <c:pt idx="189">
                  <c:v>262.80765099750954</c:v>
                </c:pt>
                <c:pt idx="190">
                  <c:v>264.2222171439023</c:v>
                </c:pt>
                <c:pt idx="191">
                  <c:v>265.04719029228318</c:v>
                </c:pt>
                <c:pt idx="192">
                  <c:v>266.85938892570715</c:v>
                </c:pt>
                <c:pt idx="193">
                  <c:v>268.45677460636711</c:v>
                </c:pt>
                <c:pt idx="194">
                  <c:v>271.37731666628628</c:v>
                </c:pt>
                <c:pt idx="195">
                  <c:v>271.75666719989073</c:v>
                </c:pt>
                <c:pt idx="196">
                  <c:v>272.65476816197855</c:v>
                </c:pt>
                <c:pt idx="197">
                  <c:v>273.34719714801571</c:v>
                </c:pt>
                <c:pt idx="198">
                  <c:v>274.37784227244725</c:v>
                </c:pt>
                <c:pt idx="199">
                  <c:v>275.50675289654743</c:v>
                </c:pt>
                <c:pt idx="200">
                  <c:v>276.61966681139927</c:v>
                </c:pt>
                <c:pt idx="201">
                  <c:v>277.85369866770316</c:v>
                </c:pt>
                <c:pt idx="202">
                  <c:v>278.71980621129421</c:v>
                </c:pt>
                <c:pt idx="203">
                  <c:v>280.64855229781352</c:v>
                </c:pt>
                <c:pt idx="204">
                  <c:v>282.09739710688137</c:v>
                </c:pt>
                <c:pt idx="205">
                  <c:v>285.10477844557744</c:v>
                </c:pt>
                <c:pt idx="206">
                  <c:v>286.95582623003321</c:v>
                </c:pt>
                <c:pt idx="207">
                  <c:v>288.42295299252783</c:v>
                </c:pt>
                <c:pt idx="208">
                  <c:v>290.2602893119136</c:v>
                </c:pt>
                <c:pt idx="209">
                  <c:v>291.78683242304498</c:v>
                </c:pt>
                <c:pt idx="210">
                  <c:v>293.3202312667114</c:v>
                </c:pt>
                <c:pt idx="211">
                  <c:v>294.65938435521895</c:v>
                </c:pt>
                <c:pt idx="212">
                  <c:v>296.47615347699963</c:v>
                </c:pt>
                <c:pt idx="213">
                  <c:v>297.8313032747555</c:v>
                </c:pt>
                <c:pt idx="214">
                  <c:v>299.49496103658737</c:v>
                </c:pt>
                <c:pt idx="215">
                  <c:v>301.19975319362936</c:v>
                </c:pt>
                <c:pt idx="216">
                  <c:v>302.11613610914384</c:v>
                </c:pt>
                <c:pt idx="217">
                  <c:v>303.83006924289919</c:v>
                </c:pt>
                <c:pt idx="218">
                  <c:v>305.44345163280752</c:v>
                </c:pt>
                <c:pt idx="219">
                  <c:v>307.02712584839747</c:v>
                </c:pt>
                <c:pt idx="220">
                  <c:v>308.35256747183496</c:v>
                </c:pt>
                <c:pt idx="221">
                  <c:v>309.5134715144319</c:v>
                </c:pt>
                <c:pt idx="222">
                  <c:v>310.13734317511881</c:v>
                </c:pt>
                <c:pt idx="223">
                  <c:v>311.43536186841624</c:v>
                </c:pt>
                <c:pt idx="224">
                  <c:v>312.55513151580305</c:v>
                </c:pt>
                <c:pt idx="225">
                  <c:v>313.50579309399274</c:v>
                </c:pt>
                <c:pt idx="226">
                  <c:v>314.71697250851321</c:v>
                </c:pt>
                <c:pt idx="227">
                  <c:v>315.50309650586229</c:v>
                </c:pt>
                <c:pt idx="228">
                  <c:v>316.70513494366941</c:v>
                </c:pt>
                <c:pt idx="229">
                  <c:v>317.10276743070068</c:v>
                </c:pt>
                <c:pt idx="230">
                  <c:v>318.07628145067372</c:v>
                </c:pt>
                <c:pt idx="231">
                  <c:v>319.36515916725773</c:v>
                </c:pt>
                <c:pt idx="232">
                  <c:v>320.05987339747321</c:v>
                </c:pt>
                <c:pt idx="233">
                  <c:v>321.54756735757286</c:v>
                </c:pt>
                <c:pt idx="234">
                  <c:v>322.91185813204208</c:v>
                </c:pt>
                <c:pt idx="235">
                  <c:v>323.57686418793918</c:v>
                </c:pt>
                <c:pt idx="236">
                  <c:v>324.54580771955551</c:v>
                </c:pt>
                <c:pt idx="237">
                  <c:v>325.24509243812764</c:v>
                </c:pt>
                <c:pt idx="238">
                  <c:v>325.41191526314651</c:v>
                </c:pt>
                <c:pt idx="239">
                  <c:v>325.83697068031779</c:v>
                </c:pt>
                <c:pt idx="240">
                  <c:v>328.55412600836462</c:v>
                </c:pt>
                <c:pt idx="241">
                  <c:v>330.14465595648954</c:v>
                </c:pt>
                <c:pt idx="242">
                  <c:v>331.12731095317594</c:v>
                </c:pt>
                <c:pt idx="243">
                  <c:v>332.19909047281766</c:v>
                </c:pt>
                <c:pt idx="244">
                  <c:v>333.02177837702021</c:v>
                </c:pt>
                <c:pt idx="245">
                  <c:v>335.30245206700391</c:v>
                </c:pt>
                <c:pt idx="246">
                  <c:v>338.01503690669404</c:v>
                </c:pt>
                <c:pt idx="247">
                  <c:v>339.6352750291374</c:v>
                </c:pt>
                <c:pt idx="248">
                  <c:v>341.38805731392449</c:v>
                </c:pt>
                <c:pt idx="249">
                  <c:v>343.47448524874932</c:v>
                </c:pt>
                <c:pt idx="250">
                  <c:v>346.36760437852837</c:v>
                </c:pt>
                <c:pt idx="251">
                  <c:v>348.60028794076698</c:v>
                </c:pt>
                <c:pt idx="252">
                  <c:v>350.30736534198729</c:v>
                </c:pt>
                <c:pt idx="253">
                  <c:v>352.15612788226468</c:v>
                </c:pt>
                <c:pt idx="254">
                  <c:v>353.60497269133253</c:v>
                </c:pt>
                <c:pt idx="255">
                  <c:v>365.96585845197609</c:v>
                </c:pt>
                <c:pt idx="256">
                  <c:v>389.47188007038608</c:v>
                </c:pt>
                <c:pt idx="257">
                  <c:v>408.89874083045822</c:v>
                </c:pt>
                <c:pt idx="258">
                  <c:v>415.45282113393864</c:v>
                </c:pt>
                <c:pt idx="259">
                  <c:v>418.69101213464711</c:v>
                </c:pt>
                <c:pt idx="260">
                  <c:v>420.13757169953664</c:v>
                </c:pt>
                <c:pt idx="261">
                  <c:v>425.27708585662435</c:v>
                </c:pt>
                <c:pt idx="262">
                  <c:v>428.69581114742164</c:v>
                </c:pt>
                <c:pt idx="263">
                  <c:v>433.61137137503204</c:v>
                </c:pt>
                <c:pt idx="264">
                  <c:v>437.53056514088593</c:v>
                </c:pt>
                <c:pt idx="265">
                  <c:v>443.33965584222727</c:v>
                </c:pt>
                <c:pt idx="266">
                  <c:v>449.50295939121156</c:v>
                </c:pt>
                <c:pt idx="267">
                  <c:v>456.95971114513645</c:v>
                </c:pt>
                <c:pt idx="268">
                  <c:v>463.77659452912604</c:v>
                </c:pt>
                <c:pt idx="269">
                  <c:v>464.86665600219442</c:v>
                </c:pt>
                <c:pt idx="270">
                  <c:v>467.83290294568042</c:v>
                </c:pt>
                <c:pt idx="271">
                  <c:v>470.96597271418523</c:v>
                </c:pt>
                <c:pt idx="272">
                  <c:v>475.61187412875137</c:v>
                </c:pt>
                <c:pt idx="273">
                  <c:v>479.84643159121629</c:v>
                </c:pt>
                <c:pt idx="274">
                  <c:v>483.96672684476425</c:v>
                </c:pt>
                <c:pt idx="275">
                  <c:v>489.63870289540517</c:v>
                </c:pt>
                <c:pt idx="276">
                  <c:v>497.43595603190283</c:v>
                </c:pt>
              </c:numCache>
            </c:numRef>
          </c:val>
          <c:smooth val="0"/>
          <c:extLst>
            <c:ext xmlns:c16="http://schemas.microsoft.com/office/drawing/2014/chart" uri="{C3380CC4-5D6E-409C-BE32-E72D297353CC}">
              <c16:uniqueId val="{00000001-F025-4539-AB0D-3C6CAC1F7628}"/>
            </c:ext>
          </c:extLst>
        </c:ser>
        <c:ser>
          <c:idx val="2"/>
          <c:order val="2"/>
          <c:tx>
            <c:strRef>
              <c:f>'FRED Graph'!$I$13</c:f>
              <c:strCache>
                <c:ptCount val="1"/>
                <c:pt idx="0">
                  <c:v>US Inflation</c:v>
                </c:pt>
              </c:strCache>
            </c:strRef>
          </c:tx>
          <c:spPr>
            <a:ln w="28575" cap="rnd">
              <a:solidFill>
                <a:srgbClr val="C00000"/>
              </a:solidFill>
              <a:round/>
            </a:ln>
            <a:effectLst/>
          </c:spPr>
          <c:marker>
            <c:symbol val="none"/>
          </c:marker>
          <c:cat>
            <c:numRef>
              <c:f>'FRED Graph'!$F$14:$F$290</c:f>
              <c:numCache>
                <c:formatCode>yyyy\-mm\-dd</c:formatCode>
                <c:ptCount val="27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numCache>
            </c:numRef>
          </c:cat>
          <c:val>
            <c:numRef>
              <c:f>'FRED Graph'!$I$14:$I$290</c:f>
              <c:numCache>
                <c:formatCode>0.00</c:formatCode>
                <c:ptCount val="277"/>
                <c:pt idx="0" formatCode="General">
                  <c:v>100</c:v>
                </c:pt>
                <c:pt idx="1">
                  <c:v>100.18248175182481</c:v>
                </c:pt>
                <c:pt idx="2">
                  <c:v>100.18248175182481</c:v>
                </c:pt>
                <c:pt idx="3">
                  <c:v>100.24330900243309</c:v>
                </c:pt>
                <c:pt idx="4">
                  <c:v>100.91240875912408</c:v>
                </c:pt>
                <c:pt idx="5">
                  <c:v>100.97323600973233</c:v>
                </c:pt>
                <c:pt idx="6">
                  <c:v>100.97323600973233</c:v>
                </c:pt>
                <c:pt idx="7">
                  <c:v>101.39902676399024</c:v>
                </c:pt>
                <c:pt idx="8">
                  <c:v>101.64233576642332</c:v>
                </c:pt>
                <c:pt idx="9">
                  <c:v>102.06812652068123</c:v>
                </c:pt>
                <c:pt idx="10">
                  <c:v>102.25060827250604</c:v>
                </c:pt>
                <c:pt idx="11">
                  <c:v>102.43309002433087</c:v>
                </c:pt>
                <c:pt idx="12">
                  <c:v>102.67639902676396</c:v>
                </c:pt>
                <c:pt idx="13">
                  <c:v>102.98053527980534</c:v>
                </c:pt>
                <c:pt idx="14">
                  <c:v>103.40632603406323</c:v>
                </c:pt>
                <c:pt idx="15">
                  <c:v>104.01459854014595</c:v>
                </c:pt>
                <c:pt idx="16">
                  <c:v>103.95377128953768</c:v>
                </c:pt>
                <c:pt idx="17">
                  <c:v>104.13625304136249</c:v>
                </c:pt>
                <c:pt idx="18">
                  <c:v>104.74452554744522</c:v>
                </c:pt>
                <c:pt idx="19">
                  <c:v>105.0486618004866</c:v>
                </c:pt>
                <c:pt idx="20">
                  <c:v>105.0486618004866</c:v>
                </c:pt>
                <c:pt idx="21">
                  <c:v>105.59610705596106</c:v>
                </c:pt>
                <c:pt idx="22">
                  <c:v>105.77858880778589</c:v>
                </c:pt>
                <c:pt idx="23">
                  <c:v>105.9610705596107</c:v>
                </c:pt>
                <c:pt idx="24">
                  <c:v>106.20437956204378</c:v>
                </c:pt>
                <c:pt idx="25">
                  <c:v>106.81265206812651</c:v>
                </c:pt>
                <c:pt idx="26">
                  <c:v>107.05596107055962</c:v>
                </c:pt>
                <c:pt idx="27">
                  <c:v>107.11678832116789</c:v>
                </c:pt>
                <c:pt idx="28">
                  <c:v>107.29927007299271</c:v>
                </c:pt>
                <c:pt idx="29">
                  <c:v>107.84671532846716</c:v>
                </c:pt>
                <c:pt idx="30">
                  <c:v>108.09002433090022</c:v>
                </c:pt>
                <c:pt idx="31">
                  <c:v>107.90754257907543</c:v>
                </c:pt>
                <c:pt idx="32">
                  <c:v>107.90754257907543</c:v>
                </c:pt>
                <c:pt idx="33">
                  <c:v>108.33333333333331</c:v>
                </c:pt>
                <c:pt idx="34">
                  <c:v>108.02919708029195</c:v>
                </c:pt>
                <c:pt idx="35">
                  <c:v>107.96836982968368</c:v>
                </c:pt>
                <c:pt idx="36">
                  <c:v>107.90754257907541</c:v>
                </c:pt>
                <c:pt idx="37">
                  <c:v>108.09002433090022</c:v>
                </c:pt>
                <c:pt idx="38">
                  <c:v>108.27250608272504</c:v>
                </c:pt>
                <c:pt idx="39">
                  <c:v>108.57664233576641</c:v>
                </c:pt>
                <c:pt idx="40">
                  <c:v>109.06326034063258</c:v>
                </c:pt>
                <c:pt idx="41">
                  <c:v>109.18491484184912</c:v>
                </c:pt>
                <c:pt idx="42">
                  <c:v>109.24574209245738</c:v>
                </c:pt>
                <c:pt idx="43">
                  <c:v>109.48905109489046</c:v>
                </c:pt>
                <c:pt idx="44">
                  <c:v>109.79318734793182</c:v>
                </c:pt>
                <c:pt idx="45">
                  <c:v>109.97566909975664</c:v>
                </c:pt>
                <c:pt idx="46">
                  <c:v>110.21897810218971</c:v>
                </c:pt>
                <c:pt idx="47">
                  <c:v>110.40145985401452</c:v>
                </c:pt>
                <c:pt idx="48">
                  <c:v>110.58394160583936</c:v>
                </c:pt>
                <c:pt idx="49">
                  <c:v>111.07055961070553</c:v>
                </c:pt>
                <c:pt idx="50">
                  <c:v>111.67883211678824</c:v>
                </c:pt>
                <c:pt idx="51">
                  <c:v>111.86131386861305</c:v>
                </c:pt>
                <c:pt idx="52">
                  <c:v>111.43552311435514</c:v>
                </c:pt>
                <c:pt idx="53">
                  <c:v>111.25304136253033</c:v>
                </c:pt>
                <c:pt idx="54">
                  <c:v>111.37469586374688</c:v>
                </c:pt>
                <c:pt idx="55">
                  <c:v>111.73965936739651</c:v>
                </c:pt>
                <c:pt idx="56">
                  <c:v>112.22627737226269</c:v>
                </c:pt>
                <c:pt idx="57">
                  <c:v>112.59124087591232</c:v>
                </c:pt>
                <c:pt idx="58">
                  <c:v>112.46958637469578</c:v>
                </c:pt>
                <c:pt idx="59">
                  <c:v>112.53041362530405</c:v>
                </c:pt>
                <c:pt idx="60">
                  <c:v>112.83454987834541</c:v>
                </c:pt>
                <c:pt idx="61">
                  <c:v>113.3211678832116</c:v>
                </c:pt>
                <c:pt idx="62">
                  <c:v>113.56447688564467</c:v>
                </c:pt>
                <c:pt idx="63">
                  <c:v>113.80778588807776</c:v>
                </c:pt>
                <c:pt idx="64">
                  <c:v>113.99026763990257</c:v>
                </c:pt>
                <c:pt idx="65">
                  <c:v>114.47688564476873</c:v>
                </c:pt>
                <c:pt idx="66">
                  <c:v>114.90267639902665</c:v>
                </c:pt>
                <c:pt idx="67">
                  <c:v>115.02433090024319</c:v>
                </c:pt>
                <c:pt idx="68">
                  <c:v>115.08515815085147</c:v>
                </c:pt>
                <c:pt idx="69">
                  <c:v>115.45012165450112</c:v>
                </c:pt>
                <c:pt idx="70">
                  <c:v>116.05839416058383</c:v>
                </c:pt>
                <c:pt idx="71">
                  <c:v>116.60583941605826</c:v>
                </c:pt>
                <c:pt idx="72">
                  <c:v>116.60583941605826</c:v>
                </c:pt>
                <c:pt idx="73">
                  <c:v>116.54501216544999</c:v>
                </c:pt>
                <c:pt idx="74">
                  <c:v>117.03163017031616</c:v>
                </c:pt>
                <c:pt idx="75">
                  <c:v>117.45742092457405</c:v>
                </c:pt>
                <c:pt idx="76">
                  <c:v>117.82238442822367</c:v>
                </c:pt>
                <c:pt idx="77">
                  <c:v>117.7615571776154</c:v>
                </c:pt>
                <c:pt idx="78">
                  <c:v>117.82238442822366</c:v>
                </c:pt>
                <c:pt idx="79">
                  <c:v>118.55231143552294</c:v>
                </c:pt>
                <c:pt idx="80">
                  <c:v>119.28223844282221</c:v>
                </c:pt>
                <c:pt idx="81">
                  <c:v>120.92457420924556</c:v>
                </c:pt>
                <c:pt idx="82">
                  <c:v>121.10705596107037</c:v>
                </c:pt>
                <c:pt idx="83">
                  <c:v>120.49878345498766</c:v>
                </c:pt>
                <c:pt idx="84">
                  <c:v>120.49878345498766</c:v>
                </c:pt>
                <c:pt idx="85">
                  <c:v>121.22871046228695</c:v>
                </c:pt>
                <c:pt idx="86">
                  <c:v>121.28953771289522</c:v>
                </c:pt>
                <c:pt idx="87">
                  <c:v>121.47201946472003</c:v>
                </c:pt>
                <c:pt idx="88">
                  <c:v>122.08029197080276</c:v>
                </c:pt>
                <c:pt idx="89">
                  <c:v>122.44525547445241</c:v>
                </c:pt>
                <c:pt idx="90">
                  <c:v>122.74939172749377</c:v>
                </c:pt>
                <c:pt idx="91">
                  <c:v>123.41849148418477</c:v>
                </c:pt>
                <c:pt idx="92">
                  <c:v>123.96593673965923</c:v>
                </c:pt>
                <c:pt idx="93">
                  <c:v>123.3576642335765</c:v>
                </c:pt>
                <c:pt idx="94">
                  <c:v>122.81021897810204</c:v>
                </c:pt>
                <c:pt idx="95">
                  <c:v>122.87104622871031</c:v>
                </c:pt>
                <c:pt idx="96">
                  <c:v>123.54014598540131</c:v>
                </c:pt>
                <c:pt idx="97">
                  <c:v>123.74513381995121</c:v>
                </c:pt>
                <c:pt idx="98">
                  <c:v>124.22506082725047</c:v>
                </c:pt>
                <c:pt idx="99">
                  <c:v>124.87104622871033</c:v>
                </c:pt>
                <c:pt idx="100">
                  <c:v>125.24574209245728</c:v>
                </c:pt>
                <c:pt idx="101">
                  <c:v>125.76338199513367</c:v>
                </c:pt>
                <c:pt idx="102">
                  <c:v>126.05474452554731</c:v>
                </c:pt>
                <c:pt idx="103">
                  <c:v>126.27919708029182</c:v>
                </c:pt>
                <c:pt idx="104">
                  <c:v>126.31812652068113</c:v>
                </c:pt>
                <c:pt idx="105">
                  <c:v>126.85340632603393</c:v>
                </c:pt>
                <c:pt idx="106">
                  <c:v>127.24452554744512</c:v>
                </c:pt>
                <c:pt idx="107">
                  <c:v>128.24452554744511</c:v>
                </c:pt>
                <c:pt idx="108">
                  <c:v>128.61618004866165</c:v>
                </c:pt>
                <c:pt idx="109">
                  <c:v>129.05961070559596</c:v>
                </c:pt>
                <c:pt idx="110">
                  <c:v>129.3716545012164</c:v>
                </c:pt>
                <c:pt idx="111">
                  <c:v>129.83454987834534</c:v>
                </c:pt>
                <c:pt idx="112">
                  <c:v>130.13503649635018</c:v>
                </c:pt>
                <c:pt idx="113">
                  <c:v>130.90510948905091</c:v>
                </c:pt>
                <c:pt idx="114">
                  <c:v>132.27676399026745</c:v>
                </c:pt>
                <c:pt idx="115">
                  <c:v>133.22141119221394</c:v>
                </c:pt>
                <c:pt idx="116">
                  <c:v>133.02311435523097</c:v>
                </c:pt>
                <c:pt idx="117">
                  <c:v>133.13686131386845</c:v>
                </c:pt>
                <c:pt idx="118">
                  <c:v>131.99209245742077</c:v>
                </c:pt>
                <c:pt idx="119">
                  <c:v>129.65510948905094</c:v>
                </c:pt>
                <c:pt idx="120">
                  <c:v>128.58759124087575</c:v>
                </c:pt>
                <c:pt idx="121">
                  <c:v>128.91301703163001</c:v>
                </c:pt>
                <c:pt idx="122">
                  <c:v>129.38260340632587</c:v>
                </c:pt>
                <c:pt idx="123">
                  <c:v>129.25486618004848</c:v>
                </c:pt>
                <c:pt idx="124">
                  <c:v>129.38503649635018</c:v>
                </c:pt>
                <c:pt idx="125">
                  <c:v>129.57542579075405</c:v>
                </c:pt>
                <c:pt idx="126">
                  <c:v>130.65085158150831</c:v>
                </c:pt>
                <c:pt idx="127">
                  <c:v>130.61192214111901</c:v>
                </c:pt>
                <c:pt idx="128">
                  <c:v>131.04927007299247</c:v>
                </c:pt>
                <c:pt idx="129">
                  <c:v>131.30231143552288</c:v>
                </c:pt>
                <c:pt idx="130">
                  <c:v>131.69647201946449</c:v>
                </c:pt>
                <c:pt idx="131">
                  <c:v>132.13746958637446</c:v>
                </c:pt>
                <c:pt idx="132">
                  <c:v>132.2062043795618</c:v>
                </c:pt>
                <c:pt idx="133">
                  <c:v>132.29197080291945</c:v>
                </c:pt>
                <c:pt idx="134">
                  <c:v>132.16605839416033</c:v>
                </c:pt>
                <c:pt idx="135">
                  <c:v>132.20985401459828</c:v>
                </c:pt>
                <c:pt idx="136">
                  <c:v>132.24026763990241</c:v>
                </c:pt>
                <c:pt idx="137">
                  <c:v>132.17153284671508</c:v>
                </c:pt>
                <c:pt idx="138">
                  <c:v>132.11618004866156</c:v>
                </c:pt>
                <c:pt idx="139">
                  <c:v>132.36313868613112</c:v>
                </c:pt>
                <c:pt idx="140">
                  <c:v>132.55656934306546</c:v>
                </c:pt>
                <c:pt idx="141">
                  <c:v>132.77068126520658</c:v>
                </c:pt>
                <c:pt idx="142">
                  <c:v>133.23296836982945</c:v>
                </c:pt>
                <c:pt idx="143">
                  <c:v>133.57055961070535</c:v>
                </c:pt>
                <c:pt idx="144">
                  <c:v>134.10705596107033</c:v>
                </c:pt>
                <c:pt idx="145">
                  <c:v>134.54197080291948</c:v>
                </c:pt>
                <c:pt idx="146">
                  <c:v>134.97445255474429</c:v>
                </c:pt>
                <c:pt idx="147">
                  <c:v>135.67274939172725</c:v>
                </c:pt>
                <c:pt idx="148">
                  <c:v>136.30961070559584</c:v>
                </c:pt>
                <c:pt idx="149">
                  <c:v>136.74330900243285</c:v>
                </c:pt>
                <c:pt idx="150">
                  <c:v>136.74330900243285</c:v>
                </c:pt>
                <c:pt idx="151">
                  <c:v>137.10158150851555</c:v>
                </c:pt>
                <c:pt idx="152">
                  <c:v>137.53406326034033</c:v>
                </c:pt>
                <c:pt idx="153">
                  <c:v>137.83272506082696</c:v>
                </c:pt>
                <c:pt idx="154">
                  <c:v>137.9257907542576</c:v>
                </c:pt>
                <c:pt idx="155">
                  <c:v>138.18065693430628</c:v>
                </c:pt>
                <c:pt idx="156">
                  <c:v>138.21350364963473</c:v>
                </c:pt>
                <c:pt idx="157">
                  <c:v>138.59002433089995</c:v>
                </c:pt>
                <c:pt idx="158">
                  <c:v>138.88625304136224</c:v>
                </c:pt>
                <c:pt idx="159">
                  <c:v>139.17700729926977</c:v>
                </c:pt>
                <c:pt idx="160">
                  <c:v>139.40815085158121</c:v>
                </c:pt>
                <c:pt idx="161">
                  <c:v>139.11982968369799</c:v>
                </c:pt>
                <c:pt idx="162">
                  <c:v>139.00486618004837</c:v>
                </c:pt>
                <c:pt idx="163">
                  <c:v>139.04501216544983</c:v>
                </c:pt>
                <c:pt idx="164">
                  <c:v>139.85279805352769</c:v>
                </c:pt>
                <c:pt idx="165">
                  <c:v>140.52007299270042</c:v>
                </c:pt>
                <c:pt idx="166">
                  <c:v>140.89902676398998</c:v>
                </c:pt>
                <c:pt idx="167">
                  <c:v>140.66240875912379</c:v>
                </c:pt>
                <c:pt idx="168">
                  <c:v>140.64537712895347</c:v>
                </c:pt>
                <c:pt idx="169">
                  <c:v>140.92396593673934</c:v>
                </c:pt>
                <c:pt idx="170">
                  <c:v>141.68917274939139</c:v>
                </c:pt>
                <c:pt idx="171">
                  <c:v>141.29075425790722</c:v>
                </c:pt>
                <c:pt idx="172">
                  <c:v>140.99574209245708</c:v>
                </c:pt>
                <c:pt idx="173">
                  <c:v>141.05413625304104</c:v>
                </c:pt>
                <c:pt idx="174">
                  <c:v>141.38990267639869</c:v>
                </c:pt>
                <c:pt idx="175">
                  <c:v>141.66666666666634</c:v>
                </c:pt>
                <c:pt idx="176">
                  <c:v>142.00486618004831</c:v>
                </c:pt>
                <c:pt idx="177">
                  <c:v>142.05839416058362</c:v>
                </c:pt>
                <c:pt idx="178">
                  <c:v>142.13442822384397</c:v>
                </c:pt>
                <c:pt idx="179">
                  <c:v>142.39659367396561</c:v>
                </c:pt>
                <c:pt idx="180">
                  <c:v>142.77311435523083</c:v>
                </c:pt>
                <c:pt idx="181">
                  <c:v>143.11922141119189</c:v>
                </c:pt>
                <c:pt idx="182">
                  <c:v>143.27676399026731</c:v>
                </c:pt>
                <c:pt idx="183">
                  <c:v>143.56934306569309</c:v>
                </c:pt>
                <c:pt idx="184">
                  <c:v>143.83698296836948</c:v>
                </c:pt>
                <c:pt idx="185">
                  <c:v>144.1107055961067</c:v>
                </c:pt>
                <c:pt idx="186">
                  <c:v>144.3010948905106</c:v>
                </c:pt>
                <c:pt idx="187">
                  <c:v>144.46350364963467</c:v>
                </c:pt>
                <c:pt idx="188">
                  <c:v>144.44038929440353</c:v>
                </c:pt>
                <c:pt idx="189">
                  <c:v>144.45072992700693</c:v>
                </c:pt>
                <c:pt idx="190">
                  <c:v>144.42214111922104</c:v>
                </c:pt>
                <c:pt idx="191">
                  <c:v>144.15024330900206</c:v>
                </c:pt>
                <c:pt idx="192">
                  <c:v>143.70559610705561</c:v>
                </c:pt>
                <c:pt idx="193">
                  <c:v>142.79014598540113</c:v>
                </c:pt>
                <c:pt idx="194">
                  <c:v>143.15206812652033</c:v>
                </c:pt>
                <c:pt idx="195">
                  <c:v>143.53771289537676</c:v>
                </c:pt>
                <c:pt idx="196">
                  <c:v>143.68734793187312</c:v>
                </c:pt>
                <c:pt idx="197">
                  <c:v>144.16119221411157</c:v>
                </c:pt>
                <c:pt idx="198">
                  <c:v>144.56021897810183</c:v>
                </c:pt>
                <c:pt idx="199">
                  <c:v>144.789537712895</c:v>
                </c:pt>
                <c:pt idx="200">
                  <c:v>144.78892944038893</c:v>
                </c:pt>
                <c:pt idx="201">
                  <c:v>144.46350364963467</c:v>
                </c:pt>
                <c:pt idx="202">
                  <c:v>144.60644768856412</c:v>
                </c:pt>
                <c:pt idx="203">
                  <c:v>144.7791970802916</c:v>
                </c:pt>
                <c:pt idx="204">
                  <c:v>144.62347931873441</c:v>
                </c:pt>
                <c:pt idx="205">
                  <c:v>144.55717761557139</c:v>
                </c:pt>
                <c:pt idx="206">
                  <c:v>144.36496350364925</c:v>
                </c:pt>
                <c:pt idx="207">
                  <c:v>144.81751824817479</c:v>
                </c:pt>
                <c:pt idx="208">
                  <c:v>145.37226277372221</c:v>
                </c:pt>
                <c:pt idx="209">
                  <c:v>145.71593673965896</c:v>
                </c:pt>
                <c:pt idx="210">
                  <c:v>146.12043795620397</c:v>
                </c:pt>
                <c:pt idx="211">
                  <c:v>146.04683698296796</c:v>
                </c:pt>
                <c:pt idx="212">
                  <c:v>146.31690997566866</c:v>
                </c:pt>
                <c:pt idx="213">
                  <c:v>146.70072992700688</c:v>
                </c:pt>
                <c:pt idx="214">
                  <c:v>147.04440389294362</c:v>
                </c:pt>
                <c:pt idx="215">
                  <c:v>147.2177615571772</c:v>
                </c:pt>
                <c:pt idx="216">
                  <c:v>147.58941605839371</c:v>
                </c:pt>
                <c:pt idx="217">
                  <c:v>148.18734793187303</c:v>
                </c:pt>
                <c:pt idx="218">
                  <c:v>148.34063260340588</c:v>
                </c:pt>
                <c:pt idx="219">
                  <c:v>148.2761557177611</c:v>
                </c:pt>
                <c:pt idx="220">
                  <c:v>148.58515815085113</c:v>
                </c:pt>
                <c:pt idx="221">
                  <c:v>148.46046228710418</c:v>
                </c:pt>
                <c:pt idx="222">
                  <c:v>148.55109489051051</c:v>
                </c:pt>
                <c:pt idx="223">
                  <c:v>148.58880778588764</c:v>
                </c:pt>
                <c:pt idx="224">
                  <c:v>149.15145985401415</c:v>
                </c:pt>
                <c:pt idx="225">
                  <c:v>149.97019464720148</c:v>
                </c:pt>
                <c:pt idx="226">
                  <c:v>150.03467153284626</c:v>
                </c:pt>
                <c:pt idx="227">
                  <c:v>150.47323600973189</c:v>
                </c:pt>
                <c:pt idx="228">
                  <c:v>150.69099756690952</c:v>
                </c:pt>
                <c:pt idx="229">
                  <c:v>151.29014598540101</c:v>
                </c:pt>
                <c:pt idx="230">
                  <c:v>151.64233576642292</c:v>
                </c:pt>
                <c:pt idx="231">
                  <c:v>151.77433090024286</c:v>
                </c:pt>
                <c:pt idx="232">
                  <c:v>152.23540145985356</c:v>
                </c:pt>
                <c:pt idx="233">
                  <c:v>152.54622871046183</c:v>
                </c:pt>
                <c:pt idx="234">
                  <c:v>152.76885644768811</c:v>
                </c:pt>
                <c:pt idx="235">
                  <c:v>152.88625304136207</c:v>
                </c:pt>
                <c:pt idx="236">
                  <c:v>153.12347931873433</c:v>
                </c:pt>
                <c:pt idx="237">
                  <c:v>153.39598540145937</c:v>
                </c:pt>
                <c:pt idx="238">
                  <c:v>153.83150851581462</c:v>
                </c:pt>
                <c:pt idx="239">
                  <c:v>153.78467153284623</c:v>
                </c:pt>
                <c:pt idx="240">
                  <c:v>153.584549878345</c:v>
                </c:pt>
                <c:pt idx="241">
                  <c:v>153.5529197080287</c:v>
                </c:pt>
                <c:pt idx="242">
                  <c:v>153.87408759124037</c:v>
                </c:pt>
                <c:pt idx="243">
                  <c:v>154.59063260340579</c:v>
                </c:pt>
                <c:pt idx="244">
                  <c:v>155.30778588807732</c:v>
                </c:pt>
                <c:pt idx="245">
                  <c:v>155.33515815085104</c:v>
                </c:pt>
                <c:pt idx="246">
                  <c:v>155.36678832116735</c:v>
                </c:pt>
                <c:pt idx="247">
                  <c:v>155.67214111922087</c:v>
                </c:pt>
                <c:pt idx="248">
                  <c:v>155.7895377128948</c:v>
                </c:pt>
                <c:pt idx="249">
                  <c:v>156.04136253041301</c:v>
                </c:pt>
                <c:pt idx="250">
                  <c:v>156.56143552311374</c:v>
                </c:pt>
                <c:pt idx="251">
                  <c:v>156.92761557177553</c:v>
                </c:pt>
                <c:pt idx="252">
                  <c:v>157.05778588807726</c:v>
                </c:pt>
                <c:pt idx="253">
                  <c:v>157.35218978102134</c:v>
                </c:pt>
                <c:pt idx="254">
                  <c:v>157.43552311435468</c:v>
                </c:pt>
                <c:pt idx="255">
                  <c:v>156.92761557177559</c:v>
                </c:pt>
                <c:pt idx="256">
                  <c:v>155.83454987834497</c:v>
                </c:pt>
                <c:pt idx="257">
                  <c:v>155.6824817518243</c:v>
                </c:pt>
                <c:pt idx="258">
                  <c:v>156.49756690997515</c:v>
                </c:pt>
                <c:pt idx="259">
                  <c:v>157.30170316301653</c:v>
                </c:pt>
                <c:pt idx="260">
                  <c:v>157.85340632603356</c:v>
                </c:pt>
                <c:pt idx="261">
                  <c:v>158.24148418491436</c:v>
                </c:pt>
                <c:pt idx="262">
                  <c:v>158.43187347931823</c:v>
                </c:pt>
                <c:pt idx="263">
                  <c:v>158.71472019464673</c:v>
                </c:pt>
                <c:pt idx="264">
                  <c:v>159.09975669099708</c:v>
                </c:pt>
                <c:pt idx="265">
                  <c:v>159.50790754257861</c:v>
                </c:pt>
                <c:pt idx="266">
                  <c:v>160.07360097323556</c:v>
                </c:pt>
                <c:pt idx="267">
                  <c:v>161.20924574209201</c:v>
                </c:pt>
                <c:pt idx="268">
                  <c:v>162.24270072992653</c:v>
                </c:pt>
                <c:pt idx="269">
                  <c:v>163.38138686131339</c:v>
                </c:pt>
                <c:pt idx="270">
                  <c:v>164.81447688564427</c:v>
                </c:pt>
                <c:pt idx="271">
                  <c:v>165.56204379561996</c:v>
                </c:pt>
                <c:pt idx="272">
                  <c:v>166.11435523114307</c:v>
                </c:pt>
                <c:pt idx="273">
                  <c:v>166.79683698296787</c:v>
                </c:pt>
                <c:pt idx="274">
                  <c:v>168.2420924574204</c:v>
                </c:pt>
                <c:pt idx="275">
                  <c:v>169.41849148418439</c:v>
                </c:pt>
                <c:pt idx="276">
                  <c:v>170.3929440389289</c:v>
                </c:pt>
              </c:numCache>
            </c:numRef>
          </c:val>
          <c:smooth val="0"/>
          <c:extLst>
            <c:ext xmlns:c16="http://schemas.microsoft.com/office/drawing/2014/chart" uri="{C3380CC4-5D6E-409C-BE32-E72D297353CC}">
              <c16:uniqueId val="{00000002-F025-4539-AB0D-3C6CAC1F7628}"/>
            </c:ext>
          </c:extLst>
        </c:ser>
        <c:dLbls>
          <c:showLegendKey val="0"/>
          <c:showVal val="0"/>
          <c:showCatName val="0"/>
          <c:showSerName val="0"/>
          <c:showPercent val="0"/>
          <c:showBubbleSize val="0"/>
        </c:dLbls>
        <c:smooth val="0"/>
        <c:axId val="395983487"/>
        <c:axId val="1"/>
      </c:lineChart>
      <c:dateAx>
        <c:axId val="395983487"/>
        <c:scaling>
          <c:orientation val="minMax"/>
        </c:scaling>
        <c:delete val="0"/>
        <c:axPos val="b"/>
        <c:numFmt formatCode="yyyy\-mm\-dd" sourceLinked="0"/>
        <c:majorTickMark val="out"/>
        <c:minorTickMark val="none"/>
        <c:tickLblPos val="nextTo"/>
        <c:spPr>
          <a:noFill/>
          <a:ln w="9525" cap="flat" cmpd="sng" algn="ctr">
            <a:solidFill>
              <a:schemeClr val="tx1">
                <a:lumMod val="15000"/>
                <a:lumOff val="85000"/>
              </a:schemeClr>
            </a:solidFill>
            <a:round/>
          </a:ln>
          <a:effectLst/>
        </c:spPr>
        <c:txPr>
          <a:bodyPr rot="-396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395983487"/>
        <c:crosses val="autoZero"/>
        <c:crossBetween val="between"/>
      </c:valAx>
      <c:spPr>
        <a:solidFill>
          <a:schemeClr val="bg1">
            <a:lumMod val="85000"/>
          </a:schemeClr>
        </a:solidFill>
        <a:ln w="25400">
          <a:noFill/>
        </a:ln>
      </c:spPr>
    </c:plotArea>
    <c:plotVisOnly val="1"/>
    <c:dispBlanksAs val="gap"/>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GB" sz="2000" b="1" dirty="0" err="1"/>
              <a:t>Área</a:t>
            </a:r>
            <a:r>
              <a:rPr lang="en-GB" sz="2000" b="1" dirty="0"/>
              <a:t> do Euro:</a:t>
            </a:r>
            <a:r>
              <a:rPr lang="en-GB" sz="2000" b="1" baseline="0" dirty="0"/>
              <a:t> </a:t>
            </a:r>
            <a:r>
              <a:rPr lang="en-GB" sz="2000" b="1" baseline="0" dirty="0" err="1"/>
              <a:t>Inflação</a:t>
            </a:r>
            <a:r>
              <a:rPr lang="en-GB" sz="2000" b="1" baseline="0" dirty="0"/>
              <a:t> e </a:t>
            </a:r>
            <a:r>
              <a:rPr lang="en-GB" sz="2000" b="1" baseline="0" dirty="0" err="1"/>
              <a:t>Moeda</a:t>
            </a:r>
            <a:endParaRPr lang="en-GB" sz="2000" b="1" baseline="0" dirty="0"/>
          </a:p>
          <a:p>
            <a:pPr>
              <a:defRPr sz="1600" b="1"/>
            </a:pPr>
            <a:r>
              <a:rPr lang="en-GB" sz="1600" b="1" baseline="0" dirty="0"/>
              <a:t>(Index Dec 1998=100 to Dec 2021) </a:t>
            </a:r>
            <a:endParaRPr lang="en-GB"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'EA M3 HICP MB Index'!$B$1</c:f>
              <c:strCache>
                <c:ptCount val="1"/>
                <c:pt idx="0">
                  <c:v>EA M3 </c:v>
                </c:pt>
              </c:strCache>
            </c:strRef>
          </c:tx>
          <c:spPr>
            <a:ln w="28575" cap="rnd">
              <a:solidFill>
                <a:schemeClr val="accent1"/>
              </a:solidFill>
              <a:round/>
            </a:ln>
            <a:effectLst/>
          </c:spPr>
          <c:marker>
            <c:symbol val="none"/>
          </c:marker>
          <c:cat>
            <c:numRef>
              <c:f>'EA M3 HICP MB Index'!$A$2:$A$278</c:f>
              <c:numCache>
                <c:formatCode>mmm\-yy</c:formatCode>
                <c:ptCount val="27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numCache>
            </c:numRef>
          </c:cat>
          <c:val>
            <c:numRef>
              <c:f>'EA M3 HICP MB Index'!$B$2:$B$278</c:f>
              <c:numCache>
                <c:formatCode>General</c:formatCode>
                <c:ptCount val="277"/>
                <c:pt idx="0">
                  <c:v>100</c:v>
                </c:pt>
                <c:pt idx="1">
                  <c:v>99.812520000000006</c:v>
                </c:pt>
                <c:pt idx="2">
                  <c:v>99.455119999999994</c:v>
                </c:pt>
                <c:pt idx="3">
                  <c:v>99.723280000000003</c:v>
                </c:pt>
                <c:pt idx="4">
                  <c:v>100.53824</c:v>
                </c:pt>
                <c:pt idx="5">
                  <c:v>101.28292999999999</c:v>
                </c:pt>
                <c:pt idx="6">
                  <c:v>101.87777</c:v>
                </c:pt>
                <c:pt idx="7">
                  <c:v>102.03843000000001</c:v>
                </c:pt>
                <c:pt idx="8">
                  <c:v>101.53870000000001</c:v>
                </c:pt>
                <c:pt idx="9">
                  <c:v>101.99881000000001</c:v>
                </c:pt>
                <c:pt idx="10">
                  <c:v>102.3858</c:v>
                </c:pt>
                <c:pt idx="11">
                  <c:v>103.42610000000001</c:v>
                </c:pt>
                <c:pt idx="12">
                  <c:v>105.29938</c:v>
                </c:pt>
                <c:pt idx="13">
                  <c:v>105.62013</c:v>
                </c:pt>
                <c:pt idx="14">
                  <c:v>105.95962</c:v>
                </c:pt>
                <c:pt idx="15">
                  <c:v>106.63966000000001</c:v>
                </c:pt>
                <c:pt idx="16">
                  <c:v>107.92310000000001</c:v>
                </c:pt>
                <c:pt idx="17">
                  <c:v>107.78287</c:v>
                </c:pt>
                <c:pt idx="18">
                  <c:v>107.45583000000001</c:v>
                </c:pt>
                <c:pt idx="19">
                  <c:v>107.38855</c:v>
                </c:pt>
                <c:pt idx="20">
                  <c:v>107.29872</c:v>
                </c:pt>
                <c:pt idx="21">
                  <c:v>107.22102</c:v>
                </c:pt>
                <c:pt idx="22">
                  <c:v>107.44034000000001</c:v>
                </c:pt>
                <c:pt idx="23">
                  <c:v>108.06045</c:v>
                </c:pt>
                <c:pt idx="24">
                  <c:v>109.80257</c:v>
                </c:pt>
                <c:pt idx="25">
                  <c:v>112.40788999999999</c:v>
                </c:pt>
                <c:pt idx="26">
                  <c:v>112.87093</c:v>
                </c:pt>
                <c:pt idx="27">
                  <c:v>113.83252</c:v>
                </c:pt>
                <c:pt idx="28">
                  <c:v>114.83984</c:v>
                </c:pt>
                <c:pt idx="29">
                  <c:v>115.70441</c:v>
                </c:pt>
                <c:pt idx="30">
                  <c:v>116.64107</c:v>
                </c:pt>
                <c:pt idx="31">
                  <c:v>116.50196</c:v>
                </c:pt>
                <c:pt idx="32">
                  <c:v>116.5459</c:v>
                </c:pt>
                <c:pt idx="33">
                  <c:v>117.69246</c:v>
                </c:pt>
                <c:pt idx="34">
                  <c:v>118.28659</c:v>
                </c:pt>
                <c:pt idx="35">
                  <c:v>119.49639000000001</c:v>
                </c:pt>
                <c:pt idx="36">
                  <c:v>121.79751</c:v>
                </c:pt>
                <c:pt idx="37">
                  <c:v>121.42894</c:v>
                </c:pt>
                <c:pt idx="38">
                  <c:v>121.4507</c:v>
                </c:pt>
                <c:pt idx="39">
                  <c:v>122.28063</c:v>
                </c:pt>
                <c:pt idx="40">
                  <c:v>123.13648999999999</c:v>
                </c:pt>
                <c:pt idx="41">
                  <c:v>124.09739</c:v>
                </c:pt>
                <c:pt idx="42">
                  <c:v>124.54555999999999</c:v>
                </c:pt>
                <c:pt idx="43">
                  <c:v>124.39131</c:v>
                </c:pt>
                <c:pt idx="44">
                  <c:v>124.70339</c:v>
                </c:pt>
                <c:pt idx="45">
                  <c:v>125.73130999999999</c:v>
                </c:pt>
                <c:pt idx="46">
                  <c:v>126.20687</c:v>
                </c:pt>
                <c:pt idx="47">
                  <c:v>127.78513</c:v>
                </c:pt>
                <c:pt idx="48">
                  <c:v>129.87200000000001</c:v>
                </c:pt>
                <c:pt idx="49">
                  <c:v>129.82946000000001</c:v>
                </c:pt>
                <c:pt idx="50">
                  <c:v>130.71316999999999</c:v>
                </c:pt>
                <c:pt idx="51">
                  <c:v>131.70231000000001</c:v>
                </c:pt>
                <c:pt idx="52">
                  <c:v>133.66628</c:v>
                </c:pt>
                <c:pt idx="53">
                  <c:v>134.64230000000001</c:v>
                </c:pt>
                <c:pt idx="54">
                  <c:v>134.63283999999999</c:v>
                </c:pt>
                <c:pt idx="55">
                  <c:v>134.80321000000001</c:v>
                </c:pt>
                <c:pt idx="56">
                  <c:v>134.78456</c:v>
                </c:pt>
                <c:pt idx="57">
                  <c:v>134.57130000000001</c:v>
                </c:pt>
                <c:pt idx="58">
                  <c:v>135.71268000000001</c:v>
                </c:pt>
                <c:pt idx="59">
                  <c:v>136.84625</c:v>
                </c:pt>
                <c:pt idx="60">
                  <c:v>138.21502000000001</c:v>
                </c:pt>
                <c:pt idx="61">
                  <c:v>138.02432999999999</c:v>
                </c:pt>
                <c:pt idx="62">
                  <c:v>138.58457000000001</c:v>
                </c:pt>
                <c:pt idx="63">
                  <c:v>139.22044</c:v>
                </c:pt>
                <c:pt idx="64">
                  <c:v>140.42483999999999</c:v>
                </c:pt>
                <c:pt idx="65">
                  <c:v>140.96172000000001</c:v>
                </c:pt>
                <c:pt idx="66">
                  <c:v>141.64161999999999</c:v>
                </c:pt>
                <c:pt idx="67">
                  <c:v>142.26978</c:v>
                </c:pt>
                <c:pt idx="68">
                  <c:v>141.89551</c:v>
                </c:pt>
                <c:pt idx="69">
                  <c:v>142.59161</c:v>
                </c:pt>
                <c:pt idx="70">
                  <c:v>143.91990000000001</c:v>
                </c:pt>
                <c:pt idx="71">
                  <c:v>144.67142999999999</c:v>
                </c:pt>
                <c:pt idx="72">
                  <c:v>146.87463</c:v>
                </c:pt>
                <c:pt idx="73">
                  <c:v>147.17559</c:v>
                </c:pt>
                <c:pt idx="74">
                  <c:v>147.58201</c:v>
                </c:pt>
                <c:pt idx="75">
                  <c:v>148.20737</c:v>
                </c:pt>
                <c:pt idx="76">
                  <c:v>150.11976000000001</c:v>
                </c:pt>
                <c:pt idx="77">
                  <c:v>151.29447999999999</c:v>
                </c:pt>
                <c:pt idx="78">
                  <c:v>152.88646</c:v>
                </c:pt>
                <c:pt idx="79">
                  <c:v>154.05425</c:v>
                </c:pt>
                <c:pt idx="80">
                  <c:v>153.60561000000001</c:v>
                </c:pt>
                <c:pt idx="81">
                  <c:v>154.85915</c:v>
                </c:pt>
                <c:pt idx="82">
                  <c:v>155.82846000000001</c:v>
                </c:pt>
                <c:pt idx="83">
                  <c:v>156.55696</c:v>
                </c:pt>
                <c:pt idx="84">
                  <c:v>159.45286999999999</c:v>
                </c:pt>
                <c:pt idx="85">
                  <c:v>159.22068999999999</c:v>
                </c:pt>
                <c:pt idx="86">
                  <c:v>159.94153</c:v>
                </c:pt>
                <c:pt idx="87">
                  <c:v>161.28332</c:v>
                </c:pt>
                <c:pt idx="88">
                  <c:v>164.15356</c:v>
                </c:pt>
                <c:pt idx="89">
                  <c:v>164.84514999999999</c:v>
                </c:pt>
                <c:pt idx="90">
                  <c:v>165.64167</c:v>
                </c:pt>
                <c:pt idx="91">
                  <c:v>165.87481</c:v>
                </c:pt>
                <c:pt idx="92">
                  <c:v>166.38640000000001</c:v>
                </c:pt>
                <c:pt idx="93">
                  <c:v>168.72352000000001</c:v>
                </c:pt>
                <c:pt idx="94">
                  <c:v>169.24197000000001</c:v>
                </c:pt>
                <c:pt idx="95">
                  <c:v>170.59710000000001</c:v>
                </c:pt>
                <c:pt idx="96">
                  <c:v>174.45758000000001</c:v>
                </c:pt>
                <c:pt idx="97">
                  <c:v>174.97462999999999</c:v>
                </c:pt>
                <c:pt idx="98">
                  <c:v>175.67828</c:v>
                </c:pt>
                <c:pt idx="99">
                  <c:v>179.21464</c:v>
                </c:pt>
                <c:pt idx="100">
                  <c:v>180.59899999999999</c:v>
                </c:pt>
                <c:pt idx="101">
                  <c:v>182.61622</c:v>
                </c:pt>
                <c:pt idx="102">
                  <c:v>184.30896000000001</c:v>
                </c:pt>
                <c:pt idx="103">
                  <c:v>185.55637999999999</c:v>
                </c:pt>
                <c:pt idx="104">
                  <c:v>185.68724</c:v>
                </c:pt>
                <c:pt idx="105">
                  <c:v>187.73024000000001</c:v>
                </c:pt>
                <c:pt idx="106">
                  <c:v>190.07526999999999</c:v>
                </c:pt>
                <c:pt idx="107">
                  <c:v>192.16455999999999</c:v>
                </c:pt>
                <c:pt idx="108">
                  <c:v>194.35409000000001</c:v>
                </c:pt>
                <c:pt idx="109">
                  <c:v>196.46226999999999</c:v>
                </c:pt>
                <c:pt idx="110">
                  <c:v>196.91469000000001</c:v>
                </c:pt>
                <c:pt idx="111">
                  <c:v>198.50550999999999</c:v>
                </c:pt>
                <c:pt idx="112">
                  <c:v>200.63335000000001</c:v>
                </c:pt>
                <c:pt idx="113">
                  <c:v>202.60847999999999</c:v>
                </c:pt>
                <c:pt idx="114">
                  <c:v>202.97461999999999</c:v>
                </c:pt>
                <c:pt idx="115">
                  <c:v>203.68753000000001</c:v>
                </c:pt>
                <c:pt idx="116">
                  <c:v>204.22856999999999</c:v>
                </c:pt>
                <c:pt idx="117">
                  <c:v>205.70101</c:v>
                </c:pt>
                <c:pt idx="118">
                  <c:v>208.55171000000001</c:v>
                </c:pt>
                <c:pt idx="119">
                  <c:v>209.47069999999999</c:v>
                </c:pt>
                <c:pt idx="120">
                  <c:v>210.73036999999999</c:v>
                </c:pt>
                <c:pt idx="121">
                  <c:v>210.19877</c:v>
                </c:pt>
                <c:pt idx="122">
                  <c:v>210.52051</c:v>
                </c:pt>
                <c:pt idx="123">
                  <c:v>210.34958</c:v>
                </c:pt>
                <c:pt idx="124">
                  <c:v>212.21471</c:v>
                </c:pt>
                <c:pt idx="125">
                  <c:v>211.60499999999999</c:v>
                </c:pt>
                <c:pt idx="126">
                  <c:v>211.48446999999999</c:v>
                </c:pt>
                <c:pt idx="127">
                  <c:v>210.66577000000001</c:v>
                </c:pt>
                <c:pt idx="128">
                  <c:v>209.75130999999999</c:v>
                </c:pt>
                <c:pt idx="129">
                  <c:v>209.71176</c:v>
                </c:pt>
                <c:pt idx="130">
                  <c:v>209.35147000000001</c:v>
                </c:pt>
                <c:pt idx="131">
                  <c:v>208.87945999999999</c:v>
                </c:pt>
                <c:pt idx="132">
                  <c:v>209.80167</c:v>
                </c:pt>
                <c:pt idx="133">
                  <c:v>208.54752999999999</c:v>
                </c:pt>
                <c:pt idx="134">
                  <c:v>208.03851</c:v>
                </c:pt>
                <c:pt idx="135">
                  <c:v>208.25725</c:v>
                </c:pt>
                <c:pt idx="136">
                  <c:v>210.19605999999999</c:v>
                </c:pt>
                <c:pt idx="137">
                  <c:v>210.80463</c:v>
                </c:pt>
                <c:pt idx="138">
                  <c:v>206.99030999999999</c:v>
                </c:pt>
                <c:pt idx="139">
                  <c:v>206.68284</c:v>
                </c:pt>
                <c:pt idx="140">
                  <c:v>206.88067000000001</c:v>
                </c:pt>
                <c:pt idx="141">
                  <c:v>206.80072999999999</c:v>
                </c:pt>
                <c:pt idx="142">
                  <c:v>207.00830999999999</c:v>
                </c:pt>
                <c:pt idx="143">
                  <c:v>207.29356000000001</c:v>
                </c:pt>
                <c:pt idx="144">
                  <c:v>208.42695000000001</c:v>
                </c:pt>
                <c:pt idx="145">
                  <c:v>208.16793999999999</c:v>
                </c:pt>
                <c:pt idx="146">
                  <c:v>207.93222</c:v>
                </c:pt>
                <c:pt idx="147">
                  <c:v>208.60740999999999</c:v>
                </c:pt>
                <c:pt idx="148">
                  <c:v>210.0087</c:v>
                </c:pt>
                <c:pt idx="149">
                  <c:v>210.01958999999999</c:v>
                </c:pt>
                <c:pt idx="150">
                  <c:v>210.29679999999999</c:v>
                </c:pt>
                <c:pt idx="151">
                  <c:v>210.3295</c:v>
                </c:pt>
                <c:pt idx="152">
                  <c:v>211.23038</c:v>
                </c:pt>
                <c:pt idx="153">
                  <c:v>211.67377999999999</c:v>
                </c:pt>
                <c:pt idx="154">
                  <c:v>211.02422000000001</c:v>
                </c:pt>
                <c:pt idx="155">
                  <c:v>211.27964</c:v>
                </c:pt>
                <c:pt idx="156">
                  <c:v>213.21847</c:v>
                </c:pt>
                <c:pt idx="157">
                  <c:v>212.32889</c:v>
                </c:pt>
                <c:pt idx="158">
                  <c:v>212.55853999999999</c:v>
                </c:pt>
                <c:pt idx="159">
                  <c:v>214.80158</c:v>
                </c:pt>
                <c:pt idx="160">
                  <c:v>214.85809</c:v>
                </c:pt>
                <c:pt idx="161">
                  <c:v>215.70957000000001</c:v>
                </c:pt>
                <c:pt idx="162">
                  <c:v>216.52987999999999</c:v>
                </c:pt>
                <c:pt idx="163">
                  <c:v>217.18120999999999</c:v>
                </c:pt>
                <c:pt idx="164">
                  <c:v>216.63088999999999</c:v>
                </c:pt>
                <c:pt idx="165">
                  <c:v>216.91114999999999</c:v>
                </c:pt>
                <c:pt idx="166">
                  <c:v>218.13162</c:v>
                </c:pt>
                <c:pt idx="167">
                  <c:v>218.23623000000001</c:v>
                </c:pt>
                <c:pt idx="168">
                  <c:v>219.32140999999999</c:v>
                </c:pt>
                <c:pt idx="169">
                  <c:v>217.96647999999999</c:v>
                </c:pt>
                <c:pt idx="170">
                  <c:v>218.12416999999999</c:v>
                </c:pt>
                <c:pt idx="171">
                  <c:v>219.21664999999999</c:v>
                </c:pt>
                <c:pt idx="172">
                  <c:v>220.31970000000001</c:v>
                </c:pt>
                <c:pt idx="173">
                  <c:v>220.36236</c:v>
                </c:pt>
                <c:pt idx="174">
                  <c:v>220.18638000000001</c:v>
                </c:pt>
                <c:pt idx="175">
                  <c:v>220.00023999999999</c:v>
                </c:pt>
                <c:pt idx="176">
                  <c:v>220.98106000000001</c:v>
                </c:pt>
                <c:pt idx="177">
                  <c:v>220.12684999999999</c:v>
                </c:pt>
                <c:pt idx="178">
                  <c:v>220.42843999999999</c:v>
                </c:pt>
                <c:pt idx="179">
                  <c:v>221.05318</c:v>
                </c:pt>
                <c:pt idx="180">
                  <c:v>220.24952999999999</c:v>
                </c:pt>
                <c:pt idx="181">
                  <c:v>220.31384</c:v>
                </c:pt>
                <c:pt idx="182">
                  <c:v>220.59120999999999</c:v>
                </c:pt>
                <c:pt idx="183">
                  <c:v>220.90170000000001</c:v>
                </c:pt>
                <c:pt idx="184">
                  <c:v>221.38574</c:v>
                </c:pt>
                <c:pt idx="185">
                  <c:v>222.96377000000001</c:v>
                </c:pt>
                <c:pt idx="186">
                  <c:v>223.32172</c:v>
                </c:pt>
                <c:pt idx="187">
                  <c:v>224.01581999999999</c:v>
                </c:pt>
                <c:pt idx="188">
                  <c:v>225.14025000000001</c:v>
                </c:pt>
                <c:pt idx="189">
                  <c:v>225.33839</c:v>
                </c:pt>
                <c:pt idx="190">
                  <c:v>225.91961000000001</c:v>
                </c:pt>
                <c:pt idx="191">
                  <c:v>228.00313</c:v>
                </c:pt>
                <c:pt idx="192">
                  <c:v>230.95318</c:v>
                </c:pt>
                <c:pt idx="193">
                  <c:v>232.46538000000001</c:v>
                </c:pt>
                <c:pt idx="194">
                  <c:v>232.94730999999999</c:v>
                </c:pt>
                <c:pt idx="195">
                  <c:v>233.91962000000001</c:v>
                </c:pt>
                <c:pt idx="196">
                  <c:v>236.17967999999999</c:v>
                </c:pt>
                <c:pt idx="197">
                  <c:v>236.99274</c:v>
                </c:pt>
                <c:pt idx="198">
                  <c:v>237.00066000000001</c:v>
                </c:pt>
                <c:pt idx="199">
                  <c:v>238.67582999999999</c:v>
                </c:pt>
                <c:pt idx="200">
                  <c:v>238.62316999999999</c:v>
                </c:pt>
                <c:pt idx="201">
                  <c:v>238.51937000000001</c:v>
                </c:pt>
                <c:pt idx="202">
                  <c:v>240.92233999999999</c:v>
                </c:pt>
                <c:pt idx="203">
                  <c:v>242.3707</c:v>
                </c:pt>
                <c:pt idx="204">
                  <c:v>242.34737000000001</c:v>
                </c:pt>
                <c:pt idx="205">
                  <c:v>243.84278</c:v>
                </c:pt>
                <c:pt idx="206">
                  <c:v>244.61520999999999</c:v>
                </c:pt>
                <c:pt idx="207">
                  <c:v>245.19920999999999</c:v>
                </c:pt>
                <c:pt idx="208">
                  <c:v>247.46032</c:v>
                </c:pt>
                <c:pt idx="209">
                  <c:v>248.34453999999999</c:v>
                </c:pt>
                <c:pt idx="210">
                  <c:v>248.84468000000001</c:v>
                </c:pt>
                <c:pt idx="211">
                  <c:v>250.91741999999999</c:v>
                </c:pt>
                <c:pt idx="212">
                  <c:v>250.67468</c:v>
                </c:pt>
                <c:pt idx="213">
                  <c:v>250.74889999999999</c:v>
                </c:pt>
                <c:pt idx="214">
                  <c:v>251.45347000000001</c:v>
                </c:pt>
                <c:pt idx="215">
                  <c:v>253.59061</c:v>
                </c:pt>
                <c:pt idx="216">
                  <c:v>254.75629000000001</c:v>
                </c:pt>
                <c:pt idx="217">
                  <c:v>255.31584000000001</c:v>
                </c:pt>
                <c:pt idx="218">
                  <c:v>256.10122999999999</c:v>
                </c:pt>
                <c:pt idx="219">
                  <c:v>258.41737000000001</c:v>
                </c:pt>
                <c:pt idx="220">
                  <c:v>259.50063</c:v>
                </c:pt>
                <c:pt idx="221">
                  <c:v>259.88130999999998</c:v>
                </c:pt>
                <c:pt idx="222">
                  <c:v>260.70145000000002</c:v>
                </c:pt>
                <c:pt idx="223">
                  <c:v>261.52156000000002</c:v>
                </c:pt>
                <c:pt idx="224">
                  <c:v>262.69781999999998</c:v>
                </c:pt>
                <c:pt idx="225">
                  <c:v>263.08963999999997</c:v>
                </c:pt>
                <c:pt idx="226">
                  <c:v>263.52924000000002</c:v>
                </c:pt>
                <c:pt idx="227">
                  <c:v>265.09881999999999</c:v>
                </c:pt>
                <c:pt idx="228">
                  <c:v>265.46607</c:v>
                </c:pt>
                <c:pt idx="229">
                  <c:v>265.38668000000001</c:v>
                </c:pt>
                <c:pt idx="230">
                  <c:v>265.31281999999999</c:v>
                </c:pt>
                <c:pt idx="231">
                  <c:v>266.78485999999998</c:v>
                </c:pt>
                <c:pt idx="232">
                  <c:v>268.06344999999999</c:v>
                </c:pt>
                <c:pt idx="233">
                  <c:v>269.86095999999998</c:v>
                </c:pt>
                <c:pt idx="234">
                  <c:v>272.10802999999999</c:v>
                </c:pt>
                <c:pt idx="235">
                  <c:v>271.89735999999999</c:v>
                </c:pt>
                <c:pt idx="236">
                  <c:v>272.06846999999999</c:v>
                </c:pt>
                <c:pt idx="237">
                  <c:v>272.48007999999999</c:v>
                </c:pt>
                <c:pt idx="238">
                  <c:v>273.38027</c:v>
                </c:pt>
                <c:pt idx="239">
                  <c:v>275.36486000000002</c:v>
                </c:pt>
                <c:pt idx="240">
                  <c:v>276.46956</c:v>
                </c:pt>
                <c:pt idx="241">
                  <c:v>276.14217000000002</c:v>
                </c:pt>
                <c:pt idx="242">
                  <c:v>277.03870999999998</c:v>
                </c:pt>
                <c:pt idx="243">
                  <c:v>279.94848000000002</c:v>
                </c:pt>
                <c:pt idx="244">
                  <c:v>281.56312000000003</c:v>
                </c:pt>
                <c:pt idx="245">
                  <c:v>283.43504999999999</c:v>
                </c:pt>
                <c:pt idx="246">
                  <c:v>284.91383999999999</c:v>
                </c:pt>
                <c:pt idx="247">
                  <c:v>286.17791999999997</c:v>
                </c:pt>
                <c:pt idx="248">
                  <c:v>288.77879000000001</c:v>
                </c:pt>
                <c:pt idx="249">
                  <c:v>288.07889999999998</c:v>
                </c:pt>
                <c:pt idx="250">
                  <c:v>289.27636000000001</c:v>
                </c:pt>
                <c:pt idx="251">
                  <c:v>291.62812000000002</c:v>
                </c:pt>
                <c:pt idx="252">
                  <c:v>290.67747000000003</c:v>
                </c:pt>
                <c:pt idx="253">
                  <c:v>290.98946000000001</c:v>
                </c:pt>
                <c:pt idx="254">
                  <c:v>293.18611279999999</c:v>
                </c:pt>
                <c:pt idx="255">
                  <c:v>300.0764155</c:v>
                </c:pt>
                <c:pt idx="256">
                  <c:v>304.00274680000001</c:v>
                </c:pt>
                <c:pt idx="257">
                  <c:v>308.8356862</c:v>
                </c:pt>
                <c:pt idx="258">
                  <c:v>310.66049900000002</c:v>
                </c:pt>
                <c:pt idx="259">
                  <c:v>312.80389789999998</c:v>
                </c:pt>
                <c:pt idx="260">
                  <c:v>313.1510735</c:v>
                </c:pt>
                <c:pt idx="261">
                  <c:v>315.24706149999997</c:v>
                </c:pt>
                <c:pt idx="262">
                  <c:v>317.78341920000003</c:v>
                </c:pt>
                <c:pt idx="263">
                  <c:v>320.41636190000003</c:v>
                </c:pt>
                <c:pt idx="264">
                  <c:v>323.19486690000002</c:v>
                </c:pt>
                <c:pt idx="265">
                  <c:v>324.43211200000002</c:v>
                </c:pt>
                <c:pt idx="266">
                  <c:v>325.39999999999998</c:v>
                </c:pt>
                <c:pt idx="267">
                  <c:v>327.97448984139345</c:v>
                </c:pt>
                <c:pt idx="268">
                  <c:v>329.93451550506148</c:v>
                </c:pt>
                <c:pt idx="269">
                  <c:v>332.29728472567297</c:v>
                </c:pt>
                <c:pt idx="270">
                  <c:v>334.23037319122983</c:v>
                </c:pt>
                <c:pt idx="271">
                  <c:v>337.59720405340084</c:v>
                </c:pt>
                <c:pt idx="272">
                  <c:v>338.26807559753655</c:v>
                </c:pt>
                <c:pt idx="273">
                  <c:v>339.12311734506238</c:v>
                </c:pt>
                <c:pt idx="274">
                  <c:v>342.16239665232149</c:v>
                </c:pt>
                <c:pt idx="275">
                  <c:v>344.07375927307129</c:v>
                </c:pt>
                <c:pt idx="276">
                  <c:v>349.05045625200006</c:v>
                </c:pt>
              </c:numCache>
            </c:numRef>
          </c:val>
          <c:smooth val="0"/>
          <c:extLst>
            <c:ext xmlns:c16="http://schemas.microsoft.com/office/drawing/2014/chart" uri="{C3380CC4-5D6E-409C-BE32-E72D297353CC}">
              <c16:uniqueId val="{00000000-CCCA-42A4-87AB-8AF539E165D0}"/>
            </c:ext>
          </c:extLst>
        </c:ser>
        <c:ser>
          <c:idx val="1"/>
          <c:order val="1"/>
          <c:tx>
            <c:strRef>
              <c:f>'EA M3 HICP MB Index'!$C$1</c:f>
              <c:strCache>
                <c:ptCount val="1"/>
                <c:pt idx="0">
                  <c:v>EA Inflation</c:v>
                </c:pt>
              </c:strCache>
            </c:strRef>
          </c:tx>
          <c:spPr>
            <a:ln w="28575" cap="rnd">
              <a:solidFill>
                <a:schemeClr val="accent2"/>
              </a:solidFill>
              <a:round/>
            </a:ln>
            <a:effectLst/>
          </c:spPr>
          <c:marker>
            <c:symbol val="none"/>
          </c:marker>
          <c:cat>
            <c:numRef>
              <c:f>'EA M3 HICP MB Index'!$A$2:$A$278</c:f>
              <c:numCache>
                <c:formatCode>mmm\-yy</c:formatCode>
                <c:ptCount val="27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numCache>
            </c:numRef>
          </c:cat>
          <c:val>
            <c:numRef>
              <c:f>'EA M3 HICP MB Index'!$C$2:$C$278</c:f>
              <c:numCache>
                <c:formatCode>General</c:formatCode>
                <c:ptCount val="277"/>
                <c:pt idx="0">
                  <c:v>100</c:v>
                </c:pt>
                <c:pt idx="1">
                  <c:v>99.931963530000004</c:v>
                </c:pt>
                <c:pt idx="2">
                  <c:v>100.1632875</c:v>
                </c:pt>
                <c:pt idx="3">
                  <c:v>100.4898626</c:v>
                </c:pt>
                <c:pt idx="4">
                  <c:v>100.84365219999999</c:v>
                </c:pt>
                <c:pt idx="5">
                  <c:v>100.9116887</c:v>
                </c:pt>
                <c:pt idx="6">
                  <c:v>100.9116887</c:v>
                </c:pt>
                <c:pt idx="7">
                  <c:v>101.0477616</c:v>
                </c:pt>
                <c:pt idx="8">
                  <c:v>101.1702272</c:v>
                </c:pt>
                <c:pt idx="9">
                  <c:v>101.2790856</c:v>
                </c:pt>
                <c:pt idx="10">
                  <c:v>101.3335148</c:v>
                </c:pt>
                <c:pt idx="11">
                  <c:v>101.46958770000001</c:v>
                </c:pt>
                <c:pt idx="12">
                  <c:v>101.8233773</c:v>
                </c:pt>
                <c:pt idx="13">
                  <c:v>101.8641992</c:v>
                </c:pt>
                <c:pt idx="14">
                  <c:v>102.1907743</c:v>
                </c:pt>
                <c:pt idx="15">
                  <c:v>102.5581712</c:v>
                </c:pt>
                <c:pt idx="16">
                  <c:v>102.6670295</c:v>
                </c:pt>
                <c:pt idx="17">
                  <c:v>102.7894952</c:v>
                </c:pt>
                <c:pt idx="18">
                  <c:v>103.1432848</c:v>
                </c:pt>
                <c:pt idx="19">
                  <c:v>103.2385359</c:v>
                </c:pt>
                <c:pt idx="20">
                  <c:v>103.3201796</c:v>
                </c:pt>
                <c:pt idx="21">
                  <c:v>103.7692203</c:v>
                </c:pt>
                <c:pt idx="22">
                  <c:v>103.8236495</c:v>
                </c:pt>
                <c:pt idx="23">
                  <c:v>104.0413662</c:v>
                </c:pt>
                <c:pt idx="24">
                  <c:v>104.4359777</c:v>
                </c:pt>
                <c:pt idx="25">
                  <c:v>104.0005443</c:v>
                </c:pt>
                <c:pt idx="26">
                  <c:v>104.313512</c:v>
                </c:pt>
                <c:pt idx="27">
                  <c:v>104.8714111</c:v>
                </c:pt>
                <c:pt idx="28">
                  <c:v>105.5109539</c:v>
                </c:pt>
                <c:pt idx="29">
                  <c:v>106.00081640000001</c:v>
                </c:pt>
                <c:pt idx="30">
                  <c:v>106.16410399999999</c:v>
                </c:pt>
                <c:pt idx="31">
                  <c:v>105.9191727</c:v>
                </c:pt>
                <c:pt idx="32">
                  <c:v>105.8375289</c:v>
                </c:pt>
                <c:pt idx="33">
                  <c:v>106.1232821</c:v>
                </c:pt>
                <c:pt idx="34">
                  <c:v>106.2185331</c:v>
                </c:pt>
                <c:pt idx="35">
                  <c:v>106.15049670000001</c:v>
                </c:pt>
                <c:pt idx="36">
                  <c:v>106.6267519</c:v>
                </c:pt>
                <c:pt idx="37">
                  <c:v>106.74921759999999</c:v>
                </c:pt>
                <c:pt idx="38">
                  <c:v>106.92611239999999</c:v>
                </c:pt>
                <c:pt idx="39">
                  <c:v>107.5248333</c:v>
                </c:pt>
                <c:pt idx="40">
                  <c:v>108.01469590000001</c:v>
                </c:pt>
                <c:pt idx="41">
                  <c:v>108.205198</c:v>
                </c:pt>
                <c:pt idx="42">
                  <c:v>108.1643761</c:v>
                </c:pt>
                <c:pt idx="43">
                  <c:v>108.0555178</c:v>
                </c:pt>
                <c:pt idx="44">
                  <c:v>108.1235542</c:v>
                </c:pt>
                <c:pt idx="45">
                  <c:v>108.3957001</c:v>
                </c:pt>
                <c:pt idx="46">
                  <c:v>108.65423869999999</c:v>
                </c:pt>
                <c:pt idx="47">
                  <c:v>108.5725949</c:v>
                </c:pt>
                <c:pt idx="48">
                  <c:v>109.0896721</c:v>
                </c:pt>
                <c:pt idx="49">
                  <c:v>109.0488502</c:v>
                </c:pt>
                <c:pt idx="50">
                  <c:v>109.4842836</c:v>
                </c:pt>
                <c:pt idx="51">
                  <c:v>110.1238264</c:v>
                </c:pt>
                <c:pt idx="52">
                  <c:v>110.28711389999999</c:v>
                </c:pt>
                <c:pt idx="53">
                  <c:v>110.2190774</c:v>
                </c:pt>
                <c:pt idx="54">
                  <c:v>110.3551504</c:v>
                </c:pt>
                <c:pt idx="55">
                  <c:v>110.1918628</c:v>
                </c:pt>
                <c:pt idx="56">
                  <c:v>110.3551504</c:v>
                </c:pt>
                <c:pt idx="57">
                  <c:v>110.7497619</c:v>
                </c:pt>
                <c:pt idx="58">
                  <c:v>110.91304940000001</c:v>
                </c:pt>
                <c:pt idx="59">
                  <c:v>110.9538713</c:v>
                </c:pt>
                <c:pt idx="60">
                  <c:v>111.2940536</c:v>
                </c:pt>
                <c:pt idx="61">
                  <c:v>111.04912229999999</c:v>
                </c:pt>
                <c:pt idx="62">
                  <c:v>111.3076609</c:v>
                </c:pt>
                <c:pt idx="63">
                  <c:v>112.01524019999999</c:v>
                </c:pt>
                <c:pt idx="64">
                  <c:v>112.5867465</c:v>
                </c:pt>
                <c:pt idx="65">
                  <c:v>112.95414340000001</c:v>
                </c:pt>
                <c:pt idx="66">
                  <c:v>113.00857259999999</c:v>
                </c:pt>
                <c:pt idx="67">
                  <c:v>112.77724859999999</c:v>
                </c:pt>
                <c:pt idx="68">
                  <c:v>112.9949653</c:v>
                </c:pt>
                <c:pt idx="69">
                  <c:v>113.13103820000001</c:v>
                </c:pt>
                <c:pt idx="70">
                  <c:v>113.5664716</c:v>
                </c:pt>
                <c:pt idx="71">
                  <c:v>113.4848279</c:v>
                </c:pt>
                <c:pt idx="72">
                  <c:v>113.92026130000001</c:v>
                </c:pt>
                <c:pt idx="73">
                  <c:v>113.212682</c:v>
                </c:pt>
                <c:pt idx="74">
                  <c:v>113.6209008</c:v>
                </c:pt>
                <c:pt idx="75">
                  <c:v>114.464553</c:v>
                </c:pt>
                <c:pt idx="76">
                  <c:v>114.9408083</c:v>
                </c:pt>
                <c:pt idx="77">
                  <c:v>115.1993468</c:v>
                </c:pt>
                <c:pt idx="78">
                  <c:v>115.32181249999999</c:v>
                </c:pt>
                <c:pt idx="79">
                  <c:v>115.1993468</c:v>
                </c:pt>
                <c:pt idx="80">
                  <c:v>115.4714927</c:v>
                </c:pt>
                <c:pt idx="81">
                  <c:v>116.0702136</c:v>
                </c:pt>
                <c:pt idx="82">
                  <c:v>116.36957409999999</c:v>
                </c:pt>
                <c:pt idx="83">
                  <c:v>116.1110355</c:v>
                </c:pt>
                <c:pt idx="84">
                  <c:v>116.505647</c:v>
                </c:pt>
                <c:pt idx="85">
                  <c:v>115.9885699</c:v>
                </c:pt>
                <c:pt idx="86">
                  <c:v>116.31514490000001</c:v>
                </c:pt>
                <c:pt idx="87">
                  <c:v>116.99550960000001</c:v>
                </c:pt>
                <c:pt idx="88">
                  <c:v>117.77112529999999</c:v>
                </c:pt>
                <c:pt idx="89">
                  <c:v>118.09770039999999</c:v>
                </c:pt>
                <c:pt idx="90">
                  <c:v>118.17934409999999</c:v>
                </c:pt>
                <c:pt idx="91">
                  <c:v>118.04327120000001</c:v>
                </c:pt>
                <c:pt idx="92">
                  <c:v>118.1521295</c:v>
                </c:pt>
                <c:pt idx="93">
                  <c:v>118.1521295</c:v>
                </c:pt>
                <c:pt idx="94">
                  <c:v>118.2473806</c:v>
                </c:pt>
                <c:pt idx="95">
                  <c:v>118.3018098</c:v>
                </c:pt>
                <c:pt idx="96">
                  <c:v>118.7508505</c:v>
                </c:pt>
                <c:pt idx="97">
                  <c:v>118.1521295</c:v>
                </c:pt>
                <c:pt idx="98">
                  <c:v>118.4923119</c:v>
                </c:pt>
                <c:pt idx="99">
                  <c:v>119.2815349</c:v>
                </c:pt>
                <c:pt idx="100">
                  <c:v>120.0435433</c:v>
                </c:pt>
                <c:pt idx="101">
                  <c:v>120.3292965</c:v>
                </c:pt>
                <c:pt idx="102">
                  <c:v>120.4517621</c:v>
                </c:pt>
                <c:pt idx="103">
                  <c:v>120.166009</c:v>
                </c:pt>
                <c:pt idx="104">
                  <c:v>120.2476527</c:v>
                </c:pt>
                <c:pt idx="105">
                  <c:v>120.7103007</c:v>
                </c:pt>
                <c:pt idx="106">
                  <c:v>121.30902159999999</c:v>
                </c:pt>
                <c:pt idx="107">
                  <c:v>121.9621717</c:v>
                </c:pt>
                <c:pt idx="108">
                  <c:v>122.438427</c:v>
                </c:pt>
                <c:pt idx="109">
                  <c:v>122.0166009</c:v>
                </c:pt>
                <c:pt idx="110">
                  <c:v>122.438427</c:v>
                </c:pt>
                <c:pt idx="111">
                  <c:v>123.6494761</c:v>
                </c:pt>
                <c:pt idx="112">
                  <c:v>124.0576949</c:v>
                </c:pt>
                <c:pt idx="113">
                  <c:v>124.8333107</c:v>
                </c:pt>
                <c:pt idx="114">
                  <c:v>125.3095659</c:v>
                </c:pt>
                <c:pt idx="115">
                  <c:v>125.11906380000001</c:v>
                </c:pt>
                <c:pt idx="116">
                  <c:v>124.94216900000001</c:v>
                </c:pt>
                <c:pt idx="117">
                  <c:v>125.1871003</c:v>
                </c:pt>
                <c:pt idx="118">
                  <c:v>125.22792219999999</c:v>
                </c:pt>
                <c:pt idx="119">
                  <c:v>124.62920130000001</c:v>
                </c:pt>
                <c:pt idx="120">
                  <c:v>124.4659137</c:v>
                </c:pt>
                <c:pt idx="121">
                  <c:v>123.458974</c:v>
                </c:pt>
                <c:pt idx="122">
                  <c:v>123.9624439</c:v>
                </c:pt>
                <c:pt idx="123">
                  <c:v>124.4250918</c:v>
                </c:pt>
                <c:pt idx="124">
                  <c:v>124.8605252</c:v>
                </c:pt>
                <c:pt idx="125">
                  <c:v>124.9149544</c:v>
                </c:pt>
                <c:pt idx="126">
                  <c:v>125.17349299999999</c:v>
                </c:pt>
                <c:pt idx="127">
                  <c:v>124.3434481</c:v>
                </c:pt>
                <c:pt idx="128">
                  <c:v>124.76527419999999</c:v>
                </c:pt>
                <c:pt idx="129">
                  <c:v>124.7924888</c:v>
                </c:pt>
                <c:pt idx="130">
                  <c:v>125.07824189999999</c:v>
                </c:pt>
                <c:pt idx="131">
                  <c:v>125.21431490000001</c:v>
                </c:pt>
                <c:pt idx="132">
                  <c:v>125.6089264</c:v>
                </c:pt>
                <c:pt idx="133">
                  <c:v>124.58837939999999</c:v>
                </c:pt>
                <c:pt idx="134">
                  <c:v>124.9829909</c:v>
                </c:pt>
                <c:pt idx="135">
                  <c:v>126.3573275</c:v>
                </c:pt>
                <c:pt idx="136">
                  <c:v>126.8744047</c:v>
                </c:pt>
                <c:pt idx="137">
                  <c:v>127.02408490000001</c:v>
                </c:pt>
                <c:pt idx="138">
                  <c:v>127.02408490000001</c:v>
                </c:pt>
                <c:pt idx="139">
                  <c:v>126.4797932</c:v>
                </c:pt>
                <c:pt idx="140">
                  <c:v>126.72472449999999</c:v>
                </c:pt>
                <c:pt idx="141">
                  <c:v>127.119336</c:v>
                </c:pt>
                <c:pt idx="142">
                  <c:v>127.5139475</c:v>
                </c:pt>
                <c:pt idx="143">
                  <c:v>127.62280579999999</c:v>
                </c:pt>
                <c:pt idx="144">
                  <c:v>128.39842160000001</c:v>
                </c:pt>
                <c:pt idx="145">
                  <c:v>127.48673290000001</c:v>
                </c:pt>
                <c:pt idx="146">
                  <c:v>128.01741730000001</c:v>
                </c:pt>
                <c:pt idx="147">
                  <c:v>129.74554359999999</c:v>
                </c:pt>
                <c:pt idx="148">
                  <c:v>130.48033749999999</c:v>
                </c:pt>
                <c:pt idx="149">
                  <c:v>130.49394480000001</c:v>
                </c:pt>
                <c:pt idx="150">
                  <c:v>130.48033749999999</c:v>
                </c:pt>
                <c:pt idx="151">
                  <c:v>129.7319363</c:v>
                </c:pt>
                <c:pt idx="152">
                  <c:v>129.97686759999999</c:v>
                </c:pt>
                <c:pt idx="153">
                  <c:v>130.92937810000001</c:v>
                </c:pt>
                <c:pt idx="154">
                  <c:v>131.37841879999999</c:v>
                </c:pt>
                <c:pt idx="155">
                  <c:v>131.50088450000001</c:v>
                </c:pt>
                <c:pt idx="156">
                  <c:v>131.93631790000001</c:v>
                </c:pt>
                <c:pt idx="157">
                  <c:v>130.87494899999999</c:v>
                </c:pt>
                <c:pt idx="158">
                  <c:v>131.52809909999999</c:v>
                </c:pt>
                <c:pt idx="159">
                  <c:v>133.2290107</c:v>
                </c:pt>
                <c:pt idx="160">
                  <c:v>133.841339</c:v>
                </c:pt>
                <c:pt idx="161">
                  <c:v>133.6644441</c:v>
                </c:pt>
                <c:pt idx="162">
                  <c:v>133.55558579999999</c:v>
                </c:pt>
                <c:pt idx="163">
                  <c:v>132.86161379999999</c:v>
                </c:pt>
                <c:pt idx="164">
                  <c:v>133.378691</c:v>
                </c:pt>
                <c:pt idx="165">
                  <c:v>134.34480880000001</c:v>
                </c:pt>
                <c:pt idx="166">
                  <c:v>134.65777660000001</c:v>
                </c:pt>
                <c:pt idx="167">
                  <c:v>134.38563070000001</c:v>
                </c:pt>
                <c:pt idx="168">
                  <c:v>134.861886</c:v>
                </c:pt>
                <c:pt idx="169">
                  <c:v>133.47394199999999</c:v>
                </c:pt>
                <c:pt idx="170">
                  <c:v>133.9638046</c:v>
                </c:pt>
                <c:pt idx="171">
                  <c:v>135.54225059999999</c:v>
                </c:pt>
                <c:pt idx="172">
                  <c:v>135.41978499999999</c:v>
                </c:pt>
                <c:pt idx="173">
                  <c:v>135.5694652</c:v>
                </c:pt>
                <c:pt idx="174">
                  <c:v>135.70553820000001</c:v>
                </c:pt>
                <c:pt idx="175">
                  <c:v>134.9843516</c:v>
                </c:pt>
                <c:pt idx="176">
                  <c:v>135.14763909999999</c:v>
                </c:pt>
                <c:pt idx="177">
                  <c:v>135.8007892</c:v>
                </c:pt>
                <c:pt idx="178">
                  <c:v>135.6375017</c:v>
                </c:pt>
                <c:pt idx="179">
                  <c:v>135.52864339999999</c:v>
                </c:pt>
                <c:pt idx="180">
                  <c:v>136.00489859999999</c:v>
                </c:pt>
                <c:pt idx="181">
                  <c:v>134.49448899999999</c:v>
                </c:pt>
                <c:pt idx="182">
                  <c:v>134.9027079</c:v>
                </c:pt>
                <c:pt idx="183">
                  <c:v>136.16818610000001</c:v>
                </c:pt>
                <c:pt idx="184">
                  <c:v>136.3722956</c:v>
                </c:pt>
                <c:pt idx="185">
                  <c:v>136.2226153</c:v>
                </c:pt>
                <c:pt idx="186">
                  <c:v>136.3722956</c:v>
                </c:pt>
                <c:pt idx="187">
                  <c:v>135.4878215</c:v>
                </c:pt>
                <c:pt idx="188">
                  <c:v>135.6375017</c:v>
                </c:pt>
                <c:pt idx="189">
                  <c:v>136.23622259999999</c:v>
                </c:pt>
                <c:pt idx="190">
                  <c:v>136.15457889999999</c:v>
                </c:pt>
                <c:pt idx="191">
                  <c:v>135.9096476</c:v>
                </c:pt>
                <c:pt idx="192">
                  <c:v>135.77357459999999</c:v>
                </c:pt>
                <c:pt idx="193">
                  <c:v>133.67805139999999</c:v>
                </c:pt>
                <c:pt idx="194">
                  <c:v>134.50809630000001</c:v>
                </c:pt>
                <c:pt idx="195">
                  <c:v>136.0729351</c:v>
                </c:pt>
                <c:pt idx="196">
                  <c:v>136.65804869999999</c:v>
                </c:pt>
                <c:pt idx="197">
                  <c:v>137.0390529</c:v>
                </c:pt>
                <c:pt idx="198">
                  <c:v>137.05266019999999</c:v>
                </c:pt>
                <c:pt idx="199">
                  <c:v>136.2226153</c:v>
                </c:pt>
                <c:pt idx="200">
                  <c:v>136.23622259999999</c:v>
                </c:pt>
                <c:pt idx="201">
                  <c:v>136.50836849999999</c:v>
                </c:pt>
                <c:pt idx="202">
                  <c:v>136.6852633</c:v>
                </c:pt>
                <c:pt idx="203">
                  <c:v>136.08654240000001</c:v>
                </c:pt>
                <c:pt idx="204">
                  <c:v>136.11375699999999</c:v>
                </c:pt>
                <c:pt idx="205">
                  <c:v>134.11348480000001</c:v>
                </c:pt>
                <c:pt idx="206">
                  <c:v>134.34480880000001</c:v>
                </c:pt>
                <c:pt idx="207">
                  <c:v>136.01850590000001</c:v>
                </c:pt>
                <c:pt idx="208">
                  <c:v>136.3042591</c:v>
                </c:pt>
                <c:pt idx="209">
                  <c:v>136.87576540000001</c:v>
                </c:pt>
                <c:pt idx="210">
                  <c:v>137.1206967</c:v>
                </c:pt>
                <c:pt idx="211">
                  <c:v>136.4539393</c:v>
                </c:pt>
                <c:pt idx="212">
                  <c:v>136.5355831</c:v>
                </c:pt>
                <c:pt idx="213">
                  <c:v>137.05266019999999</c:v>
                </c:pt>
                <c:pt idx="214">
                  <c:v>137.3792353</c:v>
                </c:pt>
                <c:pt idx="215">
                  <c:v>136.8893727</c:v>
                </c:pt>
                <c:pt idx="216">
                  <c:v>137.61055930000001</c:v>
                </c:pt>
                <c:pt idx="217">
                  <c:v>136.42672469999999</c:v>
                </c:pt>
                <c:pt idx="218">
                  <c:v>136.97101649999999</c:v>
                </c:pt>
                <c:pt idx="219">
                  <c:v>138.10042179999999</c:v>
                </c:pt>
                <c:pt idx="220">
                  <c:v>138.88964480000001</c:v>
                </c:pt>
                <c:pt idx="221">
                  <c:v>138.76717919999999</c:v>
                </c:pt>
                <c:pt idx="222">
                  <c:v>138.9032521</c:v>
                </c:pt>
                <c:pt idx="223">
                  <c:v>138.27731660000001</c:v>
                </c:pt>
                <c:pt idx="224">
                  <c:v>138.64471359999999</c:v>
                </c:pt>
                <c:pt idx="225">
                  <c:v>139.18900529999999</c:v>
                </c:pt>
                <c:pt idx="226">
                  <c:v>139.2570418</c:v>
                </c:pt>
                <c:pt idx="227">
                  <c:v>138.9848959</c:v>
                </c:pt>
                <c:pt idx="228">
                  <c:v>139.46115119999999</c:v>
                </c:pt>
                <c:pt idx="229">
                  <c:v>138.19567290000001</c:v>
                </c:pt>
                <c:pt idx="230">
                  <c:v>138.49503329999999</c:v>
                </c:pt>
                <c:pt idx="231">
                  <c:v>140.0326575</c:v>
                </c:pt>
                <c:pt idx="232">
                  <c:v>140.59055649999999</c:v>
                </c:pt>
                <c:pt idx="233">
                  <c:v>141.4750306</c:v>
                </c:pt>
                <c:pt idx="234">
                  <c:v>141.63831809999999</c:v>
                </c:pt>
                <c:pt idx="235">
                  <c:v>141.3117431</c:v>
                </c:pt>
                <c:pt idx="236">
                  <c:v>141.52945980000001</c:v>
                </c:pt>
                <c:pt idx="237">
                  <c:v>142.0873588</c:v>
                </c:pt>
                <c:pt idx="238">
                  <c:v>142.4411485</c:v>
                </c:pt>
                <c:pt idx="239">
                  <c:v>141.65192540000001</c:v>
                </c:pt>
                <c:pt idx="240">
                  <c:v>141.583889</c:v>
                </c:pt>
                <c:pt idx="241">
                  <c:v>140.11430129999999</c:v>
                </c:pt>
                <c:pt idx="242">
                  <c:v>140.56334200000001</c:v>
                </c:pt>
                <c:pt idx="243">
                  <c:v>141.99210780000001</c:v>
                </c:pt>
                <c:pt idx="244">
                  <c:v>143.01265480000001</c:v>
                </c:pt>
                <c:pt idx="245">
                  <c:v>143.20315690000001</c:v>
                </c:pt>
                <c:pt idx="246">
                  <c:v>143.43448090000001</c:v>
                </c:pt>
                <c:pt idx="247">
                  <c:v>142.7541162</c:v>
                </c:pt>
                <c:pt idx="248">
                  <c:v>142.95822559999999</c:v>
                </c:pt>
                <c:pt idx="249">
                  <c:v>143.27119339999999</c:v>
                </c:pt>
                <c:pt idx="250">
                  <c:v>143.47530280000001</c:v>
                </c:pt>
                <c:pt idx="251">
                  <c:v>143.01265480000001</c:v>
                </c:pt>
                <c:pt idx="252">
                  <c:v>143.46169549999999</c:v>
                </c:pt>
                <c:pt idx="253">
                  <c:v>142.01932239999999</c:v>
                </c:pt>
                <c:pt idx="254">
                  <c:v>142.27786090000001</c:v>
                </c:pt>
                <c:pt idx="255">
                  <c:v>143.0534767</c:v>
                </c:pt>
                <c:pt idx="256">
                  <c:v>143.46169549999999</c:v>
                </c:pt>
                <c:pt idx="257">
                  <c:v>143.32562250000001</c:v>
                </c:pt>
                <c:pt idx="258">
                  <c:v>143.81548509999999</c:v>
                </c:pt>
                <c:pt idx="259">
                  <c:v>143.31201519999999</c:v>
                </c:pt>
                <c:pt idx="260">
                  <c:v>142.7132943</c:v>
                </c:pt>
                <c:pt idx="261">
                  <c:v>142.8221527</c:v>
                </c:pt>
                <c:pt idx="262">
                  <c:v>143.08069130000001</c:v>
                </c:pt>
                <c:pt idx="263">
                  <c:v>142.60443599999999</c:v>
                </c:pt>
                <c:pt idx="264">
                  <c:v>143.08069130000001</c:v>
                </c:pt>
                <c:pt idx="265">
                  <c:v>143.29749630000001</c:v>
                </c:pt>
                <c:pt idx="266">
                  <c:v>143.55836170000001</c:v>
                </c:pt>
                <c:pt idx="267">
                  <c:v>144.9131718971</c:v>
                </c:pt>
                <c:pt idx="268">
                  <c:v>145.75708262800001</c:v>
                </c:pt>
                <c:pt idx="269">
                  <c:v>146.19213495000002</c:v>
                </c:pt>
                <c:pt idx="270">
                  <c:v>146.54797931689998</c:v>
                </c:pt>
                <c:pt idx="271">
                  <c:v>146.46487953439998</c:v>
                </c:pt>
                <c:pt idx="272">
                  <c:v>146.99469312900001</c:v>
                </c:pt>
                <c:pt idx="273">
                  <c:v>147.67810589180002</c:v>
                </c:pt>
                <c:pt idx="274">
                  <c:v>148.94699964329999</c:v>
                </c:pt>
                <c:pt idx="275">
                  <c:v>149.59205336399998</c:v>
                </c:pt>
                <c:pt idx="276">
                  <c:v>150.23472586500003</c:v>
                </c:pt>
              </c:numCache>
            </c:numRef>
          </c:val>
          <c:smooth val="0"/>
          <c:extLst>
            <c:ext xmlns:c16="http://schemas.microsoft.com/office/drawing/2014/chart" uri="{C3380CC4-5D6E-409C-BE32-E72D297353CC}">
              <c16:uniqueId val="{00000001-CCCA-42A4-87AB-8AF539E165D0}"/>
            </c:ext>
          </c:extLst>
        </c:ser>
        <c:ser>
          <c:idx val="2"/>
          <c:order val="2"/>
          <c:tx>
            <c:strRef>
              <c:f>'EA M3 HICP MB Index'!$D$1</c:f>
              <c:strCache>
                <c:ptCount val="1"/>
                <c:pt idx="0">
                  <c:v>EA Mbase</c:v>
                </c:pt>
              </c:strCache>
            </c:strRef>
          </c:tx>
          <c:spPr>
            <a:ln w="28575" cap="rnd">
              <a:solidFill>
                <a:schemeClr val="tx1"/>
              </a:solidFill>
              <a:round/>
            </a:ln>
            <a:effectLst/>
          </c:spPr>
          <c:marker>
            <c:symbol val="none"/>
          </c:marker>
          <c:cat>
            <c:numRef>
              <c:f>'EA M3 HICP MB Index'!$A$2:$A$278</c:f>
              <c:numCache>
                <c:formatCode>mmm\-yy</c:formatCode>
                <c:ptCount val="27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numCache>
            </c:numRef>
          </c:cat>
          <c:val>
            <c:numRef>
              <c:f>'EA M3 HICP MB Index'!$D$2:$D$278</c:f>
              <c:numCache>
                <c:formatCode>General</c:formatCode>
                <c:ptCount val="277"/>
                <c:pt idx="0">
                  <c:v>100</c:v>
                </c:pt>
                <c:pt idx="1">
                  <c:v>101.50540479999999</c:v>
                </c:pt>
                <c:pt idx="2">
                  <c:v>101.35966809999999</c:v>
                </c:pt>
                <c:pt idx="3">
                  <c:v>104.8000297</c:v>
                </c:pt>
                <c:pt idx="4">
                  <c:v>101.559708</c:v>
                </c:pt>
                <c:pt idx="5">
                  <c:v>102.3659013</c:v>
                </c:pt>
                <c:pt idx="6">
                  <c:v>104.19944580000001</c:v>
                </c:pt>
                <c:pt idx="7">
                  <c:v>104.2797403</c:v>
                </c:pt>
                <c:pt idx="8">
                  <c:v>103.09992250000001</c:v>
                </c:pt>
                <c:pt idx="9">
                  <c:v>103.842298</c:v>
                </c:pt>
                <c:pt idx="10">
                  <c:v>103.6009505</c:v>
                </c:pt>
                <c:pt idx="11">
                  <c:v>108.56365769999999</c:v>
                </c:pt>
                <c:pt idx="12">
                  <c:v>114.2664197</c:v>
                </c:pt>
                <c:pt idx="13">
                  <c:v>106.29104649999999</c:v>
                </c:pt>
                <c:pt idx="14">
                  <c:v>105.6890702</c:v>
                </c:pt>
                <c:pt idx="15">
                  <c:v>104.93764419999999</c:v>
                </c:pt>
                <c:pt idx="16">
                  <c:v>109.2343252</c:v>
                </c:pt>
                <c:pt idx="17">
                  <c:v>109.2633333</c:v>
                </c:pt>
                <c:pt idx="18">
                  <c:v>108.94192339999999</c:v>
                </c:pt>
                <c:pt idx="19">
                  <c:v>108.63675809999999</c:v>
                </c:pt>
                <c:pt idx="20">
                  <c:v>109.2183127</c:v>
                </c:pt>
                <c:pt idx="21">
                  <c:v>110.0495691</c:v>
                </c:pt>
                <c:pt idx="22">
                  <c:v>109.5230139</c:v>
                </c:pt>
                <c:pt idx="23">
                  <c:v>111.87104619999999</c:v>
                </c:pt>
                <c:pt idx="24">
                  <c:v>115.1777385</c:v>
                </c:pt>
                <c:pt idx="25">
                  <c:v>112.3776438</c:v>
                </c:pt>
                <c:pt idx="26">
                  <c:v>109.7625048</c:v>
                </c:pt>
                <c:pt idx="27">
                  <c:v>108.1573121</c:v>
                </c:pt>
                <c:pt idx="28">
                  <c:v>111.8694217</c:v>
                </c:pt>
                <c:pt idx="29">
                  <c:v>111.40993330000001</c:v>
                </c:pt>
                <c:pt idx="30">
                  <c:v>112.5303425</c:v>
                </c:pt>
                <c:pt idx="31">
                  <c:v>111.6018509</c:v>
                </c:pt>
                <c:pt idx="32">
                  <c:v>109.31345930000001</c:v>
                </c:pt>
                <c:pt idx="33">
                  <c:v>105.55284810000001</c:v>
                </c:pt>
                <c:pt idx="34">
                  <c:v>103.906812</c:v>
                </c:pt>
                <c:pt idx="35">
                  <c:v>105.108676</c:v>
                </c:pt>
                <c:pt idx="36">
                  <c:v>105.6976566</c:v>
                </c:pt>
                <c:pt idx="37">
                  <c:v>104.2138339</c:v>
                </c:pt>
                <c:pt idx="38">
                  <c:v>97.477222830000002</c:v>
                </c:pt>
                <c:pt idx="39">
                  <c:v>97.963862860000006</c:v>
                </c:pt>
                <c:pt idx="40">
                  <c:v>100.4102907</c:v>
                </c:pt>
                <c:pt idx="41">
                  <c:v>100.7839151</c:v>
                </c:pt>
                <c:pt idx="42">
                  <c:v>103.56544460000001</c:v>
                </c:pt>
                <c:pt idx="43">
                  <c:v>105.3384202</c:v>
                </c:pt>
                <c:pt idx="44">
                  <c:v>105.806495</c:v>
                </c:pt>
                <c:pt idx="45">
                  <c:v>106.57439770000001</c:v>
                </c:pt>
                <c:pt idx="46">
                  <c:v>106.19822050000001</c:v>
                </c:pt>
                <c:pt idx="47">
                  <c:v>107.24506510000001</c:v>
                </c:pt>
                <c:pt idx="48">
                  <c:v>116.9421277</c:v>
                </c:pt>
                <c:pt idx="49">
                  <c:v>108.22113</c:v>
                </c:pt>
                <c:pt idx="50">
                  <c:v>109.2749365</c:v>
                </c:pt>
                <c:pt idx="51">
                  <c:v>113.57950769999999</c:v>
                </c:pt>
                <c:pt idx="52">
                  <c:v>115.4492544</c:v>
                </c:pt>
                <c:pt idx="53">
                  <c:v>113.4270411</c:v>
                </c:pt>
                <c:pt idx="54">
                  <c:v>119.98473009999999</c:v>
                </c:pt>
                <c:pt idx="55">
                  <c:v>120.2325754</c:v>
                </c:pt>
                <c:pt idx="56">
                  <c:v>121.0271655</c:v>
                </c:pt>
                <c:pt idx="57">
                  <c:v>122.3448298</c:v>
                </c:pt>
                <c:pt idx="58">
                  <c:v>121.4683208</c:v>
                </c:pt>
                <c:pt idx="59">
                  <c:v>122.9426289</c:v>
                </c:pt>
                <c:pt idx="60">
                  <c:v>128.33256750000001</c:v>
                </c:pt>
                <c:pt idx="61">
                  <c:v>127.1736356</c:v>
                </c:pt>
                <c:pt idx="62">
                  <c:v>130.3452661</c:v>
                </c:pt>
                <c:pt idx="63">
                  <c:v>133.85385479999999</c:v>
                </c:pt>
                <c:pt idx="64">
                  <c:v>133.92463459999999</c:v>
                </c:pt>
                <c:pt idx="65">
                  <c:v>136.8644323</c:v>
                </c:pt>
                <c:pt idx="66">
                  <c:v>138.31739049999999</c:v>
                </c:pt>
                <c:pt idx="67">
                  <c:v>141.13326559999999</c:v>
                </c:pt>
                <c:pt idx="68">
                  <c:v>139.7227753</c:v>
                </c:pt>
                <c:pt idx="69">
                  <c:v>141.41940159999999</c:v>
                </c:pt>
                <c:pt idx="70">
                  <c:v>137.70056210000001</c:v>
                </c:pt>
                <c:pt idx="71">
                  <c:v>141.88817259999999</c:v>
                </c:pt>
                <c:pt idx="72">
                  <c:v>148.54959460000001</c:v>
                </c:pt>
                <c:pt idx="73">
                  <c:v>145.9177469</c:v>
                </c:pt>
                <c:pt idx="74">
                  <c:v>148.37206499999999</c:v>
                </c:pt>
                <c:pt idx="75">
                  <c:v>149.8937143</c:v>
                </c:pt>
                <c:pt idx="76">
                  <c:v>152.94536729999999</c:v>
                </c:pt>
                <c:pt idx="77">
                  <c:v>154.8659361</c:v>
                </c:pt>
                <c:pt idx="78">
                  <c:v>158.12644750000001</c:v>
                </c:pt>
                <c:pt idx="79">
                  <c:v>159.60980609999999</c:v>
                </c:pt>
                <c:pt idx="80">
                  <c:v>158.64696900000001</c:v>
                </c:pt>
                <c:pt idx="81">
                  <c:v>160.29811050000001</c:v>
                </c:pt>
                <c:pt idx="82">
                  <c:v>159.8639172</c:v>
                </c:pt>
                <c:pt idx="83">
                  <c:v>163.9447778</c:v>
                </c:pt>
                <c:pt idx="84">
                  <c:v>167.30902219999999</c:v>
                </c:pt>
                <c:pt idx="85">
                  <c:v>162.84525450000001</c:v>
                </c:pt>
                <c:pt idx="86">
                  <c:v>166.01177960000001</c:v>
                </c:pt>
                <c:pt idx="87">
                  <c:v>169.7046278</c:v>
                </c:pt>
                <c:pt idx="88">
                  <c:v>169.1242336</c:v>
                </c:pt>
                <c:pt idx="89">
                  <c:v>172.28147609999999</c:v>
                </c:pt>
                <c:pt idx="90">
                  <c:v>175.2157043</c:v>
                </c:pt>
                <c:pt idx="91">
                  <c:v>176.7607922</c:v>
                </c:pt>
                <c:pt idx="92">
                  <c:v>175.0968871</c:v>
                </c:pt>
                <c:pt idx="93">
                  <c:v>176.11611600000001</c:v>
                </c:pt>
                <c:pt idx="94">
                  <c:v>178.0779924</c:v>
                </c:pt>
                <c:pt idx="95">
                  <c:v>182.38790109999999</c:v>
                </c:pt>
                <c:pt idx="96">
                  <c:v>186.1986382</c:v>
                </c:pt>
                <c:pt idx="97">
                  <c:v>183.12772390000001</c:v>
                </c:pt>
                <c:pt idx="98">
                  <c:v>183.20941070000001</c:v>
                </c:pt>
                <c:pt idx="99">
                  <c:v>186.41631509999999</c:v>
                </c:pt>
                <c:pt idx="100">
                  <c:v>188.91565370000001</c:v>
                </c:pt>
                <c:pt idx="101">
                  <c:v>190.40110089999999</c:v>
                </c:pt>
                <c:pt idx="102">
                  <c:v>193.11625989999999</c:v>
                </c:pt>
                <c:pt idx="103">
                  <c:v>209.10111989999999</c:v>
                </c:pt>
                <c:pt idx="104">
                  <c:v>190.7313292</c:v>
                </c:pt>
                <c:pt idx="105">
                  <c:v>188.29534430000001</c:v>
                </c:pt>
                <c:pt idx="106">
                  <c:v>193.98557479999999</c:v>
                </c:pt>
                <c:pt idx="107">
                  <c:v>197.16996889999999</c:v>
                </c:pt>
                <c:pt idx="108">
                  <c:v>197.53964830000001</c:v>
                </c:pt>
                <c:pt idx="109">
                  <c:v>206.5846085</c:v>
                </c:pt>
                <c:pt idx="110">
                  <c:v>211.24934440000001</c:v>
                </c:pt>
                <c:pt idx="111">
                  <c:v>200.71777660000001</c:v>
                </c:pt>
                <c:pt idx="112">
                  <c:v>206.6973921</c:v>
                </c:pt>
                <c:pt idx="113">
                  <c:v>209.10924220000001</c:v>
                </c:pt>
                <c:pt idx="114">
                  <c:v>214.24158879999999</c:v>
                </c:pt>
                <c:pt idx="115">
                  <c:v>211.78100499999999</c:v>
                </c:pt>
                <c:pt idx="116">
                  <c:v>269.87032219999998</c:v>
                </c:pt>
                <c:pt idx="117">
                  <c:v>257.00951930000002</c:v>
                </c:pt>
                <c:pt idx="118">
                  <c:v>271.09144750000002</c:v>
                </c:pt>
                <c:pt idx="119">
                  <c:v>296.50510309999999</c:v>
                </c:pt>
                <c:pt idx="120">
                  <c:v>268.96294849999998</c:v>
                </c:pt>
                <c:pt idx="121">
                  <c:v>247.10267010000001</c:v>
                </c:pt>
                <c:pt idx="122">
                  <c:v>244.55784679999999</c:v>
                </c:pt>
                <c:pt idx="123">
                  <c:v>240.29922440000001</c:v>
                </c:pt>
                <c:pt idx="124">
                  <c:v>227.57417950000001</c:v>
                </c:pt>
                <c:pt idx="125">
                  <c:v>229.12553320000001</c:v>
                </c:pt>
                <c:pt idx="126">
                  <c:v>276.176917</c:v>
                </c:pt>
                <c:pt idx="127">
                  <c:v>266.4292643</c:v>
                </c:pt>
                <c:pt idx="128">
                  <c:v>255.573734</c:v>
                </c:pt>
                <c:pt idx="129">
                  <c:v>253.82280460000001</c:v>
                </c:pt>
                <c:pt idx="130">
                  <c:v>251.5803617</c:v>
                </c:pt>
                <c:pt idx="131">
                  <c:v>247.92417979999999</c:v>
                </c:pt>
                <c:pt idx="132">
                  <c:v>279.05382509999998</c:v>
                </c:pt>
                <c:pt idx="133">
                  <c:v>276.2548908</c:v>
                </c:pt>
                <c:pt idx="134">
                  <c:v>281.61234030000003</c:v>
                </c:pt>
                <c:pt idx="135">
                  <c:v>284.46743429999998</c:v>
                </c:pt>
                <c:pt idx="136">
                  <c:v>310.43201199999999</c:v>
                </c:pt>
                <c:pt idx="137">
                  <c:v>332.33197339999998</c:v>
                </c:pt>
                <c:pt idx="138">
                  <c:v>293.34948500000002</c:v>
                </c:pt>
                <c:pt idx="139">
                  <c:v>290.84225620000001</c:v>
                </c:pt>
                <c:pt idx="140">
                  <c:v>290.14350889999997</c:v>
                </c:pt>
                <c:pt idx="141">
                  <c:v>276.2247223</c:v>
                </c:pt>
                <c:pt idx="142">
                  <c:v>282.67658979999999</c:v>
                </c:pt>
                <c:pt idx="143">
                  <c:v>287.71077289999999</c:v>
                </c:pt>
                <c:pt idx="144">
                  <c:v>297.3514437</c:v>
                </c:pt>
                <c:pt idx="145">
                  <c:v>286.276612</c:v>
                </c:pt>
                <c:pt idx="146">
                  <c:v>286.00184719999999</c:v>
                </c:pt>
                <c:pt idx="147">
                  <c:v>283.77077559999998</c:v>
                </c:pt>
                <c:pt idx="148">
                  <c:v>284.24604449999998</c:v>
                </c:pt>
                <c:pt idx="149">
                  <c:v>287.44598689999998</c:v>
                </c:pt>
                <c:pt idx="150">
                  <c:v>292.4940939</c:v>
                </c:pt>
                <c:pt idx="151">
                  <c:v>319.79536519999999</c:v>
                </c:pt>
                <c:pt idx="152">
                  <c:v>335.63402439999999</c:v>
                </c:pt>
                <c:pt idx="153">
                  <c:v>370.11700710000002</c:v>
                </c:pt>
                <c:pt idx="154">
                  <c:v>382.77057600000001</c:v>
                </c:pt>
                <c:pt idx="155">
                  <c:v>412.63105860000002</c:v>
                </c:pt>
                <c:pt idx="156">
                  <c:v>453.1372849</c:v>
                </c:pt>
                <c:pt idx="157">
                  <c:v>442.92875140000001</c:v>
                </c:pt>
                <c:pt idx="158">
                  <c:v>525.26281349999999</c:v>
                </c:pt>
                <c:pt idx="159">
                  <c:v>506.44397720000001</c:v>
                </c:pt>
                <c:pt idx="160">
                  <c:v>515.8535114</c:v>
                </c:pt>
                <c:pt idx="161">
                  <c:v>509.12502260000002</c:v>
                </c:pt>
                <c:pt idx="162">
                  <c:v>514.79483149999999</c:v>
                </c:pt>
                <c:pt idx="163">
                  <c:v>506.84568150000001</c:v>
                </c:pt>
                <c:pt idx="164">
                  <c:v>513.13974480000002</c:v>
                </c:pt>
                <c:pt idx="165">
                  <c:v>501.53719769999998</c:v>
                </c:pt>
                <c:pt idx="166">
                  <c:v>487.15080039999998</c:v>
                </c:pt>
                <c:pt idx="167">
                  <c:v>476.49438170000002</c:v>
                </c:pt>
                <c:pt idx="168">
                  <c:v>472.1083557</c:v>
                </c:pt>
                <c:pt idx="169">
                  <c:v>441.46511829999997</c:v>
                </c:pt>
                <c:pt idx="170">
                  <c:v>415.61564490000001</c:v>
                </c:pt>
                <c:pt idx="171">
                  <c:v>412.08501000000001</c:v>
                </c:pt>
                <c:pt idx="172">
                  <c:v>398.10194150000001</c:v>
                </c:pt>
                <c:pt idx="173">
                  <c:v>395.1867426</c:v>
                </c:pt>
                <c:pt idx="174">
                  <c:v>390.88101110000002</c:v>
                </c:pt>
                <c:pt idx="175">
                  <c:v>388.81122449999998</c:v>
                </c:pt>
                <c:pt idx="176">
                  <c:v>384.49922720000001</c:v>
                </c:pt>
                <c:pt idx="177">
                  <c:v>376.76195250000001</c:v>
                </c:pt>
                <c:pt idx="178">
                  <c:v>367.90658919999998</c:v>
                </c:pt>
                <c:pt idx="179">
                  <c:v>352.78640289999998</c:v>
                </c:pt>
                <c:pt idx="180">
                  <c:v>358.82426659999999</c:v>
                </c:pt>
                <c:pt idx="181">
                  <c:v>356.31726980000002</c:v>
                </c:pt>
                <c:pt idx="182">
                  <c:v>350.70779779999998</c:v>
                </c:pt>
                <c:pt idx="183">
                  <c:v>351.10137989999998</c:v>
                </c:pt>
                <c:pt idx="184">
                  <c:v>338.28954270000003</c:v>
                </c:pt>
                <c:pt idx="185">
                  <c:v>323.4599015</c:v>
                </c:pt>
                <c:pt idx="186">
                  <c:v>277.49226060000001</c:v>
                </c:pt>
                <c:pt idx="187">
                  <c:v>281.85183119999999</c:v>
                </c:pt>
                <c:pt idx="188">
                  <c:v>277.97031429999998</c:v>
                </c:pt>
                <c:pt idx="189">
                  <c:v>282.4333858</c:v>
                </c:pt>
                <c:pt idx="190">
                  <c:v>285.45556649999997</c:v>
                </c:pt>
                <c:pt idx="191">
                  <c:v>285.39522970000002</c:v>
                </c:pt>
                <c:pt idx="192">
                  <c:v>322.06379930000003</c:v>
                </c:pt>
                <c:pt idx="193">
                  <c:v>297.81046800000001</c:v>
                </c:pt>
                <c:pt idx="194">
                  <c:v>297.95643680000001</c:v>
                </c:pt>
                <c:pt idx="195">
                  <c:v>324.33594640000001</c:v>
                </c:pt>
                <c:pt idx="196">
                  <c:v>331.7977601</c:v>
                </c:pt>
                <c:pt idx="197">
                  <c:v>339.51275659999999</c:v>
                </c:pt>
                <c:pt idx="198">
                  <c:v>369.2087052</c:v>
                </c:pt>
                <c:pt idx="199">
                  <c:v>381.2370914</c:v>
                </c:pt>
                <c:pt idx="200">
                  <c:v>391.12583949999998</c:v>
                </c:pt>
                <c:pt idx="201">
                  <c:v>395.42043189999998</c:v>
                </c:pt>
                <c:pt idx="202">
                  <c:v>403.75040030000002</c:v>
                </c:pt>
                <c:pt idx="203">
                  <c:v>410.58192589999999</c:v>
                </c:pt>
                <c:pt idx="204">
                  <c:v>431.01407710000001</c:v>
                </c:pt>
                <c:pt idx="205">
                  <c:v>429.58084439999999</c:v>
                </c:pt>
                <c:pt idx="206">
                  <c:v>438.46382340000002</c:v>
                </c:pt>
                <c:pt idx="207">
                  <c:v>449.96681469999999</c:v>
                </c:pt>
                <c:pt idx="208">
                  <c:v>462.24234999999999</c:v>
                </c:pt>
                <c:pt idx="209">
                  <c:v>468.4203809</c:v>
                </c:pt>
                <c:pt idx="210">
                  <c:v>488.58983460000002</c:v>
                </c:pt>
                <c:pt idx="211">
                  <c:v>510.92514979999999</c:v>
                </c:pt>
                <c:pt idx="212">
                  <c:v>525.14515659999995</c:v>
                </c:pt>
                <c:pt idx="213">
                  <c:v>530.96882440000002</c:v>
                </c:pt>
                <c:pt idx="214">
                  <c:v>548.31868999999995</c:v>
                </c:pt>
                <c:pt idx="215">
                  <c:v>560.06952660000002</c:v>
                </c:pt>
                <c:pt idx="216">
                  <c:v>568.32128920000002</c:v>
                </c:pt>
                <c:pt idx="217">
                  <c:v>596.53387910000004</c:v>
                </c:pt>
                <c:pt idx="218">
                  <c:v>608.25361910000004</c:v>
                </c:pt>
                <c:pt idx="219">
                  <c:v>661.15930319999995</c:v>
                </c:pt>
                <c:pt idx="220">
                  <c:v>671.38176060000001</c:v>
                </c:pt>
                <c:pt idx="221">
                  <c:v>676.55541479999999</c:v>
                </c:pt>
                <c:pt idx="222">
                  <c:v>683.00519359999998</c:v>
                </c:pt>
                <c:pt idx="223">
                  <c:v>702.24105039999995</c:v>
                </c:pt>
                <c:pt idx="224">
                  <c:v>709.4712634</c:v>
                </c:pt>
                <c:pt idx="225">
                  <c:v>713.43052209999996</c:v>
                </c:pt>
                <c:pt idx="226">
                  <c:v>727.84546339999997</c:v>
                </c:pt>
                <c:pt idx="227">
                  <c:v>739.82627620000005</c:v>
                </c:pt>
                <c:pt idx="228">
                  <c:v>713.2044909</c:v>
                </c:pt>
                <c:pt idx="229">
                  <c:v>739.27372979999996</c:v>
                </c:pt>
                <c:pt idx="230">
                  <c:v>739.31828619999999</c:v>
                </c:pt>
                <c:pt idx="231">
                  <c:v>734.06108879999999</c:v>
                </c:pt>
                <c:pt idx="232">
                  <c:v>737.08164509999995</c:v>
                </c:pt>
                <c:pt idx="233">
                  <c:v>735.39662209999995</c:v>
                </c:pt>
                <c:pt idx="234">
                  <c:v>739.41180840000004</c:v>
                </c:pt>
                <c:pt idx="235">
                  <c:v>750.32883589999994</c:v>
                </c:pt>
                <c:pt idx="236">
                  <c:v>754.28252510000004</c:v>
                </c:pt>
                <c:pt idx="237">
                  <c:v>748.64450910000005</c:v>
                </c:pt>
                <c:pt idx="238">
                  <c:v>755.69788870000002</c:v>
                </c:pt>
                <c:pt idx="239">
                  <c:v>746.77499450000005</c:v>
                </c:pt>
                <c:pt idx="240">
                  <c:v>734.59715859999994</c:v>
                </c:pt>
                <c:pt idx="241">
                  <c:v>752.08440659999997</c:v>
                </c:pt>
                <c:pt idx="242">
                  <c:v>758.34714120000001</c:v>
                </c:pt>
                <c:pt idx="243">
                  <c:v>755.62896539999997</c:v>
                </c:pt>
                <c:pt idx="244">
                  <c:v>746.5473389</c:v>
                </c:pt>
                <c:pt idx="245">
                  <c:v>752.65412590000005</c:v>
                </c:pt>
                <c:pt idx="246">
                  <c:v>733.37974629999997</c:v>
                </c:pt>
                <c:pt idx="247">
                  <c:v>734.19893530000002</c:v>
                </c:pt>
                <c:pt idx="248">
                  <c:v>736.70221900000001</c:v>
                </c:pt>
                <c:pt idx="249">
                  <c:v>724.9270156</c:v>
                </c:pt>
                <c:pt idx="250">
                  <c:v>734.3502416</c:v>
                </c:pt>
                <c:pt idx="251">
                  <c:v>741.81808899999999</c:v>
                </c:pt>
                <c:pt idx="252">
                  <c:v>732.13843129999998</c:v>
                </c:pt>
                <c:pt idx="253">
                  <c:v>744.18097350000005</c:v>
                </c:pt>
                <c:pt idx="254">
                  <c:v>742.69575829999997</c:v>
                </c:pt>
                <c:pt idx="255">
                  <c:v>804.08062859999995</c:v>
                </c:pt>
                <c:pt idx="256">
                  <c:v>833.0576403</c:v>
                </c:pt>
                <c:pt idx="257">
                  <c:v>857.6110314</c:v>
                </c:pt>
                <c:pt idx="258">
                  <c:v>1006.69832</c:v>
                </c:pt>
                <c:pt idx="259">
                  <c:v>1030.1294459999999</c:v>
                </c:pt>
                <c:pt idx="260">
                  <c:v>1046.4148299999999</c:v>
                </c:pt>
                <c:pt idx="261">
                  <c:v>1090.3358909999999</c:v>
                </c:pt>
                <c:pt idx="262">
                  <c:v>1107.052451</c:v>
                </c:pt>
                <c:pt idx="263">
                  <c:v>1132.1312370000001</c:v>
                </c:pt>
                <c:pt idx="264">
                  <c:v>1148.087321</c:v>
                </c:pt>
                <c:pt idx="265">
                  <c:v>1189.2254600000001</c:v>
                </c:pt>
                <c:pt idx="266">
                  <c:v>1193</c:v>
                </c:pt>
                <c:pt idx="267">
                  <c:v>1209.7230419294135</c:v>
                </c:pt>
                <c:pt idx="268">
                  <c:v>1292.7181371045119</c:v>
                </c:pt>
                <c:pt idx="269">
                  <c:v>1311.2272719012155</c:v>
                </c:pt>
                <c:pt idx="270">
                  <c:v>1329.7364066979192</c:v>
                </c:pt>
                <c:pt idx="271">
                  <c:v>1369.7263301162106</c:v>
                </c:pt>
                <c:pt idx="272">
                  <c:v>1383.3964738998825</c:v>
                </c:pt>
                <c:pt idx="273">
                  <c:v>1397.0666176835543</c:v>
                </c:pt>
                <c:pt idx="274">
                  <c:v>1404.016329158695</c:v>
                </c:pt>
                <c:pt idx="275">
                  <c:v>1410.9660406338357</c:v>
                </c:pt>
                <c:pt idx="276">
                  <c:v>1424.3323050136685</c:v>
                </c:pt>
              </c:numCache>
            </c:numRef>
          </c:val>
          <c:smooth val="0"/>
          <c:extLst>
            <c:ext xmlns:c16="http://schemas.microsoft.com/office/drawing/2014/chart" uri="{C3380CC4-5D6E-409C-BE32-E72D297353CC}">
              <c16:uniqueId val="{00000002-CCCA-42A4-87AB-8AF539E165D0}"/>
            </c:ext>
          </c:extLst>
        </c:ser>
        <c:dLbls>
          <c:showLegendKey val="0"/>
          <c:showVal val="0"/>
          <c:showCatName val="0"/>
          <c:showSerName val="0"/>
          <c:showPercent val="0"/>
          <c:showBubbleSize val="0"/>
        </c:dLbls>
        <c:smooth val="0"/>
        <c:axId val="575946719"/>
        <c:axId val="575950047"/>
      </c:lineChart>
      <c:dateAx>
        <c:axId val="57594671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318000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5950047"/>
        <c:crosses val="autoZero"/>
        <c:auto val="1"/>
        <c:lblOffset val="100"/>
        <c:baseTimeUnit val="months"/>
      </c:dateAx>
      <c:valAx>
        <c:axId val="5759500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575946719"/>
        <c:crosses val="autoZero"/>
        <c:crossBetween val="between"/>
      </c:valAx>
      <c:spPr>
        <a:solidFill>
          <a:schemeClr val="bg1">
            <a:lumMod val="8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1">
        <a:lumMod val="40000"/>
        <a:lumOff val="60000"/>
      </a:schemeClr>
    </a:solid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PREÇOS DO PETRÓLEO BRENT (Dez2017-Abr 2023)</a:t>
            </a:r>
          </a:p>
        </c:rich>
      </c:tx>
      <c:overlay val="0"/>
      <c:spPr>
        <a:noFill/>
        <a:ln>
          <a:noFill/>
        </a:ln>
        <a:effectLst/>
      </c:spPr>
    </c:title>
    <c:autoTitleDeleted val="0"/>
    <c:plotArea>
      <c:layout/>
      <c:lineChart>
        <c:grouping val="standard"/>
        <c:varyColors val="0"/>
        <c:ser>
          <c:idx val="0"/>
          <c:order val="0"/>
          <c:tx>
            <c:v>Levels</c:v>
          </c:tx>
          <c:spPr>
            <a:ln w="28575" cap="rnd">
              <a:solidFill>
                <a:schemeClr val="accent1"/>
              </a:solidFill>
              <a:round/>
            </a:ln>
            <a:effectLst/>
          </c:spPr>
          <c:marker>
            <c:symbol val="none"/>
          </c:marker>
          <c:cat>
            <c:numRef>
              <c:f>'Data 1'!$A$371:$A$445</c:f>
              <c:numCache>
                <c:formatCode>mmm\-yyyy</c:formatCode>
                <c:ptCount val="75"/>
                <c:pt idx="0">
                  <c:v>43084</c:v>
                </c:pt>
                <c:pt idx="1">
                  <c:v>43115</c:v>
                </c:pt>
                <c:pt idx="2">
                  <c:v>43146</c:v>
                </c:pt>
                <c:pt idx="3">
                  <c:v>43174</c:v>
                </c:pt>
                <c:pt idx="4">
                  <c:v>43205</c:v>
                </c:pt>
                <c:pt idx="5">
                  <c:v>43235</c:v>
                </c:pt>
                <c:pt idx="6">
                  <c:v>43266</c:v>
                </c:pt>
                <c:pt idx="7">
                  <c:v>43296</c:v>
                </c:pt>
                <c:pt idx="8">
                  <c:v>43327</c:v>
                </c:pt>
                <c:pt idx="9">
                  <c:v>43358</c:v>
                </c:pt>
                <c:pt idx="10">
                  <c:v>43388</c:v>
                </c:pt>
                <c:pt idx="11">
                  <c:v>43419</c:v>
                </c:pt>
                <c:pt idx="12">
                  <c:v>43449</c:v>
                </c:pt>
                <c:pt idx="13">
                  <c:v>43480</c:v>
                </c:pt>
                <c:pt idx="14">
                  <c:v>43511</c:v>
                </c:pt>
                <c:pt idx="15">
                  <c:v>43539</c:v>
                </c:pt>
                <c:pt idx="16">
                  <c:v>43570</c:v>
                </c:pt>
                <c:pt idx="17">
                  <c:v>43600</c:v>
                </c:pt>
                <c:pt idx="18">
                  <c:v>43631</c:v>
                </c:pt>
                <c:pt idx="19">
                  <c:v>43661</c:v>
                </c:pt>
                <c:pt idx="20">
                  <c:v>43692</c:v>
                </c:pt>
                <c:pt idx="21">
                  <c:v>43723</c:v>
                </c:pt>
                <c:pt idx="22">
                  <c:v>43753</c:v>
                </c:pt>
                <c:pt idx="23">
                  <c:v>43784</c:v>
                </c:pt>
                <c:pt idx="24">
                  <c:v>43814</c:v>
                </c:pt>
                <c:pt idx="25">
                  <c:v>43845</c:v>
                </c:pt>
                <c:pt idx="26">
                  <c:v>43876</c:v>
                </c:pt>
                <c:pt idx="27">
                  <c:v>43905</c:v>
                </c:pt>
                <c:pt idx="28">
                  <c:v>43936</c:v>
                </c:pt>
                <c:pt idx="29">
                  <c:v>43966</c:v>
                </c:pt>
                <c:pt idx="30">
                  <c:v>43997</c:v>
                </c:pt>
                <c:pt idx="31">
                  <c:v>44027</c:v>
                </c:pt>
                <c:pt idx="32">
                  <c:v>44058</c:v>
                </c:pt>
                <c:pt idx="33">
                  <c:v>44089</c:v>
                </c:pt>
                <c:pt idx="34">
                  <c:v>44119</c:v>
                </c:pt>
                <c:pt idx="35">
                  <c:v>44150</c:v>
                </c:pt>
                <c:pt idx="36">
                  <c:v>44180</c:v>
                </c:pt>
                <c:pt idx="37">
                  <c:v>44211</c:v>
                </c:pt>
                <c:pt idx="38">
                  <c:v>44242</c:v>
                </c:pt>
                <c:pt idx="39">
                  <c:v>44270</c:v>
                </c:pt>
                <c:pt idx="40">
                  <c:v>44301</c:v>
                </c:pt>
                <c:pt idx="41">
                  <c:v>44331</c:v>
                </c:pt>
                <c:pt idx="42">
                  <c:v>44362</c:v>
                </c:pt>
                <c:pt idx="43">
                  <c:v>44392</c:v>
                </c:pt>
                <c:pt idx="44">
                  <c:v>44423</c:v>
                </c:pt>
                <c:pt idx="45">
                  <c:v>44454</c:v>
                </c:pt>
                <c:pt idx="46">
                  <c:v>44484</c:v>
                </c:pt>
                <c:pt idx="47">
                  <c:v>44515</c:v>
                </c:pt>
                <c:pt idx="48">
                  <c:v>44545</c:v>
                </c:pt>
                <c:pt idx="49">
                  <c:v>44562</c:v>
                </c:pt>
                <c:pt idx="50">
                  <c:v>44593</c:v>
                </c:pt>
                <c:pt idx="51">
                  <c:v>44621</c:v>
                </c:pt>
                <c:pt idx="52">
                  <c:v>44652</c:v>
                </c:pt>
                <c:pt idx="53">
                  <c:v>44682</c:v>
                </c:pt>
                <c:pt idx="54">
                  <c:v>44713</c:v>
                </c:pt>
                <c:pt idx="55">
                  <c:v>44743</c:v>
                </c:pt>
                <c:pt idx="56">
                  <c:v>44774</c:v>
                </c:pt>
                <c:pt idx="57">
                  <c:v>44805</c:v>
                </c:pt>
                <c:pt idx="58">
                  <c:v>44835</c:v>
                </c:pt>
                <c:pt idx="59">
                  <c:v>44866</c:v>
                </c:pt>
                <c:pt idx="60">
                  <c:v>44896</c:v>
                </c:pt>
                <c:pt idx="61">
                  <c:v>44927</c:v>
                </c:pt>
                <c:pt idx="62">
                  <c:v>44958</c:v>
                </c:pt>
                <c:pt idx="63">
                  <c:v>44986</c:v>
                </c:pt>
                <c:pt idx="64">
                  <c:v>45017</c:v>
                </c:pt>
                <c:pt idx="65">
                  <c:v>45047</c:v>
                </c:pt>
                <c:pt idx="66">
                  <c:v>45078</c:v>
                </c:pt>
                <c:pt idx="67">
                  <c:v>45108</c:v>
                </c:pt>
                <c:pt idx="68">
                  <c:v>45139</c:v>
                </c:pt>
                <c:pt idx="69">
                  <c:v>45170</c:v>
                </c:pt>
                <c:pt idx="70">
                  <c:v>45200</c:v>
                </c:pt>
                <c:pt idx="71">
                  <c:v>45231</c:v>
                </c:pt>
                <c:pt idx="72">
                  <c:v>45261</c:v>
                </c:pt>
                <c:pt idx="73">
                  <c:v>45292</c:v>
                </c:pt>
                <c:pt idx="74" formatCode="mmm\-yy">
                  <c:v>45323</c:v>
                </c:pt>
              </c:numCache>
            </c:numRef>
          </c:cat>
          <c:val>
            <c:numRef>
              <c:f>'Data 1'!$C$371:$C$427</c:f>
              <c:numCache>
                <c:formatCode>General</c:formatCode>
                <c:ptCount val="57"/>
                <c:pt idx="0">
                  <c:v>64.37</c:v>
                </c:pt>
                <c:pt idx="1">
                  <c:v>69.08</c:v>
                </c:pt>
                <c:pt idx="2">
                  <c:v>65.319999999999993</c:v>
                </c:pt>
                <c:pt idx="3">
                  <c:v>66.02</c:v>
                </c:pt>
                <c:pt idx="4">
                  <c:v>72.11</c:v>
                </c:pt>
                <c:pt idx="5">
                  <c:v>76.98</c:v>
                </c:pt>
                <c:pt idx="6">
                  <c:v>74.41</c:v>
                </c:pt>
                <c:pt idx="7">
                  <c:v>74.25</c:v>
                </c:pt>
                <c:pt idx="8">
                  <c:v>72.53</c:v>
                </c:pt>
                <c:pt idx="9">
                  <c:v>78.89</c:v>
                </c:pt>
                <c:pt idx="10">
                  <c:v>81.03</c:v>
                </c:pt>
                <c:pt idx="11">
                  <c:v>64.75</c:v>
                </c:pt>
                <c:pt idx="12">
                  <c:v>57.36</c:v>
                </c:pt>
                <c:pt idx="13">
                  <c:v>59.41</c:v>
                </c:pt>
                <c:pt idx="14">
                  <c:v>63.96</c:v>
                </c:pt>
                <c:pt idx="15">
                  <c:v>66.14</c:v>
                </c:pt>
                <c:pt idx="16">
                  <c:v>71.23</c:v>
                </c:pt>
                <c:pt idx="17">
                  <c:v>71.319999999999993</c:v>
                </c:pt>
                <c:pt idx="18">
                  <c:v>64.22</c:v>
                </c:pt>
                <c:pt idx="19">
                  <c:v>63.92</c:v>
                </c:pt>
                <c:pt idx="20">
                  <c:v>59.04</c:v>
                </c:pt>
                <c:pt idx="21">
                  <c:v>62.83</c:v>
                </c:pt>
                <c:pt idx="22">
                  <c:v>59.71</c:v>
                </c:pt>
                <c:pt idx="23">
                  <c:v>63.21</c:v>
                </c:pt>
                <c:pt idx="24">
                  <c:v>67.31</c:v>
                </c:pt>
                <c:pt idx="25">
                  <c:v>63.65</c:v>
                </c:pt>
                <c:pt idx="26">
                  <c:v>55.66</c:v>
                </c:pt>
                <c:pt idx="27">
                  <c:v>32.01</c:v>
                </c:pt>
                <c:pt idx="28">
                  <c:v>18.38</c:v>
                </c:pt>
                <c:pt idx="29">
                  <c:v>29.38</c:v>
                </c:pt>
                <c:pt idx="30">
                  <c:v>40.270000000000003</c:v>
                </c:pt>
                <c:pt idx="31">
                  <c:v>43.24</c:v>
                </c:pt>
                <c:pt idx="32">
                  <c:v>44.74</c:v>
                </c:pt>
                <c:pt idx="33">
                  <c:v>40.909999999999997</c:v>
                </c:pt>
                <c:pt idx="34">
                  <c:v>40.19</c:v>
                </c:pt>
                <c:pt idx="35">
                  <c:v>42.69</c:v>
                </c:pt>
                <c:pt idx="36">
                  <c:v>49.99</c:v>
                </c:pt>
                <c:pt idx="37">
                  <c:v>54.77</c:v>
                </c:pt>
                <c:pt idx="38">
                  <c:v>62.28</c:v>
                </c:pt>
                <c:pt idx="39">
                  <c:v>65.41</c:v>
                </c:pt>
                <c:pt idx="40">
                  <c:v>64.81</c:v>
                </c:pt>
                <c:pt idx="41">
                  <c:v>68.53</c:v>
                </c:pt>
                <c:pt idx="42">
                  <c:v>73.16</c:v>
                </c:pt>
                <c:pt idx="43">
                  <c:v>75.17</c:v>
                </c:pt>
                <c:pt idx="44">
                  <c:v>70.75</c:v>
                </c:pt>
                <c:pt idx="45">
                  <c:v>74.489999999999995</c:v>
                </c:pt>
                <c:pt idx="46">
                  <c:v>83.54</c:v>
                </c:pt>
                <c:pt idx="47">
                  <c:v>81.05</c:v>
                </c:pt>
                <c:pt idx="48">
                  <c:v>74.17</c:v>
                </c:pt>
                <c:pt idx="49">
                  <c:v>86.51</c:v>
                </c:pt>
                <c:pt idx="50">
                  <c:v>97.13</c:v>
                </c:pt>
                <c:pt idx="51">
                  <c:v>117.25</c:v>
                </c:pt>
                <c:pt idx="52">
                  <c:v>104.58</c:v>
                </c:pt>
                <c:pt idx="53">
                  <c:v>113.34</c:v>
                </c:pt>
                <c:pt idx="54">
                  <c:v>122.71</c:v>
                </c:pt>
                <c:pt idx="55">
                  <c:v>111.93</c:v>
                </c:pt>
                <c:pt idx="56">
                  <c:v>100.45</c:v>
                </c:pt>
              </c:numCache>
            </c:numRef>
          </c:val>
          <c:smooth val="0"/>
          <c:extLst>
            <c:ext xmlns:c16="http://schemas.microsoft.com/office/drawing/2014/chart" uri="{C3380CC4-5D6E-409C-BE32-E72D297353CC}">
              <c16:uniqueId val="{00000000-F43D-4F88-866C-5C93744D408D}"/>
            </c:ext>
          </c:extLst>
        </c:ser>
        <c:ser>
          <c:idx val="2"/>
          <c:order val="1"/>
          <c:tx>
            <c:v>Average</c:v>
          </c:tx>
          <c:spPr>
            <a:ln w="28575" cap="rnd">
              <a:solidFill>
                <a:srgbClr val="C00000"/>
              </a:solidFill>
              <a:round/>
            </a:ln>
            <a:effectLst/>
          </c:spPr>
          <c:marker>
            <c:symbol val="none"/>
          </c:marker>
          <c:cat>
            <c:numRef>
              <c:f>'Data 1'!$A$371:$A$445</c:f>
              <c:numCache>
                <c:formatCode>mmm\-yyyy</c:formatCode>
                <c:ptCount val="75"/>
                <c:pt idx="0">
                  <c:v>43084</c:v>
                </c:pt>
                <c:pt idx="1">
                  <c:v>43115</c:v>
                </c:pt>
                <c:pt idx="2">
                  <c:v>43146</c:v>
                </c:pt>
                <c:pt idx="3">
                  <c:v>43174</c:v>
                </c:pt>
                <c:pt idx="4">
                  <c:v>43205</c:v>
                </c:pt>
                <c:pt idx="5">
                  <c:v>43235</c:v>
                </c:pt>
                <c:pt idx="6">
                  <c:v>43266</c:v>
                </c:pt>
                <c:pt idx="7">
                  <c:v>43296</c:v>
                </c:pt>
                <c:pt idx="8">
                  <c:v>43327</c:v>
                </c:pt>
                <c:pt idx="9">
                  <c:v>43358</c:v>
                </c:pt>
                <c:pt idx="10">
                  <c:v>43388</c:v>
                </c:pt>
                <c:pt idx="11">
                  <c:v>43419</c:v>
                </c:pt>
                <c:pt idx="12">
                  <c:v>43449</c:v>
                </c:pt>
                <c:pt idx="13">
                  <c:v>43480</c:v>
                </c:pt>
                <c:pt idx="14">
                  <c:v>43511</c:v>
                </c:pt>
                <c:pt idx="15">
                  <c:v>43539</c:v>
                </c:pt>
                <c:pt idx="16">
                  <c:v>43570</c:v>
                </c:pt>
                <c:pt idx="17">
                  <c:v>43600</c:v>
                </c:pt>
                <c:pt idx="18">
                  <c:v>43631</c:v>
                </c:pt>
                <c:pt idx="19">
                  <c:v>43661</c:v>
                </c:pt>
                <c:pt idx="20">
                  <c:v>43692</c:v>
                </c:pt>
                <c:pt idx="21">
                  <c:v>43723</c:v>
                </c:pt>
                <c:pt idx="22">
                  <c:v>43753</c:v>
                </c:pt>
                <c:pt idx="23">
                  <c:v>43784</c:v>
                </c:pt>
                <c:pt idx="24">
                  <c:v>43814</c:v>
                </c:pt>
                <c:pt idx="25">
                  <c:v>43845</c:v>
                </c:pt>
                <c:pt idx="26">
                  <c:v>43876</c:v>
                </c:pt>
                <c:pt idx="27">
                  <c:v>43905</c:v>
                </c:pt>
                <c:pt idx="28">
                  <c:v>43936</c:v>
                </c:pt>
                <c:pt idx="29">
                  <c:v>43966</c:v>
                </c:pt>
                <c:pt idx="30">
                  <c:v>43997</c:v>
                </c:pt>
                <c:pt idx="31">
                  <c:v>44027</c:v>
                </c:pt>
                <c:pt idx="32">
                  <c:v>44058</c:v>
                </c:pt>
                <c:pt idx="33">
                  <c:v>44089</c:v>
                </c:pt>
                <c:pt idx="34">
                  <c:v>44119</c:v>
                </c:pt>
                <c:pt idx="35">
                  <c:v>44150</c:v>
                </c:pt>
                <c:pt idx="36">
                  <c:v>44180</c:v>
                </c:pt>
                <c:pt idx="37">
                  <c:v>44211</c:v>
                </c:pt>
                <c:pt idx="38">
                  <c:v>44242</c:v>
                </c:pt>
                <c:pt idx="39">
                  <c:v>44270</c:v>
                </c:pt>
                <c:pt idx="40">
                  <c:v>44301</c:v>
                </c:pt>
                <c:pt idx="41">
                  <c:v>44331</c:v>
                </c:pt>
                <c:pt idx="42">
                  <c:v>44362</c:v>
                </c:pt>
                <c:pt idx="43">
                  <c:v>44392</c:v>
                </c:pt>
                <c:pt idx="44">
                  <c:v>44423</c:v>
                </c:pt>
                <c:pt idx="45">
                  <c:v>44454</c:v>
                </c:pt>
                <c:pt idx="46">
                  <c:v>44484</c:v>
                </c:pt>
                <c:pt idx="47">
                  <c:v>44515</c:v>
                </c:pt>
                <c:pt idx="48">
                  <c:v>44545</c:v>
                </c:pt>
                <c:pt idx="49">
                  <c:v>44562</c:v>
                </c:pt>
                <c:pt idx="50">
                  <c:v>44593</c:v>
                </c:pt>
                <c:pt idx="51">
                  <c:v>44621</c:v>
                </c:pt>
                <c:pt idx="52">
                  <c:v>44652</c:v>
                </c:pt>
                <c:pt idx="53">
                  <c:v>44682</c:v>
                </c:pt>
                <c:pt idx="54">
                  <c:v>44713</c:v>
                </c:pt>
                <c:pt idx="55">
                  <c:v>44743</c:v>
                </c:pt>
                <c:pt idx="56">
                  <c:v>44774</c:v>
                </c:pt>
                <c:pt idx="57">
                  <c:v>44805</c:v>
                </c:pt>
                <c:pt idx="58">
                  <c:v>44835</c:v>
                </c:pt>
                <c:pt idx="59">
                  <c:v>44866</c:v>
                </c:pt>
                <c:pt idx="60">
                  <c:v>44896</c:v>
                </c:pt>
                <c:pt idx="61">
                  <c:v>44927</c:v>
                </c:pt>
                <c:pt idx="62">
                  <c:v>44958</c:v>
                </c:pt>
                <c:pt idx="63">
                  <c:v>44986</c:v>
                </c:pt>
                <c:pt idx="64">
                  <c:v>45017</c:v>
                </c:pt>
                <c:pt idx="65">
                  <c:v>45047</c:v>
                </c:pt>
                <c:pt idx="66">
                  <c:v>45078</c:v>
                </c:pt>
                <c:pt idx="67">
                  <c:v>45108</c:v>
                </c:pt>
                <c:pt idx="68">
                  <c:v>45139</c:v>
                </c:pt>
                <c:pt idx="69">
                  <c:v>45170</c:v>
                </c:pt>
                <c:pt idx="70">
                  <c:v>45200</c:v>
                </c:pt>
                <c:pt idx="71">
                  <c:v>45231</c:v>
                </c:pt>
                <c:pt idx="72">
                  <c:v>45261</c:v>
                </c:pt>
                <c:pt idx="73">
                  <c:v>45292</c:v>
                </c:pt>
                <c:pt idx="74" formatCode="mmm\-yy">
                  <c:v>45323</c:v>
                </c:pt>
              </c:numCache>
            </c:numRef>
          </c:cat>
          <c:val>
            <c:numRef>
              <c:f>'Data 1'!$E$371:$E$427</c:f>
              <c:numCache>
                <c:formatCode>0.0</c:formatCode>
                <c:ptCount val="57"/>
                <c:pt idx="0">
                  <c:v>71.060833333333321</c:v>
                </c:pt>
                <c:pt idx="1">
                  <c:v>71.060833333333321</c:v>
                </c:pt>
                <c:pt idx="2">
                  <c:v>71.060833333333321</c:v>
                </c:pt>
                <c:pt idx="3">
                  <c:v>71.060833333333321</c:v>
                </c:pt>
                <c:pt idx="4">
                  <c:v>71.060833333333321</c:v>
                </c:pt>
                <c:pt idx="5">
                  <c:v>71.060833333333321</c:v>
                </c:pt>
                <c:pt idx="6">
                  <c:v>71.060833333333321</c:v>
                </c:pt>
                <c:pt idx="7">
                  <c:v>71.060833333333321</c:v>
                </c:pt>
                <c:pt idx="8">
                  <c:v>71.060833333333321</c:v>
                </c:pt>
                <c:pt idx="9">
                  <c:v>71.060833333333321</c:v>
                </c:pt>
                <c:pt idx="10">
                  <c:v>71.060833333333321</c:v>
                </c:pt>
                <c:pt idx="11">
                  <c:v>71.060833333333321</c:v>
                </c:pt>
                <c:pt idx="12">
                  <c:v>71.060833333333321</c:v>
                </c:pt>
                <c:pt idx="13">
                  <c:v>64.358333333333348</c:v>
                </c:pt>
                <c:pt idx="14">
                  <c:v>64.358333333333348</c:v>
                </c:pt>
                <c:pt idx="15">
                  <c:v>64.358333333333348</c:v>
                </c:pt>
                <c:pt idx="16">
                  <c:v>64.358333333333348</c:v>
                </c:pt>
                <c:pt idx="17">
                  <c:v>64.358333333333348</c:v>
                </c:pt>
                <c:pt idx="18">
                  <c:v>64.358333333333348</c:v>
                </c:pt>
                <c:pt idx="19">
                  <c:v>64.358333333333348</c:v>
                </c:pt>
                <c:pt idx="20">
                  <c:v>64.358333333333348</c:v>
                </c:pt>
                <c:pt idx="21">
                  <c:v>64.358333333333348</c:v>
                </c:pt>
                <c:pt idx="22">
                  <c:v>64.358333333333348</c:v>
                </c:pt>
                <c:pt idx="23">
                  <c:v>64.358333333333348</c:v>
                </c:pt>
                <c:pt idx="24">
                  <c:v>64.358333333333348</c:v>
                </c:pt>
                <c:pt idx="25">
                  <c:v>41.759166666666665</c:v>
                </c:pt>
                <c:pt idx="26">
                  <c:v>41.759166666666665</c:v>
                </c:pt>
                <c:pt idx="27">
                  <c:v>41.759166666666665</c:v>
                </c:pt>
                <c:pt idx="28">
                  <c:v>41.759166666666665</c:v>
                </c:pt>
                <c:pt idx="29">
                  <c:v>41.759166666666665</c:v>
                </c:pt>
                <c:pt idx="30">
                  <c:v>41.759166666666665</c:v>
                </c:pt>
                <c:pt idx="31">
                  <c:v>41.759166666666665</c:v>
                </c:pt>
                <c:pt idx="32">
                  <c:v>41.759166666666665</c:v>
                </c:pt>
                <c:pt idx="33">
                  <c:v>41.759166666666665</c:v>
                </c:pt>
                <c:pt idx="34">
                  <c:v>41.759166666666665</c:v>
                </c:pt>
                <c:pt idx="35">
                  <c:v>41.759166666666665</c:v>
                </c:pt>
                <c:pt idx="36">
                  <c:v>41.759166666666665</c:v>
                </c:pt>
                <c:pt idx="37">
                  <c:v>70.677499999999995</c:v>
                </c:pt>
                <c:pt idx="38">
                  <c:v>70.677499999999995</c:v>
                </c:pt>
                <c:pt idx="39">
                  <c:v>70.677499999999995</c:v>
                </c:pt>
                <c:pt idx="40">
                  <c:v>70.677499999999995</c:v>
                </c:pt>
                <c:pt idx="41">
                  <c:v>70.677499999999995</c:v>
                </c:pt>
                <c:pt idx="42">
                  <c:v>70.677499999999995</c:v>
                </c:pt>
                <c:pt idx="43">
                  <c:v>70.677499999999995</c:v>
                </c:pt>
                <c:pt idx="44">
                  <c:v>70.677499999999995</c:v>
                </c:pt>
                <c:pt idx="45">
                  <c:v>70.677499999999995</c:v>
                </c:pt>
                <c:pt idx="46">
                  <c:v>70.677499999999995</c:v>
                </c:pt>
                <c:pt idx="47">
                  <c:v>70.677499999999995</c:v>
                </c:pt>
                <c:pt idx="48">
                  <c:v>70.677499999999995</c:v>
                </c:pt>
                <c:pt idx="49">
                  <c:v>102.10583333333334</c:v>
                </c:pt>
                <c:pt idx="50">
                  <c:v>102.10583333333334</c:v>
                </c:pt>
                <c:pt idx="51">
                  <c:v>102.10583333333334</c:v>
                </c:pt>
                <c:pt idx="52">
                  <c:v>102.10583333333334</c:v>
                </c:pt>
                <c:pt idx="53">
                  <c:v>102.10583333333334</c:v>
                </c:pt>
                <c:pt idx="54">
                  <c:v>102.10583333333334</c:v>
                </c:pt>
                <c:pt idx="55">
                  <c:v>102.10583333333334</c:v>
                </c:pt>
                <c:pt idx="56">
                  <c:v>102.10583333333334</c:v>
                </c:pt>
              </c:numCache>
            </c:numRef>
          </c:val>
          <c:smooth val="0"/>
          <c:extLst>
            <c:ext xmlns:c16="http://schemas.microsoft.com/office/drawing/2014/chart" uri="{C3380CC4-5D6E-409C-BE32-E72D297353CC}">
              <c16:uniqueId val="{00000001-F43D-4F88-866C-5C93744D408D}"/>
            </c:ext>
          </c:extLst>
        </c:ser>
        <c:ser>
          <c:idx val="5"/>
          <c:order val="2"/>
          <c:tx>
            <c:v>Mean Fore</c:v>
          </c:tx>
          <c:spPr>
            <a:ln>
              <a:solidFill>
                <a:srgbClr val="C00000"/>
              </a:solidFill>
              <a:prstDash val="sysDash"/>
            </a:ln>
          </c:spPr>
          <c:marker>
            <c:symbol val="none"/>
          </c:marker>
          <c:cat>
            <c:numRef>
              <c:f>'Data 1'!$A$371:$A$445</c:f>
              <c:numCache>
                <c:formatCode>mmm\-yyyy</c:formatCode>
                <c:ptCount val="75"/>
                <c:pt idx="0">
                  <c:v>43084</c:v>
                </c:pt>
                <c:pt idx="1">
                  <c:v>43115</c:v>
                </c:pt>
                <c:pt idx="2">
                  <c:v>43146</c:v>
                </c:pt>
                <c:pt idx="3">
                  <c:v>43174</c:v>
                </c:pt>
                <c:pt idx="4">
                  <c:v>43205</c:v>
                </c:pt>
                <c:pt idx="5">
                  <c:v>43235</c:v>
                </c:pt>
                <c:pt idx="6">
                  <c:v>43266</c:v>
                </c:pt>
                <c:pt idx="7">
                  <c:v>43296</c:v>
                </c:pt>
                <c:pt idx="8">
                  <c:v>43327</c:v>
                </c:pt>
                <c:pt idx="9">
                  <c:v>43358</c:v>
                </c:pt>
                <c:pt idx="10">
                  <c:v>43388</c:v>
                </c:pt>
                <c:pt idx="11">
                  <c:v>43419</c:v>
                </c:pt>
                <c:pt idx="12">
                  <c:v>43449</c:v>
                </c:pt>
                <c:pt idx="13">
                  <c:v>43480</c:v>
                </c:pt>
                <c:pt idx="14">
                  <c:v>43511</c:v>
                </c:pt>
                <c:pt idx="15">
                  <c:v>43539</c:v>
                </c:pt>
                <c:pt idx="16">
                  <c:v>43570</c:v>
                </c:pt>
                <c:pt idx="17">
                  <c:v>43600</c:v>
                </c:pt>
                <c:pt idx="18">
                  <c:v>43631</c:v>
                </c:pt>
                <c:pt idx="19">
                  <c:v>43661</c:v>
                </c:pt>
                <c:pt idx="20">
                  <c:v>43692</c:v>
                </c:pt>
                <c:pt idx="21">
                  <c:v>43723</c:v>
                </c:pt>
                <c:pt idx="22">
                  <c:v>43753</c:v>
                </c:pt>
                <c:pt idx="23">
                  <c:v>43784</c:v>
                </c:pt>
                <c:pt idx="24">
                  <c:v>43814</c:v>
                </c:pt>
                <c:pt idx="25">
                  <c:v>43845</c:v>
                </c:pt>
                <c:pt idx="26">
                  <c:v>43876</c:v>
                </c:pt>
                <c:pt idx="27">
                  <c:v>43905</c:v>
                </c:pt>
                <c:pt idx="28">
                  <c:v>43936</c:v>
                </c:pt>
                <c:pt idx="29">
                  <c:v>43966</c:v>
                </c:pt>
                <c:pt idx="30">
                  <c:v>43997</c:v>
                </c:pt>
                <c:pt idx="31">
                  <c:v>44027</c:v>
                </c:pt>
                <c:pt idx="32">
                  <c:v>44058</c:v>
                </c:pt>
                <c:pt idx="33">
                  <c:v>44089</c:v>
                </c:pt>
                <c:pt idx="34">
                  <c:v>44119</c:v>
                </c:pt>
                <c:pt idx="35">
                  <c:v>44150</c:v>
                </c:pt>
                <c:pt idx="36">
                  <c:v>44180</c:v>
                </c:pt>
                <c:pt idx="37">
                  <c:v>44211</c:v>
                </c:pt>
                <c:pt idx="38">
                  <c:v>44242</c:v>
                </c:pt>
                <c:pt idx="39">
                  <c:v>44270</c:v>
                </c:pt>
                <c:pt idx="40">
                  <c:v>44301</c:v>
                </c:pt>
                <c:pt idx="41">
                  <c:v>44331</c:v>
                </c:pt>
                <c:pt idx="42">
                  <c:v>44362</c:v>
                </c:pt>
                <c:pt idx="43">
                  <c:v>44392</c:v>
                </c:pt>
                <c:pt idx="44">
                  <c:v>44423</c:v>
                </c:pt>
                <c:pt idx="45">
                  <c:v>44454</c:v>
                </c:pt>
                <c:pt idx="46">
                  <c:v>44484</c:v>
                </c:pt>
                <c:pt idx="47">
                  <c:v>44515</c:v>
                </c:pt>
                <c:pt idx="48">
                  <c:v>44545</c:v>
                </c:pt>
                <c:pt idx="49">
                  <c:v>44562</c:v>
                </c:pt>
                <c:pt idx="50">
                  <c:v>44593</c:v>
                </c:pt>
                <c:pt idx="51">
                  <c:v>44621</c:v>
                </c:pt>
                <c:pt idx="52">
                  <c:v>44652</c:v>
                </c:pt>
                <c:pt idx="53">
                  <c:v>44682</c:v>
                </c:pt>
                <c:pt idx="54">
                  <c:v>44713</c:v>
                </c:pt>
                <c:pt idx="55">
                  <c:v>44743</c:v>
                </c:pt>
                <c:pt idx="56">
                  <c:v>44774</c:v>
                </c:pt>
                <c:pt idx="57">
                  <c:v>44805</c:v>
                </c:pt>
                <c:pt idx="58">
                  <c:v>44835</c:v>
                </c:pt>
                <c:pt idx="59">
                  <c:v>44866</c:v>
                </c:pt>
                <c:pt idx="60">
                  <c:v>44896</c:v>
                </c:pt>
                <c:pt idx="61">
                  <c:v>44927</c:v>
                </c:pt>
                <c:pt idx="62">
                  <c:v>44958</c:v>
                </c:pt>
                <c:pt idx="63">
                  <c:v>44986</c:v>
                </c:pt>
                <c:pt idx="64">
                  <c:v>45017</c:v>
                </c:pt>
                <c:pt idx="65">
                  <c:v>45047</c:v>
                </c:pt>
                <c:pt idx="66">
                  <c:v>45078</c:v>
                </c:pt>
                <c:pt idx="67">
                  <c:v>45108</c:v>
                </c:pt>
                <c:pt idx="68">
                  <c:v>45139</c:v>
                </c:pt>
                <c:pt idx="69">
                  <c:v>45170</c:v>
                </c:pt>
                <c:pt idx="70">
                  <c:v>45200</c:v>
                </c:pt>
                <c:pt idx="71">
                  <c:v>45231</c:v>
                </c:pt>
                <c:pt idx="72">
                  <c:v>45261</c:v>
                </c:pt>
                <c:pt idx="73">
                  <c:v>45292</c:v>
                </c:pt>
                <c:pt idx="74" formatCode="mmm\-yy">
                  <c:v>45323</c:v>
                </c:pt>
              </c:numCache>
            </c:numRef>
          </c:cat>
          <c:val>
            <c:numRef>
              <c:f>'Data 1'!$J$371:$J$432</c:f>
              <c:numCache>
                <c:formatCode>0.0</c:formatCode>
                <c:ptCount val="62"/>
                <c:pt idx="0">
                  <c:v>71.060833333333321</c:v>
                </c:pt>
                <c:pt idx="1">
                  <c:v>71.060833333333321</c:v>
                </c:pt>
                <c:pt idx="2">
                  <c:v>71.060833333333321</c:v>
                </c:pt>
                <c:pt idx="3">
                  <c:v>71.060833333333321</c:v>
                </c:pt>
                <c:pt idx="4">
                  <c:v>71.060833333333321</c:v>
                </c:pt>
                <c:pt idx="5">
                  <c:v>71.060833333333321</c:v>
                </c:pt>
                <c:pt idx="6">
                  <c:v>71.060833333333321</c:v>
                </c:pt>
                <c:pt idx="7">
                  <c:v>71.060833333333321</c:v>
                </c:pt>
                <c:pt idx="8">
                  <c:v>71.060833333333321</c:v>
                </c:pt>
                <c:pt idx="9">
                  <c:v>71.060833333333321</c:v>
                </c:pt>
                <c:pt idx="10">
                  <c:v>71.060833333333321</c:v>
                </c:pt>
                <c:pt idx="11">
                  <c:v>71.060833333333321</c:v>
                </c:pt>
                <c:pt idx="12">
                  <c:v>71.060833333333321</c:v>
                </c:pt>
                <c:pt idx="13">
                  <c:v>64.358333333333348</c:v>
                </c:pt>
                <c:pt idx="14">
                  <c:v>64.358333333333348</c:v>
                </c:pt>
                <c:pt idx="15">
                  <c:v>64.358333333333348</c:v>
                </c:pt>
                <c:pt idx="16">
                  <c:v>64.358333333333348</c:v>
                </c:pt>
                <c:pt idx="17">
                  <c:v>64.358333333333348</c:v>
                </c:pt>
                <c:pt idx="18">
                  <c:v>64.358333333333348</c:v>
                </c:pt>
                <c:pt idx="19">
                  <c:v>64.358333333333348</c:v>
                </c:pt>
                <c:pt idx="20">
                  <c:v>64.358333333333348</c:v>
                </c:pt>
                <c:pt idx="21">
                  <c:v>64.358333333333348</c:v>
                </c:pt>
                <c:pt idx="22">
                  <c:v>64.358333333333348</c:v>
                </c:pt>
                <c:pt idx="23">
                  <c:v>64.358333333333348</c:v>
                </c:pt>
                <c:pt idx="24">
                  <c:v>64.358333333333348</c:v>
                </c:pt>
                <c:pt idx="25">
                  <c:v>41.759166666666665</c:v>
                </c:pt>
                <c:pt idx="26">
                  <c:v>41.759166666666665</c:v>
                </c:pt>
                <c:pt idx="27">
                  <c:v>41.759166666666665</c:v>
                </c:pt>
                <c:pt idx="28">
                  <c:v>41.759166666666665</c:v>
                </c:pt>
                <c:pt idx="29">
                  <c:v>41.759166666666665</c:v>
                </c:pt>
                <c:pt idx="30">
                  <c:v>41.759166666666665</c:v>
                </c:pt>
                <c:pt idx="31">
                  <c:v>41.759166666666665</c:v>
                </c:pt>
                <c:pt idx="32">
                  <c:v>41.759166666666665</c:v>
                </c:pt>
                <c:pt idx="33">
                  <c:v>41.759166666666665</c:v>
                </c:pt>
                <c:pt idx="34">
                  <c:v>41.759166666666665</c:v>
                </c:pt>
                <c:pt idx="35">
                  <c:v>41.759166666666665</c:v>
                </c:pt>
                <c:pt idx="36">
                  <c:v>41.759166666666665</c:v>
                </c:pt>
                <c:pt idx="37">
                  <c:v>70.677499999999995</c:v>
                </c:pt>
                <c:pt idx="38">
                  <c:v>70.677499999999995</c:v>
                </c:pt>
                <c:pt idx="39">
                  <c:v>70.677499999999995</c:v>
                </c:pt>
                <c:pt idx="40">
                  <c:v>70.677499999999995</c:v>
                </c:pt>
                <c:pt idx="41">
                  <c:v>70.677499999999995</c:v>
                </c:pt>
                <c:pt idx="42">
                  <c:v>70.677499999999995</c:v>
                </c:pt>
                <c:pt idx="43">
                  <c:v>70.677499999999995</c:v>
                </c:pt>
                <c:pt idx="44">
                  <c:v>70.677499999999995</c:v>
                </c:pt>
                <c:pt idx="45">
                  <c:v>70.677499999999995</c:v>
                </c:pt>
                <c:pt idx="46">
                  <c:v>70.677499999999995</c:v>
                </c:pt>
                <c:pt idx="47">
                  <c:v>70.677499999999995</c:v>
                </c:pt>
                <c:pt idx="48">
                  <c:v>70.677499999999995</c:v>
                </c:pt>
                <c:pt idx="49">
                  <c:v>102.10583333333334</c:v>
                </c:pt>
                <c:pt idx="50">
                  <c:v>102.10583333333334</c:v>
                </c:pt>
                <c:pt idx="51">
                  <c:v>102.10583333333334</c:v>
                </c:pt>
                <c:pt idx="52">
                  <c:v>102.10583333333334</c:v>
                </c:pt>
                <c:pt idx="53">
                  <c:v>102.10583333333334</c:v>
                </c:pt>
                <c:pt idx="54">
                  <c:v>102.10583333333334</c:v>
                </c:pt>
                <c:pt idx="55">
                  <c:v>102.10583333333334</c:v>
                </c:pt>
                <c:pt idx="56">
                  <c:v>102.10583333333334</c:v>
                </c:pt>
                <c:pt idx="57">
                  <c:v>102.10583333333334</c:v>
                </c:pt>
                <c:pt idx="58">
                  <c:v>102.10583333333334</c:v>
                </c:pt>
                <c:pt idx="59">
                  <c:v>102.10583333333334</c:v>
                </c:pt>
                <c:pt idx="60">
                  <c:v>102.10583333333334</c:v>
                </c:pt>
                <c:pt idx="61">
                  <c:v>78.455833333333331</c:v>
                </c:pt>
              </c:numCache>
            </c:numRef>
          </c:val>
          <c:smooth val="0"/>
          <c:extLst>
            <c:ext xmlns:c16="http://schemas.microsoft.com/office/drawing/2014/chart" uri="{C3380CC4-5D6E-409C-BE32-E72D297353CC}">
              <c16:uniqueId val="{00000002-F43D-4F88-866C-5C93744D408D}"/>
            </c:ext>
          </c:extLst>
        </c:ser>
        <c:ser>
          <c:idx val="3"/>
          <c:order val="3"/>
          <c:tx>
            <c:v>Levels Fore</c:v>
          </c:tx>
          <c:spPr>
            <a:ln>
              <a:solidFill>
                <a:schemeClr val="accent1"/>
              </a:solidFill>
              <a:prstDash val="dash"/>
            </a:ln>
          </c:spPr>
          <c:marker>
            <c:symbol val="none"/>
          </c:marker>
          <c:cat>
            <c:numRef>
              <c:f>'Data 1'!$A$371:$A$445</c:f>
              <c:numCache>
                <c:formatCode>mmm\-yyyy</c:formatCode>
                <c:ptCount val="75"/>
                <c:pt idx="0">
                  <c:v>43084</c:v>
                </c:pt>
                <c:pt idx="1">
                  <c:v>43115</c:v>
                </c:pt>
                <c:pt idx="2">
                  <c:v>43146</c:v>
                </c:pt>
                <c:pt idx="3">
                  <c:v>43174</c:v>
                </c:pt>
                <c:pt idx="4">
                  <c:v>43205</c:v>
                </c:pt>
                <c:pt idx="5">
                  <c:v>43235</c:v>
                </c:pt>
                <c:pt idx="6">
                  <c:v>43266</c:v>
                </c:pt>
                <c:pt idx="7">
                  <c:v>43296</c:v>
                </c:pt>
                <c:pt idx="8">
                  <c:v>43327</c:v>
                </c:pt>
                <c:pt idx="9">
                  <c:v>43358</c:v>
                </c:pt>
                <c:pt idx="10">
                  <c:v>43388</c:v>
                </c:pt>
                <c:pt idx="11">
                  <c:v>43419</c:v>
                </c:pt>
                <c:pt idx="12">
                  <c:v>43449</c:v>
                </c:pt>
                <c:pt idx="13">
                  <c:v>43480</c:v>
                </c:pt>
                <c:pt idx="14">
                  <c:v>43511</c:v>
                </c:pt>
                <c:pt idx="15">
                  <c:v>43539</c:v>
                </c:pt>
                <c:pt idx="16">
                  <c:v>43570</c:v>
                </c:pt>
                <c:pt idx="17">
                  <c:v>43600</c:v>
                </c:pt>
                <c:pt idx="18">
                  <c:v>43631</c:v>
                </c:pt>
                <c:pt idx="19">
                  <c:v>43661</c:v>
                </c:pt>
                <c:pt idx="20">
                  <c:v>43692</c:v>
                </c:pt>
                <c:pt idx="21">
                  <c:v>43723</c:v>
                </c:pt>
                <c:pt idx="22">
                  <c:v>43753</c:v>
                </c:pt>
                <c:pt idx="23">
                  <c:v>43784</c:v>
                </c:pt>
                <c:pt idx="24">
                  <c:v>43814</c:v>
                </c:pt>
                <c:pt idx="25">
                  <c:v>43845</c:v>
                </c:pt>
                <c:pt idx="26">
                  <c:v>43876</c:v>
                </c:pt>
                <c:pt idx="27">
                  <c:v>43905</c:v>
                </c:pt>
                <c:pt idx="28">
                  <c:v>43936</c:v>
                </c:pt>
                <c:pt idx="29">
                  <c:v>43966</c:v>
                </c:pt>
                <c:pt idx="30">
                  <c:v>43997</c:v>
                </c:pt>
                <c:pt idx="31">
                  <c:v>44027</c:v>
                </c:pt>
                <c:pt idx="32">
                  <c:v>44058</c:v>
                </c:pt>
                <c:pt idx="33">
                  <c:v>44089</c:v>
                </c:pt>
                <c:pt idx="34">
                  <c:v>44119</c:v>
                </c:pt>
                <c:pt idx="35">
                  <c:v>44150</c:v>
                </c:pt>
                <c:pt idx="36">
                  <c:v>44180</c:v>
                </c:pt>
                <c:pt idx="37">
                  <c:v>44211</c:v>
                </c:pt>
                <c:pt idx="38">
                  <c:v>44242</c:v>
                </c:pt>
                <c:pt idx="39">
                  <c:v>44270</c:v>
                </c:pt>
                <c:pt idx="40">
                  <c:v>44301</c:v>
                </c:pt>
                <c:pt idx="41">
                  <c:v>44331</c:v>
                </c:pt>
                <c:pt idx="42">
                  <c:v>44362</c:v>
                </c:pt>
                <c:pt idx="43">
                  <c:v>44392</c:v>
                </c:pt>
                <c:pt idx="44">
                  <c:v>44423</c:v>
                </c:pt>
                <c:pt idx="45">
                  <c:v>44454</c:v>
                </c:pt>
                <c:pt idx="46">
                  <c:v>44484</c:v>
                </c:pt>
                <c:pt idx="47">
                  <c:v>44515</c:v>
                </c:pt>
                <c:pt idx="48">
                  <c:v>44545</c:v>
                </c:pt>
                <c:pt idx="49">
                  <c:v>44562</c:v>
                </c:pt>
                <c:pt idx="50">
                  <c:v>44593</c:v>
                </c:pt>
                <c:pt idx="51">
                  <c:v>44621</c:v>
                </c:pt>
                <c:pt idx="52">
                  <c:v>44652</c:v>
                </c:pt>
                <c:pt idx="53">
                  <c:v>44682</c:v>
                </c:pt>
                <c:pt idx="54">
                  <c:v>44713</c:v>
                </c:pt>
                <c:pt idx="55">
                  <c:v>44743</c:v>
                </c:pt>
                <c:pt idx="56">
                  <c:v>44774</c:v>
                </c:pt>
                <c:pt idx="57">
                  <c:v>44805</c:v>
                </c:pt>
                <c:pt idx="58">
                  <c:v>44835</c:v>
                </c:pt>
                <c:pt idx="59">
                  <c:v>44866</c:v>
                </c:pt>
                <c:pt idx="60">
                  <c:v>44896</c:v>
                </c:pt>
                <c:pt idx="61">
                  <c:v>44927</c:v>
                </c:pt>
                <c:pt idx="62">
                  <c:v>44958</c:v>
                </c:pt>
                <c:pt idx="63">
                  <c:v>44986</c:v>
                </c:pt>
                <c:pt idx="64">
                  <c:v>45017</c:v>
                </c:pt>
                <c:pt idx="65">
                  <c:v>45047</c:v>
                </c:pt>
                <c:pt idx="66">
                  <c:v>45078</c:v>
                </c:pt>
                <c:pt idx="67">
                  <c:v>45108</c:v>
                </c:pt>
                <c:pt idx="68">
                  <c:v>45139</c:v>
                </c:pt>
                <c:pt idx="69">
                  <c:v>45170</c:v>
                </c:pt>
                <c:pt idx="70">
                  <c:v>45200</c:v>
                </c:pt>
                <c:pt idx="71">
                  <c:v>45231</c:v>
                </c:pt>
                <c:pt idx="72">
                  <c:v>45261</c:v>
                </c:pt>
                <c:pt idx="73">
                  <c:v>45292</c:v>
                </c:pt>
                <c:pt idx="74" formatCode="mmm\-yy">
                  <c:v>45323</c:v>
                </c:pt>
              </c:numCache>
            </c:numRef>
          </c:cat>
          <c:val>
            <c:numRef>
              <c:f>'Data 1'!$H$371:$H$443</c:f>
              <c:numCache>
                <c:formatCode>General</c:formatCode>
                <c:ptCount val="73"/>
                <c:pt idx="0">
                  <c:v>64.37</c:v>
                </c:pt>
                <c:pt idx="1">
                  <c:v>69.08</c:v>
                </c:pt>
                <c:pt idx="2">
                  <c:v>65.319999999999993</c:v>
                </c:pt>
                <c:pt idx="3">
                  <c:v>66.02</c:v>
                </c:pt>
                <c:pt idx="4">
                  <c:v>72.11</c:v>
                </c:pt>
                <c:pt idx="5">
                  <c:v>76.98</c:v>
                </c:pt>
                <c:pt idx="6">
                  <c:v>74.41</c:v>
                </c:pt>
                <c:pt idx="7">
                  <c:v>74.25</c:v>
                </c:pt>
                <c:pt idx="8">
                  <c:v>72.53</c:v>
                </c:pt>
                <c:pt idx="9">
                  <c:v>78.89</c:v>
                </c:pt>
                <c:pt idx="10">
                  <c:v>81.03</c:v>
                </c:pt>
                <c:pt idx="11">
                  <c:v>64.75</c:v>
                </c:pt>
                <c:pt idx="12">
                  <c:v>57.36</c:v>
                </c:pt>
                <c:pt idx="13">
                  <c:v>59.41</c:v>
                </c:pt>
                <c:pt idx="14">
                  <c:v>63.96</c:v>
                </c:pt>
                <c:pt idx="15">
                  <c:v>66.14</c:v>
                </c:pt>
                <c:pt idx="16">
                  <c:v>71.23</c:v>
                </c:pt>
                <c:pt idx="17">
                  <c:v>71.319999999999993</c:v>
                </c:pt>
                <c:pt idx="18">
                  <c:v>64.22</c:v>
                </c:pt>
                <c:pt idx="19">
                  <c:v>63.92</c:v>
                </c:pt>
                <c:pt idx="20">
                  <c:v>59.04</c:v>
                </c:pt>
                <c:pt idx="21">
                  <c:v>62.83</c:v>
                </c:pt>
                <c:pt idx="22">
                  <c:v>59.71</c:v>
                </c:pt>
                <c:pt idx="23">
                  <c:v>63.21</c:v>
                </c:pt>
                <c:pt idx="24">
                  <c:v>67.31</c:v>
                </c:pt>
                <c:pt idx="25">
                  <c:v>63.65</c:v>
                </c:pt>
                <c:pt idx="26">
                  <c:v>55.66</c:v>
                </c:pt>
                <c:pt idx="27">
                  <c:v>32.01</c:v>
                </c:pt>
                <c:pt idx="28">
                  <c:v>18.38</c:v>
                </c:pt>
                <c:pt idx="29">
                  <c:v>29.38</c:v>
                </c:pt>
                <c:pt idx="30">
                  <c:v>40.270000000000003</c:v>
                </c:pt>
                <c:pt idx="31">
                  <c:v>43.24</c:v>
                </c:pt>
                <c:pt idx="32">
                  <c:v>44.74</c:v>
                </c:pt>
                <c:pt idx="33">
                  <c:v>40.909999999999997</c:v>
                </c:pt>
                <c:pt idx="34">
                  <c:v>40.19</c:v>
                </c:pt>
                <c:pt idx="35">
                  <c:v>42.69</c:v>
                </c:pt>
                <c:pt idx="36">
                  <c:v>49.99</c:v>
                </c:pt>
                <c:pt idx="37">
                  <c:v>54.77</c:v>
                </c:pt>
                <c:pt idx="38">
                  <c:v>62.28</c:v>
                </c:pt>
                <c:pt idx="39">
                  <c:v>65.41</c:v>
                </c:pt>
                <c:pt idx="40">
                  <c:v>64.81</c:v>
                </c:pt>
                <c:pt idx="41">
                  <c:v>68.53</c:v>
                </c:pt>
                <c:pt idx="42">
                  <c:v>73.16</c:v>
                </c:pt>
                <c:pt idx="43">
                  <c:v>75.17</c:v>
                </c:pt>
                <c:pt idx="44">
                  <c:v>70.75</c:v>
                </c:pt>
                <c:pt idx="45">
                  <c:v>74.489999999999995</c:v>
                </c:pt>
                <c:pt idx="46">
                  <c:v>83.54</c:v>
                </c:pt>
                <c:pt idx="47">
                  <c:v>81.05</c:v>
                </c:pt>
                <c:pt idx="48">
                  <c:v>74.17</c:v>
                </c:pt>
                <c:pt idx="49">
                  <c:v>86.5</c:v>
                </c:pt>
                <c:pt idx="50" formatCode="0.00">
                  <c:v>97.1</c:v>
                </c:pt>
                <c:pt idx="51">
                  <c:v>117.25</c:v>
                </c:pt>
                <c:pt idx="52">
                  <c:v>104.58</c:v>
                </c:pt>
                <c:pt idx="53">
                  <c:v>113.34</c:v>
                </c:pt>
                <c:pt idx="54">
                  <c:v>122.71</c:v>
                </c:pt>
                <c:pt idx="55">
                  <c:v>111.93</c:v>
                </c:pt>
                <c:pt idx="56">
                  <c:v>100.45</c:v>
                </c:pt>
                <c:pt idx="57" formatCode="0.00">
                  <c:v>99.8</c:v>
                </c:pt>
                <c:pt idx="58" formatCode="0.00">
                  <c:v>95.5</c:v>
                </c:pt>
                <c:pt idx="59" formatCode="0.00">
                  <c:v>90.5</c:v>
                </c:pt>
                <c:pt idx="60" formatCode="0.00">
                  <c:v>85.57</c:v>
                </c:pt>
                <c:pt idx="61" formatCode="0.00">
                  <c:v>83.84</c:v>
                </c:pt>
                <c:pt idx="62" formatCode="0.00">
                  <c:v>82.28</c:v>
                </c:pt>
                <c:pt idx="63" formatCode="0.00">
                  <c:v>81</c:v>
                </c:pt>
                <c:pt idx="64" formatCode="0.00">
                  <c:v>79.91</c:v>
                </c:pt>
                <c:pt idx="65" formatCode="0.00">
                  <c:v>79</c:v>
                </c:pt>
                <c:pt idx="66" formatCode="0.00">
                  <c:v>78.22</c:v>
                </c:pt>
                <c:pt idx="67" formatCode="0.00">
                  <c:v>77.599999999999994</c:v>
                </c:pt>
                <c:pt idx="68" formatCode="0.00">
                  <c:v>76.72</c:v>
                </c:pt>
                <c:pt idx="69" formatCode="0.00">
                  <c:v>75.73</c:v>
                </c:pt>
                <c:pt idx="70" formatCode="0.00">
                  <c:v>76.17</c:v>
                </c:pt>
                <c:pt idx="71" formatCode="0.00">
                  <c:v>76</c:v>
                </c:pt>
                <c:pt idx="72" formatCode="0.00">
                  <c:v>75</c:v>
                </c:pt>
              </c:numCache>
            </c:numRef>
          </c:val>
          <c:smooth val="0"/>
          <c:extLst>
            <c:ext xmlns:c16="http://schemas.microsoft.com/office/drawing/2014/chart" uri="{C3380CC4-5D6E-409C-BE32-E72D297353CC}">
              <c16:uniqueId val="{00000003-F43D-4F88-866C-5C93744D408D}"/>
            </c:ext>
          </c:extLst>
        </c:ser>
        <c:ser>
          <c:idx val="1"/>
          <c:order val="4"/>
          <c:tx>
            <c:v>Futures</c:v>
          </c:tx>
          <c:spPr>
            <a:ln>
              <a:solidFill>
                <a:schemeClr val="accent2">
                  <a:lumMod val="75000"/>
                </a:schemeClr>
              </a:solidFill>
              <a:prstDash val="dash"/>
            </a:ln>
          </c:spPr>
          <c:marker>
            <c:symbol val="none"/>
          </c:marker>
          <c:cat>
            <c:numRef>
              <c:f>'Data 1'!$A$371:$A$445</c:f>
              <c:numCache>
                <c:formatCode>mmm\-yyyy</c:formatCode>
                <c:ptCount val="75"/>
                <c:pt idx="0">
                  <c:v>43084</c:v>
                </c:pt>
                <c:pt idx="1">
                  <c:v>43115</c:v>
                </c:pt>
                <c:pt idx="2">
                  <c:v>43146</c:v>
                </c:pt>
                <c:pt idx="3">
                  <c:v>43174</c:v>
                </c:pt>
                <c:pt idx="4">
                  <c:v>43205</c:v>
                </c:pt>
                <c:pt idx="5">
                  <c:v>43235</c:v>
                </c:pt>
                <c:pt idx="6">
                  <c:v>43266</c:v>
                </c:pt>
                <c:pt idx="7">
                  <c:v>43296</c:v>
                </c:pt>
                <c:pt idx="8">
                  <c:v>43327</c:v>
                </c:pt>
                <c:pt idx="9">
                  <c:v>43358</c:v>
                </c:pt>
                <c:pt idx="10">
                  <c:v>43388</c:v>
                </c:pt>
                <c:pt idx="11">
                  <c:v>43419</c:v>
                </c:pt>
                <c:pt idx="12">
                  <c:v>43449</c:v>
                </c:pt>
                <c:pt idx="13">
                  <c:v>43480</c:v>
                </c:pt>
                <c:pt idx="14">
                  <c:v>43511</c:v>
                </c:pt>
                <c:pt idx="15">
                  <c:v>43539</c:v>
                </c:pt>
                <c:pt idx="16">
                  <c:v>43570</c:v>
                </c:pt>
                <c:pt idx="17">
                  <c:v>43600</c:v>
                </c:pt>
                <c:pt idx="18">
                  <c:v>43631</c:v>
                </c:pt>
                <c:pt idx="19">
                  <c:v>43661</c:v>
                </c:pt>
                <c:pt idx="20">
                  <c:v>43692</c:v>
                </c:pt>
                <c:pt idx="21">
                  <c:v>43723</c:v>
                </c:pt>
                <c:pt idx="22">
                  <c:v>43753</c:v>
                </c:pt>
                <c:pt idx="23">
                  <c:v>43784</c:v>
                </c:pt>
                <c:pt idx="24">
                  <c:v>43814</c:v>
                </c:pt>
                <c:pt idx="25">
                  <c:v>43845</c:v>
                </c:pt>
                <c:pt idx="26">
                  <c:v>43876</c:v>
                </c:pt>
                <c:pt idx="27">
                  <c:v>43905</c:v>
                </c:pt>
                <c:pt idx="28">
                  <c:v>43936</c:v>
                </c:pt>
                <c:pt idx="29">
                  <c:v>43966</c:v>
                </c:pt>
                <c:pt idx="30">
                  <c:v>43997</c:v>
                </c:pt>
                <c:pt idx="31">
                  <c:v>44027</c:v>
                </c:pt>
                <c:pt idx="32">
                  <c:v>44058</c:v>
                </c:pt>
                <c:pt idx="33">
                  <c:v>44089</c:v>
                </c:pt>
                <c:pt idx="34">
                  <c:v>44119</c:v>
                </c:pt>
                <c:pt idx="35">
                  <c:v>44150</c:v>
                </c:pt>
                <c:pt idx="36">
                  <c:v>44180</c:v>
                </c:pt>
                <c:pt idx="37">
                  <c:v>44211</c:v>
                </c:pt>
                <c:pt idx="38">
                  <c:v>44242</c:v>
                </c:pt>
                <c:pt idx="39">
                  <c:v>44270</c:v>
                </c:pt>
                <c:pt idx="40">
                  <c:v>44301</c:v>
                </c:pt>
                <c:pt idx="41">
                  <c:v>44331</c:v>
                </c:pt>
                <c:pt idx="42">
                  <c:v>44362</c:v>
                </c:pt>
                <c:pt idx="43">
                  <c:v>44392</c:v>
                </c:pt>
                <c:pt idx="44">
                  <c:v>44423</c:v>
                </c:pt>
                <c:pt idx="45">
                  <c:v>44454</c:v>
                </c:pt>
                <c:pt idx="46">
                  <c:v>44484</c:v>
                </c:pt>
                <c:pt idx="47">
                  <c:v>44515</c:v>
                </c:pt>
                <c:pt idx="48">
                  <c:v>44545</c:v>
                </c:pt>
                <c:pt idx="49">
                  <c:v>44562</c:v>
                </c:pt>
                <c:pt idx="50">
                  <c:v>44593</c:v>
                </c:pt>
                <c:pt idx="51">
                  <c:v>44621</c:v>
                </c:pt>
                <c:pt idx="52">
                  <c:v>44652</c:v>
                </c:pt>
                <c:pt idx="53">
                  <c:v>44682</c:v>
                </c:pt>
                <c:pt idx="54">
                  <c:v>44713</c:v>
                </c:pt>
                <c:pt idx="55">
                  <c:v>44743</c:v>
                </c:pt>
                <c:pt idx="56">
                  <c:v>44774</c:v>
                </c:pt>
                <c:pt idx="57">
                  <c:v>44805</c:v>
                </c:pt>
                <c:pt idx="58">
                  <c:v>44835</c:v>
                </c:pt>
                <c:pt idx="59">
                  <c:v>44866</c:v>
                </c:pt>
                <c:pt idx="60">
                  <c:v>44896</c:v>
                </c:pt>
                <c:pt idx="61">
                  <c:v>44927</c:v>
                </c:pt>
                <c:pt idx="62">
                  <c:v>44958</c:v>
                </c:pt>
                <c:pt idx="63">
                  <c:v>44986</c:v>
                </c:pt>
                <c:pt idx="64">
                  <c:v>45017</c:v>
                </c:pt>
                <c:pt idx="65">
                  <c:v>45047</c:v>
                </c:pt>
                <c:pt idx="66">
                  <c:v>45078</c:v>
                </c:pt>
                <c:pt idx="67">
                  <c:v>45108</c:v>
                </c:pt>
                <c:pt idx="68">
                  <c:v>45139</c:v>
                </c:pt>
                <c:pt idx="69">
                  <c:v>45170</c:v>
                </c:pt>
                <c:pt idx="70">
                  <c:v>45200</c:v>
                </c:pt>
                <c:pt idx="71">
                  <c:v>45231</c:v>
                </c:pt>
                <c:pt idx="72">
                  <c:v>45261</c:v>
                </c:pt>
                <c:pt idx="73">
                  <c:v>45292</c:v>
                </c:pt>
                <c:pt idx="74" formatCode="mmm\-yy">
                  <c:v>45323</c:v>
                </c:pt>
              </c:numCache>
            </c:numRef>
          </c:cat>
          <c:val>
            <c:numRef>
              <c:f>'Data 1'!$B$371:$B$435</c:f>
              <c:numCache>
                <c:formatCode>General</c:formatCode>
                <c:ptCount val="65"/>
                <c:pt idx="0">
                  <c:v>64.37</c:v>
                </c:pt>
                <c:pt idx="1">
                  <c:v>69.08</c:v>
                </c:pt>
                <c:pt idx="2">
                  <c:v>65.319999999999993</c:v>
                </c:pt>
                <c:pt idx="3">
                  <c:v>66.02</c:v>
                </c:pt>
                <c:pt idx="4">
                  <c:v>72.11</c:v>
                </c:pt>
                <c:pt idx="5">
                  <c:v>76.98</c:v>
                </c:pt>
                <c:pt idx="6">
                  <c:v>74.41</c:v>
                </c:pt>
                <c:pt idx="7">
                  <c:v>74.25</c:v>
                </c:pt>
                <c:pt idx="8">
                  <c:v>72.53</c:v>
                </c:pt>
                <c:pt idx="9">
                  <c:v>78.89</c:v>
                </c:pt>
                <c:pt idx="10">
                  <c:v>81.03</c:v>
                </c:pt>
                <c:pt idx="11">
                  <c:v>64.75</c:v>
                </c:pt>
                <c:pt idx="12">
                  <c:v>57.36</c:v>
                </c:pt>
                <c:pt idx="13">
                  <c:v>59.41</c:v>
                </c:pt>
                <c:pt idx="14">
                  <c:v>63.96</c:v>
                </c:pt>
                <c:pt idx="15">
                  <c:v>66.14</c:v>
                </c:pt>
                <c:pt idx="16">
                  <c:v>71.23</c:v>
                </c:pt>
                <c:pt idx="17">
                  <c:v>71.319999999999993</c:v>
                </c:pt>
                <c:pt idx="18">
                  <c:v>64.22</c:v>
                </c:pt>
                <c:pt idx="19">
                  <c:v>63.92</c:v>
                </c:pt>
                <c:pt idx="20">
                  <c:v>59.04</c:v>
                </c:pt>
                <c:pt idx="21">
                  <c:v>62.83</c:v>
                </c:pt>
                <c:pt idx="22">
                  <c:v>59.71</c:v>
                </c:pt>
                <c:pt idx="23">
                  <c:v>63.21</c:v>
                </c:pt>
                <c:pt idx="24">
                  <c:v>67.31</c:v>
                </c:pt>
                <c:pt idx="25">
                  <c:v>63.65</c:v>
                </c:pt>
                <c:pt idx="26">
                  <c:v>55.66</c:v>
                </c:pt>
                <c:pt idx="27">
                  <c:v>32.01</c:v>
                </c:pt>
                <c:pt idx="28">
                  <c:v>18.38</c:v>
                </c:pt>
                <c:pt idx="29">
                  <c:v>29.38</c:v>
                </c:pt>
                <c:pt idx="30">
                  <c:v>40.270000000000003</c:v>
                </c:pt>
                <c:pt idx="31">
                  <c:v>43.24</c:v>
                </c:pt>
                <c:pt idx="32">
                  <c:v>44.74</c:v>
                </c:pt>
                <c:pt idx="33">
                  <c:v>40.909999999999997</c:v>
                </c:pt>
                <c:pt idx="34">
                  <c:v>40.19</c:v>
                </c:pt>
                <c:pt idx="35">
                  <c:v>42.69</c:v>
                </c:pt>
                <c:pt idx="36">
                  <c:v>49.99</c:v>
                </c:pt>
                <c:pt idx="37">
                  <c:v>54.77</c:v>
                </c:pt>
                <c:pt idx="38">
                  <c:v>62.28</c:v>
                </c:pt>
                <c:pt idx="39">
                  <c:v>65.41</c:v>
                </c:pt>
                <c:pt idx="40">
                  <c:v>64.81</c:v>
                </c:pt>
                <c:pt idx="41">
                  <c:v>68.53</c:v>
                </c:pt>
                <c:pt idx="42">
                  <c:v>73.16</c:v>
                </c:pt>
                <c:pt idx="43">
                  <c:v>75.17</c:v>
                </c:pt>
                <c:pt idx="44">
                  <c:v>70.75</c:v>
                </c:pt>
                <c:pt idx="45">
                  <c:v>74.489999999999995</c:v>
                </c:pt>
                <c:pt idx="46">
                  <c:v>83.54</c:v>
                </c:pt>
                <c:pt idx="47">
                  <c:v>81.05</c:v>
                </c:pt>
                <c:pt idx="48">
                  <c:v>74.17</c:v>
                </c:pt>
                <c:pt idx="49">
                  <c:v>86.51</c:v>
                </c:pt>
                <c:pt idx="50">
                  <c:v>97.13</c:v>
                </c:pt>
                <c:pt idx="51">
                  <c:v>117.25</c:v>
                </c:pt>
                <c:pt idx="52">
                  <c:v>104.58</c:v>
                </c:pt>
                <c:pt idx="53">
                  <c:v>113.34</c:v>
                </c:pt>
                <c:pt idx="54">
                  <c:v>122.71</c:v>
                </c:pt>
                <c:pt idx="55">
                  <c:v>111.93</c:v>
                </c:pt>
                <c:pt idx="56">
                  <c:v>100.45</c:v>
                </c:pt>
                <c:pt idx="57" formatCode="0.00">
                  <c:v>99.8</c:v>
                </c:pt>
                <c:pt idx="58" formatCode="0.00">
                  <c:v>95.5</c:v>
                </c:pt>
                <c:pt idx="59" formatCode="0.00">
                  <c:v>90.5</c:v>
                </c:pt>
                <c:pt idx="60" formatCode="0.00">
                  <c:v>85.57</c:v>
                </c:pt>
                <c:pt idx="61" formatCode="0.00">
                  <c:v>83.84</c:v>
                </c:pt>
                <c:pt idx="62" formatCode="0.00">
                  <c:v>82.28</c:v>
                </c:pt>
                <c:pt idx="63" formatCode="0.00">
                  <c:v>81</c:v>
                </c:pt>
                <c:pt idx="64" formatCode="0.00">
                  <c:v>79.91</c:v>
                </c:pt>
              </c:numCache>
            </c:numRef>
          </c:val>
          <c:smooth val="0"/>
          <c:extLst>
            <c:ext xmlns:c16="http://schemas.microsoft.com/office/drawing/2014/chart" uri="{C3380CC4-5D6E-409C-BE32-E72D297353CC}">
              <c16:uniqueId val="{00000004-F43D-4F88-866C-5C93744D408D}"/>
            </c:ext>
          </c:extLst>
        </c:ser>
        <c:ser>
          <c:idx val="4"/>
          <c:order val="5"/>
          <c:tx>
            <c:v>Average Fore</c:v>
          </c:tx>
          <c:spPr>
            <a:ln>
              <a:solidFill>
                <a:srgbClr val="FF0000"/>
              </a:solidFill>
            </a:ln>
          </c:spPr>
          <c:marker>
            <c:symbol val="none"/>
          </c:marker>
          <c:cat>
            <c:numRef>
              <c:f>'Data 1'!$A$371:$A$445</c:f>
              <c:numCache>
                <c:formatCode>mmm\-yyyy</c:formatCode>
                <c:ptCount val="75"/>
                <c:pt idx="0">
                  <c:v>43084</c:v>
                </c:pt>
                <c:pt idx="1">
                  <c:v>43115</c:v>
                </c:pt>
                <c:pt idx="2">
                  <c:v>43146</c:v>
                </c:pt>
                <c:pt idx="3">
                  <c:v>43174</c:v>
                </c:pt>
                <c:pt idx="4">
                  <c:v>43205</c:v>
                </c:pt>
                <c:pt idx="5">
                  <c:v>43235</c:v>
                </c:pt>
                <c:pt idx="6">
                  <c:v>43266</c:v>
                </c:pt>
                <c:pt idx="7">
                  <c:v>43296</c:v>
                </c:pt>
                <c:pt idx="8">
                  <c:v>43327</c:v>
                </c:pt>
                <c:pt idx="9">
                  <c:v>43358</c:v>
                </c:pt>
                <c:pt idx="10">
                  <c:v>43388</c:v>
                </c:pt>
                <c:pt idx="11">
                  <c:v>43419</c:v>
                </c:pt>
                <c:pt idx="12">
                  <c:v>43449</c:v>
                </c:pt>
                <c:pt idx="13">
                  <c:v>43480</c:v>
                </c:pt>
                <c:pt idx="14">
                  <c:v>43511</c:v>
                </c:pt>
                <c:pt idx="15">
                  <c:v>43539</c:v>
                </c:pt>
                <c:pt idx="16">
                  <c:v>43570</c:v>
                </c:pt>
                <c:pt idx="17">
                  <c:v>43600</c:v>
                </c:pt>
                <c:pt idx="18">
                  <c:v>43631</c:v>
                </c:pt>
                <c:pt idx="19">
                  <c:v>43661</c:v>
                </c:pt>
                <c:pt idx="20">
                  <c:v>43692</c:v>
                </c:pt>
                <c:pt idx="21">
                  <c:v>43723</c:v>
                </c:pt>
                <c:pt idx="22">
                  <c:v>43753</c:v>
                </c:pt>
                <c:pt idx="23">
                  <c:v>43784</c:v>
                </c:pt>
                <c:pt idx="24">
                  <c:v>43814</c:v>
                </c:pt>
                <c:pt idx="25">
                  <c:v>43845</c:v>
                </c:pt>
                <c:pt idx="26">
                  <c:v>43876</c:v>
                </c:pt>
                <c:pt idx="27">
                  <c:v>43905</c:v>
                </c:pt>
                <c:pt idx="28">
                  <c:v>43936</c:v>
                </c:pt>
                <c:pt idx="29">
                  <c:v>43966</c:v>
                </c:pt>
                <c:pt idx="30">
                  <c:v>43997</c:v>
                </c:pt>
                <c:pt idx="31">
                  <c:v>44027</c:v>
                </c:pt>
                <c:pt idx="32">
                  <c:v>44058</c:v>
                </c:pt>
                <c:pt idx="33">
                  <c:v>44089</c:v>
                </c:pt>
                <c:pt idx="34">
                  <c:v>44119</c:v>
                </c:pt>
                <c:pt idx="35">
                  <c:v>44150</c:v>
                </c:pt>
                <c:pt idx="36">
                  <c:v>44180</c:v>
                </c:pt>
                <c:pt idx="37">
                  <c:v>44211</c:v>
                </c:pt>
                <c:pt idx="38">
                  <c:v>44242</c:v>
                </c:pt>
                <c:pt idx="39">
                  <c:v>44270</c:v>
                </c:pt>
                <c:pt idx="40">
                  <c:v>44301</c:v>
                </c:pt>
                <c:pt idx="41">
                  <c:v>44331</c:v>
                </c:pt>
                <c:pt idx="42">
                  <c:v>44362</c:v>
                </c:pt>
                <c:pt idx="43">
                  <c:v>44392</c:v>
                </c:pt>
                <c:pt idx="44">
                  <c:v>44423</c:v>
                </c:pt>
                <c:pt idx="45">
                  <c:v>44454</c:v>
                </c:pt>
                <c:pt idx="46">
                  <c:v>44484</c:v>
                </c:pt>
                <c:pt idx="47">
                  <c:v>44515</c:v>
                </c:pt>
                <c:pt idx="48">
                  <c:v>44545</c:v>
                </c:pt>
                <c:pt idx="49">
                  <c:v>44562</c:v>
                </c:pt>
                <c:pt idx="50">
                  <c:v>44593</c:v>
                </c:pt>
                <c:pt idx="51">
                  <c:v>44621</c:v>
                </c:pt>
                <c:pt idx="52">
                  <c:v>44652</c:v>
                </c:pt>
                <c:pt idx="53">
                  <c:v>44682</c:v>
                </c:pt>
                <c:pt idx="54">
                  <c:v>44713</c:v>
                </c:pt>
                <c:pt idx="55">
                  <c:v>44743</c:v>
                </c:pt>
                <c:pt idx="56">
                  <c:v>44774</c:v>
                </c:pt>
                <c:pt idx="57">
                  <c:v>44805</c:v>
                </c:pt>
                <c:pt idx="58">
                  <c:v>44835</c:v>
                </c:pt>
                <c:pt idx="59">
                  <c:v>44866</c:v>
                </c:pt>
                <c:pt idx="60">
                  <c:v>44896</c:v>
                </c:pt>
                <c:pt idx="61">
                  <c:v>44927</c:v>
                </c:pt>
                <c:pt idx="62">
                  <c:v>44958</c:v>
                </c:pt>
                <c:pt idx="63">
                  <c:v>44986</c:v>
                </c:pt>
                <c:pt idx="64">
                  <c:v>45017</c:v>
                </c:pt>
                <c:pt idx="65">
                  <c:v>45047</c:v>
                </c:pt>
                <c:pt idx="66">
                  <c:v>45078</c:v>
                </c:pt>
                <c:pt idx="67">
                  <c:v>45108</c:v>
                </c:pt>
                <c:pt idx="68">
                  <c:v>45139</c:v>
                </c:pt>
                <c:pt idx="69">
                  <c:v>45170</c:v>
                </c:pt>
                <c:pt idx="70">
                  <c:v>45200</c:v>
                </c:pt>
                <c:pt idx="71">
                  <c:v>45231</c:v>
                </c:pt>
                <c:pt idx="72">
                  <c:v>45261</c:v>
                </c:pt>
                <c:pt idx="73">
                  <c:v>45292</c:v>
                </c:pt>
                <c:pt idx="74" formatCode="mmm\-yy">
                  <c:v>45323</c:v>
                </c:pt>
              </c:numCache>
            </c:numRef>
          </c:cat>
          <c:val>
            <c:numRef>
              <c:f>'Data 1'!$J$371:$J$443</c:f>
              <c:numCache>
                <c:formatCode>0.0</c:formatCode>
                <c:ptCount val="73"/>
                <c:pt idx="0">
                  <c:v>71.060833333333321</c:v>
                </c:pt>
                <c:pt idx="1">
                  <c:v>71.060833333333321</c:v>
                </c:pt>
                <c:pt idx="2">
                  <c:v>71.060833333333321</c:v>
                </c:pt>
                <c:pt idx="3">
                  <c:v>71.060833333333321</c:v>
                </c:pt>
                <c:pt idx="4">
                  <c:v>71.060833333333321</c:v>
                </c:pt>
                <c:pt idx="5">
                  <c:v>71.060833333333321</c:v>
                </c:pt>
                <c:pt idx="6">
                  <c:v>71.060833333333321</c:v>
                </c:pt>
                <c:pt idx="7">
                  <c:v>71.060833333333321</c:v>
                </c:pt>
                <c:pt idx="8">
                  <c:v>71.060833333333321</c:v>
                </c:pt>
                <c:pt idx="9">
                  <c:v>71.060833333333321</c:v>
                </c:pt>
                <c:pt idx="10">
                  <c:v>71.060833333333321</c:v>
                </c:pt>
                <c:pt idx="11">
                  <c:v>71.060833333333321</c:v>
                </c:pt>
                <c:pt idx="12">
                  <c:v>71.060833333333321</c:v>
                </c:pt>
                <c:pt idx="13">
                  <c:v>64.358333333333348</c:v>
                </c:pt>
                <c:pt idx="14">
                  <c:v>64.358333333333348</c:v>
                </c:pt>
                <c:pt idx="15">
                  <c:v>64.358333333333348</c:v>
                </c:pt>
                <c:pt idx="16">
                  <c:v>64.358333333333348</c:v>
                </c:pt>
                <c:pt idx="17">
                  <c:v>64.358333333333348</c:v>
                </c:pt>
                <c:pt idx="18">
                  <c:v>64.358333333333348</c:v>
                </c:pt>
                <c:pt idx="19">
                  <c:v>64.358333333333348</c:v>
                </c:pt>
                <c:pt idx="20">
                  <c:v>64.358333333333348</c:v>
                </c:pt>
                <c:pt idx="21">
                  <c:v>64.358333333333348</c:v>
                </c:pt>
                <c:pt idx="22">
                  <c:v>64.358333333333348</c:v>
                </c:pt>
                <c:pt idx="23">
                  <c:v>64.358333333333348</c:v>
                </c:pt>
                <c:pt idx="24">
                  <c:v>64.358333333333348</c:v>
                </c:pt>
                <c:pt idx="25">
                  <c:v>41.759166666666665</c:v>
                </c:pt>
                <c:pt idx="26">
                  <c:v>41.759166666666665</c:v>
                </c:pt>
                <c:pt idx="27">
                  <c:v>41.759166666666665</c:v>
                </c:pt>
                <c:pt idx="28">
                  <c:v>41.759166666666665</c:v>
                </c:pt>
                <c:pt idx="29">
                  <c:v>41.759166666666665</c:v>
                </c:pt>
                <c:pt idx="30">
                  <c:v>41.759166666666665</c:v>
                </c:pt>
                <c:pt idx="31">
                  <c:v>41.759166666666665</c:v>
                </c:pt>
                <c:pt idx="32">
                  <c:v>41.759166666666665</c:v>
                </c:pt>
                <c:pt idx="33">
                  <c:v>41.759166666666665</c:v>
                </c:pt>
                <c:pt idx="34">
                  <c:v>41.759166666666665</c:v>
                </c:pt>
                <c:pt idx="35">
                  <c:v>41.759166666666665</c:v>
                </c:pt>
                <c:pt idx="36">
                  <c:v>41.759166666666665</c:v>
                </c:pt>
                <c:pt idx="37">
                  <c:v>70.677499999999995</c:v>
                </c:pt>
                <c:pt idx="38">
                  <c:v>70.677499999999995</c:v>
                </c:pt>
                <c:pt idx="39">
                  <c:v>70.677499999999995</c:v>
                </c:pt>
                <c:pt idx="40">
                  <c:v>70.677499999999995</c:v>
                </c:pt>
                <c:pt idx="41">
                  <c:v>70.677499999999995</c:v>
                </c:pt>
                <c:pt idx="42">
                  <c:v>70.677499999999995</c:v>
                </c:pt>
                <c:pt idx="43">
                  <c:v>70.677499999999995</c:v>
                </c:pt>
                <c:pt idx="44">
                  <c:v>70.677499999999995</c:v>
                </c:pt>
                <c:pt idx="45">
                  <c:v>70.677499999999995</c:v>
                </c:pt>
                <c:pt idx="46">
                  <c:v>70.677499999999995</c:v>
                </c:pt>
                <c:pt idx="47">
                  <c:v>70.677499999999995</c:v>
                </c:pt>
                <c:pt idx="48">
                  <c:v>70.677499999999995</c:v>
                </c:pt>
                <c:pt idx="49">
                  <c:v>102.10583333333334</c:v>
                </c:pt>
                <c:pt idx="50">
                  <c:v>102.10583333333334</c:v>
                </c:pt>
                <c:pt idx="51">
                  <c:v>102.10583333333334</c:v>
                </c:pt>
                <c:pt idx="52">
                  <c:v>102.10583333333334</c:v>
                </c:pt>
                <c:pt idx="53">
                  <c:v>102.10583333333334</c:v>
                </c:pt>
                <c:pt idx="54">
                  <c:v>102.10583333333334</c:v>
                </c:pt>
                <c:pt idx="55">
                  <c:v>102.10583333333334</c:v>
                </c:pt>
                <c:pt idx="56">
                  <c:v>102.10583333333334</c:v>
                </c:pt>
                <c:pt idx="57">
                  <c:v>102.10583333333334</c:v>
                </c:pt>
                <c:pt idx="58">
                  <c:v>102.10583333333334</c:v>
                </c:pt>
                <c:pt idx="59">
                  <c:v>102.10583333333334</c:v>
                </c:pt>
                <c:pt idx="60">
                  <c:v>102.10583333333334</c:v>
                </c:pt>
                <c:pt idx="61">
                  <c:v>78.455833333333331</c:v>
                </c:pt>
                <c:pt idx="62">
                  <c:v>78.455833333333331</c:v>
                </c:pt>
                <c:pt idx="63">
                  <c:v>78.455833333333331</c:v>
                </c:pt>
                <c:pt idx="64">
                  <c:v>78.455833333333331</c:v>
                </c:pt>
                <c:pt idx="65">
                  <c:v>78.455833333333331</c:v>
                </c:pt>
                <c:pt idx="66">
                  <c:v>78.455833333333331</c:v>
                </c:pt>
                <c:pt idx="67">
                  <c:v>78.455833333333331</c:v>
                </c:pt>
                <c:pt idx="68">
                  <c:v>78.455833333333331</c:v>
                </c:pt>
                <c:pt idx="69">
                  <c:v>78.455833333333331</c:v>
                </c:pt>
                <c:pt idx="70">
                  <c:v>78.455833333333331</c:v>
                </c:pt>
                <c:pt idx="71">
                  <c:v>78.455833333333331</c:v>
                </c:pt>
                <c:pt idx="72">
                  <c:v>78.455833333333331</c:v>
                </c:pt>
              </c:numCache>
            </c:numRef>
          </c:val>
          <c:smooth val="0"/>
          <c:extLst>
            <c:ext xmlns:c16="http://schemas.microsoft.com/office/drawing/2014/chart" uri="{C3380CC4-5D6E-409C-BE32-E72D297353CC}">
              <c16:uniqueId val="{00000005-F43D-4F88-866C-5C93744D408D}"/>
            </c:ext>
          </c:extLst>
        </c:ser>
        <c:dLbls>
          <c:showLegendKey val="0"/>
          <c:showVal val="0"/>
          <c:showCatName val="0"/>
          <c:showSerName val="0"/>
          <c:showPercent val="0"/>
          <c:showBubbleSize val="0"/>
        </c:dLbls>
        <c:smooth val="0"/>
        <c:axId val="1318951504"/>
        <c:axId val="1"/>
      </c:lineChart>
      <c:dateAx>
        <c:axId val="1318951504"/>
        <c:scaling>
          <c:orientation val="minMax"/>
        </c:scaling>
        <c:delete val="0"/>
        <c:axPos val="b"/>
        <c:numFmt formatCode="mmm\-yyyy" sourceLinked="0"/>
        <c:majorTickMark val="out"/>
        <c:minorTickMark val="none"/>
        <c:tickLblPos val="nextTo"/>
        <c:spPr>
          <a:noFill/>
          <a:ln w="9525" cap="flat" cmpd="sng" algn="ctr">
            <a:solidFill>
              <a:schemeClr val="tx1">
                <a:lumMod val="15000"/>
                <a:lumOff val="85000"/>
              </a:schemeClr>
            </a:solidFill>
            <a:round/>
          </a:ln>
          <a:effectLst/>
        </c:spPr>
        <c:txPr>
          <a:bodyPr rot="-33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
        <c:crosses val="autoZero"/>
        <c:auto val="1"/>
        <c:lblOffset val="100"/>
        <c:baseTimeUnit val="days"/>
        <c:majorUnit val="4"/>
        <c:major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318951504"/>
        <c:crosses val="autoZero"/>
        <c:crossBetween val="between"/>
      </c:valAx>
      <c:spPr>
        <a:solidFill>
          <a:schemeClr val="bg1">
            <a:lumMod val="85000"/>
          </a:schemeClr>
        </a:solidFill>
        <a:ln w="25400">
          <a:solidFill>
            <a:schemeClr val="bg1">
              <a:lumMod val="85000"/>
            </a:schemeClr>
          </a:solidFill>
        </a:ln>
      </c:spPr>
    </c:plotArea>
    <c:plotVisOnly val="1"/>
    <c:dispBlanksAs val="gap"/>
    <c:showDLblsOverMax val="0"/>
  </c:chart>
  <c:spPr>
    <a:solidFill>
      <a:schemeClr val="accent1">
        <a:lumMod val="40000"/>
        <a:lumOff val="60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b="1" i="0" u="none" strike="noStrike" baseline="0" dirty="0">
                <a:effectLst/>
              </a:rPr>
              <a:t>FAO Food Price Index</a:t>
            </a:r>
          </a:p>
          <a:p>
            <a:pPr>
              <a:defRPr sz="2000" b="0" i="0" u="none" strike="noStrike" kern="1200" spc="0" baseline="0">
                <a:solidFill>
                  <a:schemeClr val="tx1">
                    <a:lumMod val="65000"/>
                    <a:lumOff val="35000"/>
                  </a:schemeClr>
                </a:solidFill>
                <a:latin typeface="+mn-lt"/>
                <a:ea typeface="+mn-ea"/>
                <a:cs typeface="+mn-cs"/>
              </a:defRPr>
            </a:pPr>
            <a:r>
              <a:rPr lang="en-GB" sz="1600" b="1" i="0" u="none" strike="noStrike" baseline="0" dirty="0">
                <a:effectLst/>
              </a:rPr>
              <a:t>2006-Jan 2022 ( 2014-2016= 100)</a:t>
            </a:r>
            <a:r>
              <a:rPr lang="en-GB" sz="1600" b="0" i="0" u="none" strike="noStrike" baseline="0" dirty="0"/>
              <a:t>  </a:t>
            </a:r>
            <a:endParaRPr lang="en-GB" sz="1600" dirty="0"/>
          </a:p>
        </c:rich>
      </c:tx>
      <c:overlay val="0"/>
      <c:spPr>
        <a:noFill/>
        <a:ln>
          <a:noFill/>
        </a:ln>
        <a:effectLst/>
      </c:spPr>
    </c:title>
    <c:autoTitleDeleted val="0"/>
    <c:plotArea>
      <c:layout/>
      <c:lineChart>
        <c:grouping val="standard"/>
        <c:varyColors val="0"/>
        <c:ser>
          <c:idx val="0"/>
          <c:order val="0"/>
          <c:tx>
            <c:v>Total Index</c:v>
          </c:tx>
          <c:spPr>
            <a:ln w="28575" cap="rnd">
              <a:solidFill>
                <a:srgbClr val="FF0000"/>
              </a:solidFill>
              <a:round/>
            </a:ln>
            <a:effectLst/>
          </c:spPr>
          <c:marker>
            <c:symbol val="none"/>
          </c:marker>
          <c:cat>
            <c:numRef>
              <c:f>Indices_Monthly!$A$197:$A$396</c:f>
              <c:numCache>
                <c:formatCode>yyyy\-mm</c:formatCode>
                <c:ptCount val="20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42888</c:v>
                </c:pt>
                <c:pt idx="138">
                  <c:v>42917</c:v>
                </c:pt>
                <c:pt idx="139">
                  <c:v>42948</c:v>
                </c:pt>
                <c:pt idx="140">
                  <c:v>42979</c:v>
                </c:pt>
                <c:pt idx="141">
                  <c:v>43009</c:v>
                </c:pt>
                <c:pt idx="142">
                  <c:v>43040</c:v>
                </c:pt>
                <c:pt idx="143">
                  <c:v>43070</c:v>
                </c:pt>
                <c:pt idx="144">
                  <c:v>43101</c:v>
                </c:pt>
                <c:pt idx="145">
                  <c:v>43132</c:v>
                </c:pt>
                <c:pt idx="146">
                  <c:v>43161</c:v>
                </c:pt>
                <c:pt idx="147">
                  <c:v>43192</c:v>
                </c:pt>
                <c:pt idx="148">
                  <c:v>43223</c:v>
                </c:pt>
                <c:pt idx="149">
                  <c:v>43252</c:v>
                </c:pt>
                <c:pt idx="150">
                  <c:v>43283</c:v>
                </c:pt>
                <c:pt idx="151">
                  <c:v>43313</c:v>
                </c:pt>
                <c:pt idx="152">
                  <c:v>43344</c:v>
                </c:pt>
                <c:pt idx="153">
                  <c:v>43374</c:v>
                </c:pt>
                <c:pt idx="154">
                  <c:v>43405</c:v>
                </c:pt>
                <c:pt idx="155">
                  <c:v>43435</c:v>
                </c:pt>
                <c:pt idx="156">
                  <c:v>43466</c:v>
                </c:pt>
                <c:pt idx="157">
                  <c:v>43497</c:v>
                </c:pt>
                <c:pt idx="158">
                  <c:v>43525</c:v>
                </c:pt>
                <c:pt idx="159">
                  <c:v>43556</c:v>
                </c:pt>
                <c:pt idx="160">
                  <c:v>43586</c:v>
                </c:pt>
                <c:pt idx="161">
                  <c:v>43618</c:v>
                </c:pt>
                <c:pt idx="162">
                  <c:v>43647</c:v>
                </c:pt>
                <c:pt idx="163">
                  <c:v>43678</c:v>
                </c:pt>
                <c:pt idx="164">
                  <c:v>43709</c:v>
                </c:pt>
                <c:pt idx="165">
                  <c:v>43739</c:v>
                </c:pt>
                <c:pt idx="166">
                  <c:v>43771</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numCache>
            </c:numRef>
          </c:cat>
          <c:val>
            <c:numRef>
              <c:f>Indices_Monthly!$B$197:$B$396</c:f>
              <c:numCache>
                <c:formatCode>0.0</c:formatCode>
                <c:ptCount val="200"/>
                <c:pt idx="0">
                  <c:v>69.416306326446659</c:v>
                </c:pt>
                <c:pt idx="1">
                  <c:v>70.426147040786873</c:v>
                </c:pt>
                <c:pt idx="2">
                  <c:v>69.398946124190999</c:v>
                </c:pt>
                <c:pt idx="3">
                  <c:v>69.70869181160748</c:v>
                </c:pt>
                <c:pt idx="4">
                  <c:v>70.995882692215915</c:v>
                </c:pt>
                <c:pt idx="5">
                  <c:v>71.09722700380533</c:v>
                </c:pt>
                <c:pt idx="6">
                  <c:v>72.886583726742828</c:v>
                </c:pt>
                <c:pt idx="7">
                  <c:v>72.862642231543873</c:v>
                </c:pt>
                <c:pt idx="8">
                  <c:v>73.009806911859087</c:v>
                </c:pt>
                <c:pt idx="9">
                  <c:v>74.918540809617483</c:v>
                </c:pt>
                <c:pt idx="10">
                  <c:v>77.470231939184274</c:v>
                </c:pt>
                <c:pt idx="11">
                  <c:v>78.566840469341173</c:v>
                </c:pt>
                <c:pt idx="12">
                  <c:v>78.115814084155801</c:v>
                </c:pt>
                <c:pt idx="13">
                  <c:v>79.620164362101818</c:v>
                </c:pt>
                <c:pt idx="14">
                  <c:v>80.777022113344714</c:v>
                </c:pt>
                <c:pt idx="15">
                  <c:v>83.550914300037988</c:v>
                </c:pt>
                <c:pt idx="16">
                  <c:v>86.166427172206369</c:v>
                </c:pt>
                <c:pt idx="17">
                  <c:v>91.116117048678433</c:v>
                </c:pt>
                <c:pt idx="18">
                  <c:v>95.322350254706748</c:v>
                </c:pt>
                <c:pt idx="19">
                  <c:v>98.915281639643155</c:v>
                </c:pt>
                <c:pt idx="20">
                  <c:v>105.02954423277269</c:v>
                </c:pt>
                <c:pt idx="21">
                  <c:v>107.5851254343452</c:v>
                </c:pt>
                <c:pt idx="22">
                  <c:v>110.45332585943603</c:v>
                </c:pt>
                <c:pt idx="23">
                  <c:v>114.39050078061214</c:v>
                </c:pt>
                <c:pt idx="24">
                  <c:v>120.01583017968713</c:v>
                </c:pt>
                <c:pt idx="25">
                  <c:v>128.02840441177617</c:v>
                </c:pt>
                <c:pt idx="26">
                  <c:v>132.06947096045573</c:v>
                </c:pt>
                <c:pt idx="27">
                  <c:v>130.37540375996133</c:v>
                </c:pt>
                <c:pt idx="28">
                  <c:v>130.03518233921287</c:v>
                </c:pt>
                <c:pt idx="29">
                  <c:v>132.52861651196463</c:v>
                </c:pt>
                <c:pt idx="30">
                  <c:v>130.10511546870418</c:v>
                </c:pt>
                <c:pt idx="31">
                  <c:v>121.10344435063858</c:v>
                </c:pt>
                <c:pt idx="32">
                  <c:v>112.76152808586448</c:v>
                </c:pt>
                <c:pt idx="33">
                  <c:v>97.58430378812001</c:v>
                </c:pt>
                <c:pt idx="34">
                  <c:v>89.547427171324472</c:v>
                </c:pt>
                <c:pt idx="35">
                  <c:v>85.972977723222186</c:v>
                </c:pt>
                <c:pt idx="36">
                  <c:v>86.421348424284247</c:v>
                </c:pt>
                <c:pt idx="37">
                  <c:v>84.155982661765677</c:v>
                </c:pt>
                <c:pt idx="38">
                  <c:v>84.015139101540086</c:v>
                </c:pt>
                <c:pt idx="39">
                  <c:v>87.211023165588799</c:v>
                </c:pt>
                <c:pt idx="40">
                  <c:v>93.341410330009296</c:v>
                </c:pt>
                <c:pt idx="41">
                  <c:v>93.326916583544005</c:v>
                </c:pt>
                <c:pt idx="42">
                  <c:v>90.705988637070789</c:v>
                </c:pt>
                <c:pt idx="43">
                  <c:v>93.458807590331972</c:v>
                </c:pt>
                <c:pt idx="44">
                  <c:v>93.044925709258962</c:v>
                </c:pt>
                <c:pt idx="45">
                  <c:v>94.786334471460108</c:v>
                </c:pt>
                <c:pt idx="46">
                  <c:v>98.808240985745613</c:v>
                </c:pt>
                <c:pt idx="47">
                  <c:v>100.65974676348125</c:v>
                </c:pt>
                <c:pt idx="48">
                  <c:v>101.49552559347393</c:v>
                </c:pt>
                <c:pt idx="49">
                  <c:v>98.979386679281731</c:v>
                </c:pt>
                <c:pt idx="50">
                  <c:v>96.308920331864229</c:v>
                </c:pt>
                <c:pt idx="51">
                  <c:v>96.843720552095832</c:v>
                </c:pt>
                <c:pt idx="52">
                  <c:v>96.287373861320674</c:v>
                </c:pt>
                <c:pt idx="53">
                  <c:v>95.750055883136824</c:v>
                </c:pt>
                <c:pt idx="54">
                  <c:v>99.960174812561633</c:v>
                </c:pt>
                <c:pt idx="55">
                  <c:v>107.66610706924877</c:v>
                </c:pt>
                <c:pt idx="56">
                  <c:v>114.13213959784272</c:v>
                </c:pt>
                <c:pt idx="57">
                  <c:v>120.07213927332403</c:v>
                </c:pt>
                <c:pt idx="58">
                  <c:v>124.12062280743339</c:v>
                </c:pt>
                <c:pt idx="59">
                  <c:v>129.3098708683066</c:v>
                </c:pt>
                <c:pt idx="60">
                  <c:v>133.68731541218941</c:v>
                </c:pt>
                <c:pt idx="61">
                  <c:v>137.62240001491392</c:v>
                </c:pt>
                <c:pt idx="62">
                  <c:v>134.27942316454204</c:v>
                </c:pt>
                <c:pt idx="63">
                  <c:v>136.4202438571842</c:v>
                </c:pt>
                <c:pt idx="64">
                  <c:v>135.16333931522834</c:v>
                </c:pt>
                <c:pt idx="65">
                  <c:v>134.95586798495637</c:v>
                </c:pt>
                <c:pt idx="66">
                  <c:v>133.19896606404478</c:v>
                </c:pt>
                <c:pt idx="67">
                  <c:v>132.9764676496892</c:v>
                </c:pt>
                <c:pt idx="68">
                  <c:v>130.40936988673025</c:v>
                </c:pt>
                <c:pt idx="69">
                  <c:v>125.71902110433562</c:v>
                </c:pt>
                <c:pt idx="70">
                  <c:v>126.11929200837886</c:v>
                </c:pt>
                <c:pt idx="71">
                  <c:v>122.06128774194863</c:v>
                </c:pt>
                <c:pt idx="72">
                  <c:v>122.40138703068955</c:v>
                </c:pt>
                <c:pt idx="73">
                  <c:v>125.38292659308009</c:v>
                </c:pt>
                <c:pt idx="74">
                  <c:v>125.76324918137013</c:v>
                </c:pt>
                <c:pt idx="75">
                  <c:v>124.38102211438854</c:v>
                </c:pt>
                <c:pt idx="76">
                  <c:v>119.04065513310724</c:v>
                </c:pt>
                <c:pt idx="77">
                  <c:v>115.87005888125145</c:v>
                </c:pt>
                <c:pt idx="78">
                  <c:v>122.12877421581177</c:v>
                </c:pt>
                <c:pt idx="79">
                  <c:v>123.35385621660576</c:v>
                </c:pt>
                <c:pt idx="80">
                  <c:v>125.22304522285901</c:v>
                </c:pt>
                <c:pt idx="81">
                  <c:v>124.04151276080162</c:v>
                </c:pt>
                <c:pt idx="82">
                  <c:v>123.63866045006203</c:v>
                </c:pt>
                <c:pt idx="83">
                  <c:v>122.86475534293109</c:v>
                </c:pt>
                <c:pt idx="84">
                  <c:v>123.39045525367366</c:v>
                </c:pt>
                <c:pt idx="85">
                  <c:v>123.25195428283806</c:v>
                </c:pt>
                <c:pt idx="86">
                  <c:v>122.88793241362539</c:v>
                </c:pt>
                <c:pt idx="87">
                  <c:v>122.87156068790064</c:v>
                </c:pt>
                <c:pt idx="88">
                  <c:v>122.09160124168872</c:v>
                </c:pt>
                <c:pt idx="89">
                  <c:v>120.92326682833009</c:v>
                </c:pt>
                <c:pt idx="90">
                  <c:v>117.89921473942348</c:v>
                </c:pt>
                <c:pt idx="91">
                  <c:v>116.153422763965</c:v>
                </c:pt>
                <c:pt idx="92">
                  <c:v>116.40536668640762</c:v>
                </c:pt>
                <c:pt idx="93">
                  <c:v>118.75319687353954</c:v>
                </c:pt>
                <c:pt idx="94">
                  <c:v>118.67885624962143</c:v>
                </c:pt>
                <c:pt idx="95">
                  <c:v>118.19520320739767</c:v>
                </c:pt>
                <c:pt idx="96">
                  <c:v>116.22440442117495</c:v>
                </c:pt>
                <c:pt idx="97">
                  <c:v>118.47050984644193</c:v>
                </c:pt>
                <c:pt idx="98">
                  <c:v>122.10233348649523</c:v>
                </c:pt>
                <c:pt idx="99">
                  <c:v>121.45684139904604</c:v>
                </c:pt>
                <c:pt idx="100">
                  <c:v>121.30475734611656</c:v>
                </c:pt>
                <c:pt idx="101">
                  <c:v>119.29498812264622</c:v>
                </c:pt>
                <c:pt idx="102">
                  <c:v>116.37468149135118</c:v>
                </c:pt>
                <c:pt idx="103">
                  <c:v>113.02354947542455</c:v>
                </c:pt>
                <c:pt idx="104">
                  <c:v>109.34977448740584</c:v>
                </c:pt>
                <c:pt idx="105">
                  <c:v>109.35537035806981</c:v>
                </c:pt>
                <c:pt idx="106">
                  <c:v>108.23683483031979</c:v>
                </c:pt>
                <c:pt idx="107">
                  <c:v>105.1499411890838</c:v>
                </c:pt>
                <c:pt idx="108">
                  <c:v>100.71195915697933</c:v>
                </c:pt>
                <c:pt idx="109">
                  <c:v>98.450411487002583</c:v>
                </c:pt>
                <c:pt idx="110">
                  <c:v>95.605668219361689</c:v>
                </c:pt>
                <c:pt idx="111">
                  <c:v>94.696895171532333</c:v>
                </c:pt>
                <c:pt idx="112">
                  <c:v>95.03048510379233</c:v>
                </c:pt>
                <c:pt idx="113">
                  <c:v>94.543206733493776</c:v>
                </c:pt>
                <c:pt idx="114">
                  <c:v>93.803221381518327</c:v>
                </c:pt>
                <c:pt idx="115">
                  <c:v>89.564194169971188</c:v>
                </c:pt>
                <c:pt idx="116">
                  <c:v>89.019701458323553</c:v>
                </c:pt>
                <c:pt idx="117">
                  <c:v>90.369508685626712</c:v>
                </c:pt>
                <c:pt idx="118">
                  <c:v>87.70669525008654</c:v>
                </c:pt>
                <c:pt idx="119">
                  <c:v>87.061005732853573</c:v>
                </c:pt>
                <c:pt idx="120">
                  <c:v>84.861238424402572</c:v>
                </c:pt>
                <c:pt idx="121">
                  <c:v>86.046383419250574</c:v>
                </c:pt>
                <c:pt idx="122">
                  <c:v>87.422204943485895</c:v>
                </c:pt>
                <c:pt idx="123">
                  <c:v>89.177346068696593</c:v>
                </c:pt>
                <c:pt idx="124">
                  <c:v>90.583839418895238</c:v>
                </c:pt>
                <c:pt idx="125">
                  <c:v>93.836059260597139</c:v>
                </c:pt>
                <c:pt idx="126">
                  <c:v>92.973172589459068</c:v>
                </c:pt>
                <c:pt idx="127">
                  <c:v>95.294724328825737</c:v>
                </c:pt>
                <c:pt idx="128">
                  <c:v>96.086100431050951</c:v>
                </c:pt>
                <c:pt idx="129">
                  <c:v>95.92635654867054</c:v>
                </c:pt>
                <c:pt idx="130">
                  <c:v>95.799278617425657</c:v>
                </c:pt>
                <c:pt idx="131">
                  <c:v>95.086356945122645</c:v>
                </c:pt>
                <c:pt idx="132">
                  <c:v>97.702430562659785</c:v>
                </c:pt>
                <c:pt idx="133">
                  <c:v>98.119069876432334</c:v>
                </c:pt>
                <c:pt idx="134">
                  <c:v>96.240328157749403</c:v>
                </c:pt>
                <c:pt idx="135">
                  <c:v>95.136271435286886</c:v>
                </c:pt>
                <c:pt idx="136">
                  <c:v>97.399869830618243</c:v>
                </c:pt>
                <c:pt idx="137">
                  <c:v>97.966066966256307</c:v>
                </c:pt>
                <c:pt idx="138">
                  <c:v>100.23240520288037</c:v>
                </c:pt>
                <c:pt idx="139">
                  <c:v>99.338330224025697</c:v>
                </c:pt>
                <c:pt idx="140">
                  <c:v>99.887133315590205</c:v>
                </c:pt>
                <c:pt idx="141">
                  <c:v>98.912132230578692</c:v>
                </c:pt>
                <c:pt idx="142">
                  <c:v>98.934208584369813</c:v>
                </c:pt>
                <c:pt idx="143">
                  <c:v>96.406066018554256</c:v>
                </c:pt>
                <c:pt idx="144">
                  <c:v>96.80294729738273</c:v>
                </c:pt>
                <c:pt idx="145">
                  <c:v>97.875309196410214</c:v>
                </c:pt>
                <c:pt idx="146">
                  <c:v>99.042066242010378</c:v>
                </c:pt>
                <c:pt idx="147">
                  <c:v>98.557991831499152</c:v>
                </c:pt>
                <c:pt idx="148">
                  <c:v>98.672771594809703</c:v>
                </c:pt>
                <c:pt idx="149">
                  <c:v>96.950991723958538</c:v>
                </c:pt>
                <c:pt idx="150">
                  <c:v>95.135179101762546</c:v>
                </c:pt>
                <c:pt idx="151">
                  <c:v>95.969576183922669</c:v>
                </c:pt>
                <c:pt idx="152">
                  <c:v>94.239430408790298</c:v>
                </c:pt>
                <c:pt idx="153">
                  <c:v>93.3088521554686</c:v>
                </c:pt>
                <c:pt idx="154">
                  <c:v>92.195534253777666</c:v>
                </c:pt>
                <c:pt idx="155">
                  <c:v>92.249603458964941</c:v>
                </c:pt>
                <c:pt idx="156">
                  <c:v>93.315060319903296</c:v>
                </c:pt>
                <c:pt idx="157">
                  <c:v>94.009827246068099</c:v>
                </c:pt>
                <c:pt idx="158">
                  <c:v>93.158414966533911</c:v>
                </c:pt>
                <c:pt idx="159">
                  <c:v>93.611370171862163</c:v>
                </c:pt>
                <c:pt idx="160">
                  <c:v>94.267664257664137</c:v>
                </c:pt>
                <c:pt idx="161">
                  <c:v>95.404993031098414</c:v>
                </c:pt>
                <c:pt idx="162">
                  <c:v>95.14701488199006</c:v>
                </c:pt>
                <c:pt idx="163">
                  <c:v>94.084177362431817</c:v>
                </c:pt>
                <c:pt idx="164">
                  <c:v>93.368634768546059</c:v>
                </c:pt>
                <c:pt idx="165">
                  <c:v>95.247349769978584</c:v>
                </c:pt>
                <c:pt idx="166">
                  <c:v>98.626175613962104</c:v>
                </c:pt>
                <c:pt idx="167">
                  <c:v>101.00678467226496</c:v>
                </c:pt>
                <c:pt idx="168">
                  <c:v>102.5151015442658</c:v>
                </c:pt>
                <c:pt idx="169">
                  <c:v>99.418984683378341</c:v>
                </c:pt>
                <c:pt idx="170">
                  <c:v>95.177238817172721</c:v>
                </c:pt>
                <c:pt idx="171">
                  <c:v>92.526875587249066</c:v>
                </c:pt>
                <c:pt idx="172">
                  <c:v>91.135360588162669</c:v>
                </c:pt>
                <c:pt idx="173">
                  <c:v>93.255843352710514</c:v>
                </c:pt>
                <c:pt idx="174">
                  <c:v>94.041451710554767</c:v>
                </c:pt>
                <c:pt idx="175">
                  <c:v>95.915944445938479</c:v>
                </c:pt>
                <c:pt idx="176">
                  <c:v>98.011497887472643</c:v>
                </c:pt>
                <c:pt idx="177">
                  <c:v>101.3763809972607</c:v>
                </c:pt>
                <c:pt idx="178">
                  <c:v>105.58600130353233</c:v>
                </c:pt>
                <c:pt idx="179">
                  <c:v>108.59683960847201</c:v>
                </c:pt>
                <c:pt idx="180">
                  <c:v>113.5255331944346</c:v>
                </c:pt>
                <c:pt idx="181">
                  <c:v>116.57051072273163</c:v>
                </c:pt>
                <c:pt idx="182">
                  <c:v>119.22932965492514</c:v>
                </c:pt>
                <c:pt idx="183">
                  <c:v>122.06626942216495</c:v>
                </c:pt>
                <c:pt idx="184">
                  <c:v>128.12555865773592</c:v>
                </c:pt>
                <c:pt idx="185">
                  <c:v>125.27763455670987</c:v>
                </c:pt>
                <c:pt idx="186">
                  <c:v>124.56485837282088</c:v>
                </c:pt>
                <c:pt idx="187">
                  <c:v>127.95813590564271</c:v>
                </c:pt>
                <c:pt idx="188">
                  <c:v>129.1891922766022</c:v>
                </c:pt>
                <c:pt idx="189">
                  <c:v>133.22436853297222</c:v>
                </c:pt>
                <c:pt idx="190">
                  <c:v>135.31485290573889</c:v>
                </c:pt>
                <c:pt idx="191">
                  <c:v>133.69110309418375</c:v>
                </c:pt>
                <c:pt idx="192">
                  <c:v>135.59415474947579</c:v>
                </c:pt>
                <c:pt idx="193">
                  <c:v>141.23544955718793</c:v>
                </c:pt>
                <c:pt idx="194">
                  <c:v>159.71318001343587</c:v>
                </c:pt>
                <c:pt idx="195">
                  <c:v>158.43504100824666</c:v>
                </c:pt>
                <c:pt idx="196">
                  <c:v>158.05282975550662</c:v>
                </c:pt>
                <c:pt idx="197">
                  <c:v>154.70810115964619</c:v>
                </c:pt>
                <c:pt idx="198">
                  <c:v>140.74248030034099</c:v>
                </c:pt>
                <c:pt idx="199">
                  <c:v>138.03277260416283</c:v>
                </c:pt>
              </c:numCache>
            </c:numRef>
          </c:val>
          <c:smooth val="0"/>
          <c:extLst>
            <c:ext xmlns:c16="http://schemas.microsoft.com/office/drawing/2014/chart" uri="{C3380CC4-5D6E-409C-BE32-E72D297353CC}">
              <c16:uniqueId val="{00000000-CCD4-401B-A0A4-B02D67248A89}"/>
            </c:ext>
          </c:extLst>
        </c:ser>
        <c:ser>
          <c:idx val="1"/>
          <c:order val="1"/>
          <c:tx>
            <c:strRef>
              <c:f>Indices_Monthly!$C$3</c:f>
              <c:strCache>
                <c:ptCount val="1"/>
                <c:pt idx="0">
                  <c:v>Meat</c:v>
                </c:pt>
              </c:strCache>
            </c:strRef>
          </c:tx>
          <c:spPr>
            <a:ln w="28575" cap="rnd">
              <a:solidFill>
                <a:schemeClr val="accent6">
                  <a:lumMod val="75000"/>
                </a:schemeClr>
              </a:solidFill>
              <a:round/>
            </a:ln>
            <a:effectLst/>
          </c:spPr>
          <c:marker>
            <c:symbol val="none"/>
          </c:marker>
          <c:cat>
            <c:numRef>
              <c:f>Indices_Monthly!$A$197:$A$396</c:f>
              <c:numCache>
                <c:formatCode>yyyy\-mm</c:formatCode>
                <c:ptCount val="20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42888</c:v>
                </c:pt>
                <c:pt idx="138">
                  <c:v>42917</c:v>
                </c:pt>
                <c:pt idx="139">
                  <c:v>42948</c:v>
                </c:pt>
                <c:pt idx="140">
                  <c:v>42979</c:v>
                </c:pt>
                <c:pt idx="141">
                  <c:v>43009</c:v>
                </c:pt>
                <c:pt idx="142">
                  <c:v>43040</c:v>
                </c:pt>
                <c:pt idx="143">
                  <c:v>43070</c:v>
                </c:pt>
                <c:pt idx="144">
                  <c:v>43101</c:v>
                </c:pt>
                <c:pt idx="145">
                  <c:v>43132</c:v>
                </c:pt>
                <c:pt idx="146">
                  <c:v>43161</c:v>
                </c:pt>
                <c:pt idx="147">
                  <c:v>43192</c:v>
                </c:pt>
                <c:pt idx="148">
                  <c:v>43223</c:v>
                </c:pt>
                <c:pt idx="149">
                  <c:v>43252</c:v>
                </c:pt>
                <c:pt idx="150">
                  <c:v>43283</c:v>
                </c:pt>
                <c:pt idx="151">
                  <c:v>43313</c:v>
                </c:pt>
                <c:pt idx="152">
                  <c:v>43344</c:v>
                </c:pt>
                <c:pt idx="153">
                  <c:v>43374</c:v>
                </c:pt>
                <c:pt idx="154">
                  <c:v>43405</c:v>
                </c:pt>
                <c:pt idx="155">
                  <c:v>43435</c:v>
                </c:pt>
                <c:pt idx="156">
                  <c:v>43466</c:v>
                </c:pt>
                <c:pt idx="157">
                  <c:v>43497</c:v>
                </c:pt>
                <c:pt idx="158">
                  <c:v>43525</c:v>
                </c:pt>
                <c:pt idx="159">
                  <c:v>43556</c:v>
                </c:pt>
                <c:pt idx="160">
                  <c:v>43586</c:v>
                </c:pt>
                <c:pt idx="161">
                  <c:v>43618</c:v>
                </c:pt>
                <c:pt idx="162">
                  <c:v>43647</c:v>
                </c:pt>
                <c:pt idx="163">
                  <c:v>43678</c:v>
                </c:pt>
                <c:pt idx="164">
                  <c:v>43709</c:v>
                </c:pt>
                <c:pt idx="165">
                  <c:v>43739</c:v>
                </c:pt>
                <c:pt idx="166">
                  <c:v>43771</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numCache>
            </c:numRef>
          </c:cat>
          <c:val>
            <c:numRef>
              <c:f>Indices_Monthly!$C$197:$C$396</c:f>
              <c:numCache>
                <c:formatCode>0.0</c:formatCode>
                <c:ptCount val="200"/>
                <c:pt idx="0">
                  <c:v>70.046967632574294</c:v>
                </c:pt>
                <c:pt idx="1">
                  <c:v>67.704022167716005</c:v>
                </c:pt>
                <c:pt idx="2">
                  <c:v>66.794600124394947</c:v>
                </c:pt>
                <c:pt idx="3">
                  <c:v>66.183126435210696</c:v>
                </c:pt>
                <c:pt idx="4">
                  <c:v>67.991829045742449</c:v>
                </c:pt>
                <c:pt idx="5">
                  <c:v>70.449274480531116</c:v>
                </c:pt>
                <c:pt idx="6">
                  <c:v>71.795534356004524</c:v>
                </c:pt>
                <c:pt idx="7">
                  <c:v>74.183361425703083</c:v>
                </c:pt>
                <c:pt idx="8">
                  <c:v>74.818645719390531</c:v>
                </c:pt>
                <c:pt idx="9">
                  <c:v>73.630042599965677</c:v>
                </c:pt>
                <c:pt idx="10">
                  <c:v>72.061768625497095</c:v>
                </c:pt>
                <c:pt idx="11">
                  <c:v>70.620150124733811</c:v>
                </c:pt>
                <c:pt idx="12">
                  <c:v>69.594790294065604</c:v>
                </c:pt>
                <c:pt idx="13">
                  <c:v>70.949226325307521</c:v>
                </c:pt>
                <c:pt idx="14">
                  <c:v>72.856692318577799</c:v>
                </c:pt>
                <c:pt idx="15">
                  <c:v>74.808254439265795</c:v>
                </c:pt>
                <c:pt idx="16">
                  <c:v>76.632587590725208</c:v>
                </c:pt>
                <c:pt idx="17">
                  <c:v>78.02316576332052</c:v>
                </c:pt>
                <c:pt idx="18">
                  <c:v>79.247874799836552</c:v>
                </c:pt>
                <c:pt idx="19">
                  <c:v>79.360116394231483</c:v>
                </c:pt>
                <c:pt idx="20">
                  <c:v>80.510209317483103</c:v>
                </c:pt>
                <c:pt idx="21">
                  <c:v>79.220917710643761</c:v>
                </c:pt>
                <c:pt idx="22">
                  <c:v>80.219114016791238</c:v>
                </c:pt>
                <c:pt idx="23">
                  <c:v>80.972855883060447</c:v>
                </c:pt>
                <c:pt idx="24">
                  <c:v>81.639300278078267</c:v>
                </c:pt>
                <c:pt idx="25">
                  <c:v>79.509951512161919</c:v>
                </c:pt>
                <c:pt idx="26">
                  <c:v>84.725374475329687</c:v>
                </c:pt>
                <c:pt idx="27">
                  <c:v>86.151071054875445</c:v>
                </c:pt>
                <c:pt idx="28">
                  <c:v>91.032746528381097</c:v>
                </c:pt>
                <c:pt idx="29">
                  <c:v>92.977562586346437</c:v>
                </c:pt>
                <c:pt idx="30">
                  <c:v>100.07827715169518</c:v>
                </c:pt>
                <c:pt idx="31">
                  <c:v>101.76473291849992</c:v>
                </c:pt>
                <c:pt idx="32">
                  <c:v>100.85210276076158</c:v>
                </c:pt>
                <c:pt idx="33">
                  <c:v>95.0446953002767</c:v>
                </c:pt>
                <c:pt idx="34">
                  <c:v>87.369664654758026</c:v>
                </c:pt>
                <c:pt idx="35">
                  <c:v>80.803362828030629</c:v>
                </c:pt>
                <c:pt idx="36">
                  <c:v>77.31819002395828</c:v>
                </c:pt>
                <c:pt idx="37">
                  <c:v>74.953091789628601</c:v>
                </c:pt>
                <c:pt idx="38">
                  <c:v>75.404341427004368</c:v>
                </c:pt>
                <c:pt idx="39">
                  <c:v>77.918627975166487</c:v>
                </c:pt>
                <c:pt idx="40">
                  <c:v>80.931561224553874</c:v>
                </c:pt>
                <c:pt idx="41">
                  <c:v>83.131405001888808</c:v>
                </c:pt>
                <c:pt idx="42">
                  <c:v>85.247132795929545</c:v>
                </c:pt>
                <c:pt idx="43">
                  <c:v>85.28857698601513</c:v>
                </c:pt>
                <c:pt idx="44">
                  <c:v>84.348019277058867</c:v>
                </c:pt>
                <c:pt idx="45">
                  <c:v>82.480342172483262</c:v>
                </c:pt>
                <c:pt idx="46">
                  <c:v>83.721307637950432</c:v>
                </c:pt>
                <c:pt idx="47">
                  <c:v>83.932794949321959</c:v>
                </c:pt>
                <c:pt idx="48">
                  <c:v>85.025538080099693</c:v>
                </c:pt>
                <c:pt idx="49">
                  <c:v>85.65486890071351</c:v>
                </c:pt>
                <c:pt idx="50">
                  <c:v>86.925598476350672</c:v>
                </c:pt>
                <c:pt idx="51">
                  <c:v>89.453530302163813</c:v>
                </c:pt>
                <c:pt idx="52">
                  <c:v>89.765237691686409</c:v>
                </c:pt>
                <c:pt idx="53">
                  <c:v>90.815500584250216</c:v>
                </c:pt>
                <c:pt idx="54">
                  <c:v>91.820576751857274</c:v>
                </c:pt>
                <c:pt idx="55">
                  <c:v>92.617122394313554</c:v>
                </c:pt>
                <c:pt idx="56">
                  <c:v>92.503820927754674</c:v>
                </c:pt>
                <c:pt idx="57">
                  <c:v>93.98918894348202</c:v>
                </c:pt>
                <c:pt idx="58">
                  <c:v>96.109453967300738</c:v>
                </c:pt>
                <c:pt idx="59">
                  <c:v>97.352240882554284</c:v>
                </c:pt>
                <c:pt idx="60">
                  <c:v>97.620557134188232</c:v>
                </c:pt>
                <c:pt idx="61">
                  <c:v>100.31488412842825</c:v>
                </c:pt>
                <c:pt idx="62">
                  <c:v>103.48551823910425</c:v>
                </c:pt>
                <c:pt idx="63">
                  <c:v>107.71197051232107</c:v>
                </c:pt>
                <c:pt idx="64">
                  <c:v>108.10265542207345</c:v>
                </c:pt>
                <c:pt idx="65">
                  <c:v>106.86219611607696</c:v>
                </c:pt>
                <c:pt idx="66">
                  <c:v>106.50106934975831</c:v>
                </c:pt>
                <c:pt idx="67">
                  <c:v>105.64126254997068</c:v>
                </c:pt>
                <c:pt idx="68">
                  <c:v>106.94823230584799</c:v>
                </c:pt>
                <c:pt idx="69">
                  <c:v>106.19742920519766</c:v>
                </c:pt>
                <c:pt idx="70">
                  <c:v>108.30111064941913</c:v>
                </c:pt>
                <c:pt idx="71">
                  <c:v>106.48946348002409</c:v>
                </c:pt>
                <c:pt idx="72">
                  <c:v>103.13794797592593</c:v>
                </c:pt>
                <c:pt idx="73">
                  <c:v>105.57798550361429</c:v>
                </c:pt>
                <c:pt idx="74">
                  <c:v>106.48074571698065</c:v>
                </c:pt>
                <c:pt idx="75">
                  <c:v>105.71886503599568</c:v>
                </c:pt>
                <c:pt idx="76">
                  <c:v>103.74904383345839</c:v>
                </c:pt>
                <c:pt idx="77">
                  <c:v>101.40330632503399</c:v>
                </c:pt>
                <c:pt idx="78">
                  <c:v>100.36940484968586</c:v>
                </c:pt>
                <c:pt idx="79">
                  <c:v>103.081867217618</c:v>
                </c:pt>
                <c:pt idx="80">
                  <c:v>107.02047027531836</c:v>
                </c:pt>
                <c:pt idx="81">
                  <c:v>107.96652298812806</c:v>
                </c:pt>
                <c:pt idx="82">
                  <c:v>107.69045799603545</c:v>
                </c:pt>
                <c:pt idx="83">
                  <c:v>107.40625582976146</c:v>
                </c:pt>
                <c:pt idx="84">
                  <c:v>106.45472597224244</c:v>
                </c:pt>
                <c:pt idx="85">
                  <c:v>107.55394555599833</c:v>
                </c:pt>
                <c:pt idx="86">
                  <c:v>108.02176116802082</c:v>
                </c:pt>
                <c:pt idx="87">
                  <c:v>108.73738726942125</c:v>
                </c:pt>
                <c:pt idx="88">
                  <c:v>105.46028928088435</c:v>
                </c:pt>
                <c:pt idx="89">
                  <c:v>104.98643891317388</c:v>
                </c:pt>
                <c:pt idx="90">
                  <c:v>104.51341637446272</c:v>
                </c:pt>
                <c:pt idx="91">
                  <c:v>105.47313438938895</c:v>
                </c:pt>
                <c:pt idx="92">
                  <c:v>106.05369950198049</c:v>
                </c:pt>
                <c:pt idx="93">
                  <c:v>106.41841729907802</c:v>
                </c:pt>
                <c:pt idx="94">
                  <c:v>105.6380562461333</c:v>
                </c:pt>
                <c:pt idx="95">
                  <c:v>104.60594283175031</c:v>
                </c:pt>
                <c:pt idx="96">
                  <c:v>103.18589676949293</c:v>
                </c:pt>
                <c:pt idx="97">
                  <c:v>103.61793620293672</c:v>
                </c:pt>
                <c:pt idx="98">
                  <c:v>106.22461644990992</c:v>
                </c:pt>
                <c:pt idx="99">
                  <c:v>109.68558077035506</c:v>
                </c:pt>
                <c:pt idx="100">
                  <c:v>112.06756526893608</c:v>
                </c:pt>
                <c:pt idx="101">
                  <c:v>116.18765151703104</c:v>
                </c:pt>
                <c:pt idx="102">
                  <c:v>117.77830797981171</c:v>
                </c:pt>
                <c:pt idx="103">
                  <c:v>119.16970252580626</c:v>
                </c:pt>
                <c:pt idx="104">
                  <c:v>117.91302650772157</c:v>
                </c:pt>
                <c:pt idx="105">
                  <c:v>117.19641316682275</c:v>
                </c:pt>
                <c:pt idx="106">
                  <c:v>115.1093989290311</c:v>
                </c:pt>
                <c:pt idx="107">
                  <c:v>108.82510066704381</c:v>
                </c:pt>
                <c:pt idx="108">
                  <c:v>103.80790037373754</c:v>
                </c:pt>
                <c:pt idx="109">
                  <c:v>100.47244594768249</c:v>
                </c:pt>
                <c:pt idx="110">
                  <c:v>96.811188488391991</c:v>
                </c:pt>
                <c:pt idx="111">
                  <c:v>97.731763784372149</c:v>
                </c:pt>
                <c:pt idx="112">
                  <c:v>99.528738267089167</c:v>
                </c:pt>
                <c:pt idx="113">
                  <c:v>98.598568919135616</c:v>
                </c:pt>
                <c:pt idx="114">
                  <c:v>99.068860244383501</c:v>
                </c:pt>
                <c:pt idx="115">
                  <c:v>99.166067371696641</c:v>
                </c:pt>
                <c:pt idx="116">
                  <c:v>97.056796593982099</c:v>
                </c:pt>
                <c:pt idx="117">
                  <c:v>92.422034374886067</c:v>
                </c:pt>
                <c:pt idx="118">
                  <c:v>89.13583696007737</c:v>
                </c:pt>
                <c:pt idx="119">
                  <c:v>86.984767030738809</c:v>
                </c:pt>
                <c:pt idx="120">
                  <c:v>84.180470472888416</c:v>
                </c:pt>
                <c:pt idx="121">
                  <c:v>85.909110316022392</c:v>
                </c:pt>
                <c:pt idx="122">
                  <c:v>86.103638666594165</c:v>
                </c:pt>
                <c:pt idx="123">
                  <c:v>87.914618070061479</c:v>
                </c:pt>
                <c:pt idx="124">
                  <c:v>90.155290564983176</c:v>
                </c:pt>
                <c:pt idx="125">
                  <c:v>94.280354071548032</c:v>
                </c:pt>
                <c:pt idx="126">
                  <c:v>95.312510792645057</c:v>
                </c:pt>
                <c:pt idx="127">
                  <c:v>96.418496858283291</c:v>
                </c:pt>
                <c:pt idx="128">
                  <c:v>94.859589278644492</c:v>
                </c:pt>
                <c:pt idx="129">
                  <c:v>93.023995300834756</c:v>
                </c:pt>
                <c:pt idx="130">
                  <c:v>93.444771371056646</c:v>
                </c:pt>
                <c:pt idx="131">
                  <c:v>90.650989125366564</c:v>
                </c:pt>
                <c:pt idx="132">
                  <c:v>91.946003695556314</c:v>
                </c:pt>
                <c:pt idx="133">
                  <c:v>93.934315063350809</c:v>
                </c:pt>
                <c:pt idx="134">
                  <c:v>95.653763532519534</c:v>
                </c:pt>
                <c:pt idx="135">
                  <c:v>97.585565258764902</c:v>
                </c:pt>
                <c:pt idx="136">
                  <c:v>99.459106188799808</c:v>
                </c:pt>
                <c:pt idx="137">
                  <c:v>100.6855710196529</c:v>
                </c:pt>
                <c:pt idx="138">
                  <c:v>101.19215049416724</c:v>
                </c:pt>
                <c:pt idx="139">
                  <c:v>100.34731104316261</c:v>
                </c:pt>
                <c:pt idx="140">
                  <c:v>99.154653516088771</c:v>
                </c:pt>
                <c:pt idx="141">
                  <c:v>98.434613107030998</c:v>
                </c:pt>
                <c:pt idx="142">
                  <c:v>98.429554097008278</c:v>
                </c:pt>
                <c:pt idx="143">
                  <c:v>96.08213693247319</c:v>
                </c:pt>
                <c:pt idx="144">
                  <c:v>95.633507302811779</c:v>
                </c:pt>
                <c:pt idx="145">
                  <c:v>96.963194826802052</c:v>
                </c:pt>
                <c:pt idx="146">
                  <c:v>97.189815257828272</c:v>
                </c:pt>
                <c:pt idx="147">
                  <c:v>95.939066644655568</c:v>
                </c:pt>
                <c:pt idx="148">
                  <c:v>95.340978053509915</c:v>
                </c:pt>
                <c:pt idx="149">
                  <c:v>95.086631380951744</c:v>
                </c:pt>
                <c:pt idx="150">
                  <c:v>94.638475060326158</c:v>
                </c:pt>
                <c:pt idx="151">
                  <c:v>95.775839361968323</c:v>
                </c:pt>
                <c:pt idx="152">
                  <c:v>94.053200348994991</c:v>
                </c:pt>
                <c:pt idx="153">
                  <c:v>92.317496723969398</c:v>
                </c:pt>
                <c:pt idx="154">
                  <c:v>92.888979230095927</c:v>
                </c:pt>
                <c:pt idx="155">
                  <c:v>92.893870858958195</c:v>
                </c:pt>
                <c:pt idx="156">
                  <c:v>92.269885642397369</c:v>
                </c:pt>
                <c:pt idx="157">
                  <c:v>93.094618341419732</c:v>
                </c:pt>
                <c:pt idx="158">
                  <c:v>94.578073710419162</c:v>
                </c:pt>
                <c:pt idx="159">
                  <c:v>97.755725650011271</c:v>
                </c:pt>
                <c:pt idx="160">
                  <c:v>100.53532046660378</c:v>
                </c:pt>
                <c:pt idx="161">
                  <c:v>101.23047904710467</c:v>
                </c:pt>
                <c:pt idx="162">
                  <c:v>102.44213770947127</c:v>
                </c:pt>
                <c:pt idx="163">
                  <c:v>102.27433753574138</c:v>
                </c:pt>
                <c:pt idx="164">
                  <c:v>101.01671562781864</c:v>
                </c:pt>
                <c:pt idx="165">
                  <c:v>101.55127368509457</c:v>
                </c:pt>
                <c:pt idx="166">
                  <c:v>106.52632019552085</c:v>
                </c:pt>
                <c:pt idx="167">
                  <c:v>106.64799397461408</c:v>
                </c:pt>
                <c:pt idx="168">
                  <c:v>103.61032570731609</c:v>
                </c:pt>
                <c:pt idx="169">
                  <c:v>100.46310728116576</c:v>
                </c:pt>
                <c:pt idx="170">
                  <c:v>99.425056572166582</c:v>
                </c:pt>
                <c:pt idx="171">
                  <c:v>96.90645774765845</c:v>
                </c:pt>
                <c:pt idx="172">
                  <c:v>95.415913237790804</c:v>
                </c:pt>
                <c:pt idx="173">
                  <c:v>94.816410370590745</c:v>
                </c:pt>
                <c:pt idx="174">
                  <c:v>92.227051045731287</c:v>
                </c:pt>
                <c:pt idx="175">
                  <c:v>92.203017520089801</c:v>
                </c:pt>
                <c:pt idx="176">
                  <c:v>91.474033292295033</c:v>
                </c:pt>
                <c:pt idx="177">
                  <c:v>91.783443249046144</c:v>
                </c:pt>
                <c:pt idx="178">
                  <c:v>93.31812057540094</c:v>
                </c:pt>
                <c:pt idx="179">
                  <c:v>94.845116190242663</c:v>
                </c:pt>
                <c:pt idx="180">
                  <c:v>95.96084762748599</c:v>
                </c:pt>
                <c:pt idx="181">
                  <c:v>97.768189382291382</c:v>
                </c:pt>
                <c:pt idx="182">
                  <c:v>100.76273942479263</c:v>
                </c:pt>
                <c:pt idx="183">
                  <c:v>104.34529890067319</c:v>
                </c:pt>
                <c:pt idx="184">
                  <c:v>107.38440770114929</c:v>
                </c:pt>
                <c:pt idx="185">
                  <c:v>110.68657160811618</c:v>
                </c:pt>
                <c:pt idx="186">
                  <c:v>114.11329835824172</c:v>
                </c:pt>
                <c:pt idx="187">
                  <c:v>113.43289955758823</c:v>
                </c:pt>
                <c:pt idx="188">
                  <c:v>112.68191288141296</c:v>
                </c:pt>
                <c:pt idx="189">
                  <c:v>111.96925480836586</c:v>
                </c:pt>
                <c:pt idx="190">
                  <c:v>112.50964469359232</c:v>
                </c:pt>
                <c:pt idx="191">
                  <c:v>111.02985848433802</c:v>
                </c:pt>
                <c:pt idx="192">
                  <c:v>112.14742555131124</c:v>
                </c:pt>
                <c:pt idx="193">
                  <c:v>113.87343719202681</c:v>
                </c:pt>
                <c:pt idx="194">
                  <c:v>119.322155283002</c:v>
                </c:pt>
                <c:pt idx="195">
                  <c:v>121.90191502509094</c:v>
                </c:pt>
                <c:pt idx="196">
                  <c:v>122.8732841909855</c:v>
                </c:pt>
                <c:pt idx="197">
                  <c:v>125.92259358298942</c:v>
                </c:pt>
                <c:pt idx="198">
                  <c:v>124.56382565683953</c:v>
                </c:pt>
                <c:pt idx="199">
                  <c:v>122.716154454678</c:v>
                </c:pt>
              </c:numCache>
            </c:numRef>
          </c:val>
          <c:smooth val="0"/>
          <c:extLst>
            <c:ext xmlns:c16="http://schemas.microsoft.com/office/drawing/2014/chart" uri="{C3380CC4-5D6E-409C-BE32-E72D297353CC}">
              <c16:uniqueId val="{00000001-CCD4-401B-A0A4-B02D67248A89}"/>
            </c:ext>
          </c:extLst>
        </c:ser>
        <c:ser>
          <c:idx val="3"/>
          <c:order val="2"/>
          <c:tx>
            <c:strRef>
              <c:f>Indices_Monthly!$E$3</c:f>
              <c:strCache>
                <c:ptCount val="1"/>
                <c:pt idx="0">
                  <c:v>Cereals</c:v>
                </c:pt>
              </c:strCache>
            </c:strRef>
          </c:tx>
          <c:spPr>
            <a:ln w="28575" cap="rnd">
              <a:solidFill>
                <a:schemeClr val="tx1"/>
              </a:solidFill>
              <a:round/>
            </a:ln>
            <a:effectLst/>
          </c:spPr>
          <c:marker>
            <c:symbol val="none"/>
          </c:marker>
          <c:cat>
            <c:numRef>
              <c:f>Indices_Monthly!$A$197:$A$396</c:f>
              <c:numCache>
                <c:formatCode>yyyy\-mm</c:formatCode>
                <c:ptCount val="20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42888</c:v>
                </c:pt>
                <c:pt idx="138">
                  <c:v>42917</c:v>
                </c:pt>
                <c:pt idx="139">
                  <c:v>42948</c:v>
                </c:pt>
                <c:pt idx="140">
                  <c:v>42979</c:v>
                </c:pt>
                <c:pt idx="141">
                  <c:v>43009</c:v>
                </c:pt>
                <c:pt idx="142">
                  <c:v>43040</c:v>
                </c:pt>
                <c:pt idx="143">
                  <c:v>43070</c:v>
                </c:pt>
                <c:pt idx="144">
                  <c:v>43101</c:v>
                </c:pt>
                <c:pt idx="145">
                  <c:v>43132</c:v>
                </c:pt>
                <c:pt idx="146">
                  <c:v>43161</c:v>
                </c:pt>
                <c:pt idx="147">
                  <c:v>43192</c:v>
                </c:pt>
                <c:pt idx="148">
                  <c:v>43223</c:v>
                </c:pt>
                <c:pt idx="149">
                  <c:v>43252</c:v>
                </c:pt>
                <c:pt idx="150">
                  <c:v>43283</c:v>
                </c:pt>
                <c:pt idx="151">
                  <c:v>43313</c:v>
                </c:pt>
                <c:pt idx="152">
                  <c:v>43344</c:v>
                </c:pt>
                <c:pt idx="153">
                  <c:v>43374</c:v>
                </c:pt>
                <c:pt idx="154">
                  <c:v>43405</c:v>
                </c:pt>
                <c:pt idx="155">
                  <c:v>43435</c:v>
                </c:pt>
                <c:pt idx="156">
                  <c:v>43466</c:v>
                </c:pt>
                <c:pt idx="157">
                  <c:v>43497</c:v>
                </c:pt>
                <c:pt idx="158">
                  <c:v>43525</c:v>
                </c:pt>
                <c:pt idx="159">
                  <c:v>43556</c:v>
                </c:pt>
                <c:pt idx="160">
                  <c:v>43586</c:v>
                </c:pt>
                <c:pt idx="161">
                  <c:v>43618</c:v>
                </c:pt>
                <c:pt idx="162">
                  <c:v>43647</c:v>
                </c:pt>
                <c:pt idx="163">
                  <c:v>43678</c:v>
                </c:pt>
                <c:pt idx="164">
                  <c:v>43709</c:v>
                </c:pt>
                <c:pt idx="165">
                  <c:v>43739</c:v>
                </c:pt>
                <c:pt idx="166">
                  <c:v>43771</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numCache>
            </c:numRef>
          </c:cat>
          <c:val>
            <c:numRef>
              <c:f>Indices_Monthly!$E$197:$E$396</c:f>
              <c:numCache>
                <c:formatCode>0.0</c:formatCode>
                <c:ptCount val="200"/>
                <c:pt idx="0">
                  <c:v>62.743523018769423</c:v>
                </c:pt>
                <c:pt idx="1">
                  <c:v>64.791073127482207</c:v>
                </c:pt>
                <c:pt idx="2">
                  <c:v>63.928474835239456</c:v>
                </c:pt>
                <c:pt idx="3">
                  <c:v>65.121063616668465</c:v>
                </c:pt>
                <c:pt idx="4">
                  <c:v>67.787122468070706</c:v>
                </c:pt>
                <c:pt idx="5">
                  <c:v>67.784299561249341</c:v>
                </c:pt>
                <c:pt idx="6">
                  <c:v>69.85457889334856</c:v>
                </c:pt>
                <c:pt idx="7">
                  <c:v>69.646216910485293</c:v>
                </c:pt>
                <c:pt idx="8">
                  <c:v>72.53916248933173</c:v>
                </c:pt>
                <c:pt idx="9">
                  <c:v>79.857542904518326</c:v>
                </c:pt>
                <c:pt idx="10">
                  <c:v>85.332301287820641</c:v>
                </c:pt>
                <c:pt idx="11">
                  <c:v>85.355164424254482</c:v>
                </c:pt>
                <c:pt idx="12">
                  <c:v>85.108917313133659</c:v>
                </c:pt>
                <c:pt idx="13">
                  <c:v>87.016841400994309</c:v>
                </c:pt>
                <c:pt idx="14">
                  <c:v>86.429643674264327</c:v>
                </c:pt>
                <c:pt idx="15">
                  <c:v>85.075889819245376</c:v>
                </c:pt>
                <c:pt idx="16">
                  <c:v>86.562974617342064</c:v>
                </c:pt>
                <c:pt idx="17">
                  <c:v>91.947180455338554</c:v>
                </c:pt>
                <c:pt idx="18">
                  <c:v>94.853902827242322</c:v>
                </c:pt>
                <c:pt idx="19">
                  <c:v>102.13852226175487</c:v>
                </c:pt>
                <c:pt idx="20">
                  <c:v>117.15778236928273</c:v>
                </c:pt>
                <c:pt idx="21">
                  <c:v>121.33372722424738</c:v>
                </c:pt>
                <c:pt idx="22">
                  <c:v>121.03796689438724</c:v>
                </c:pt>
                <c:pt idx="23">
                  <c:v>132.23404696259226</c:v>
                </c:pt>
                <c:pt idx="24">
                  <c:v>140.97686975332374</c:v>
                </c:pt>
                <c:pt idx="25">
                  <c:v>160.82642185718515</c:v>
                </c:pt>
                <c:pt idx="26">
                  <c:v>163.33153678076241</c:v>
                </c:pt>
                <c:pt idx="27">
                  <c:v>162.73581812646003</c:v>
                </c:pt>
                <c:pt idx="28">
                  <c:v>157.44070678663013</c:v>
                </c:pt>
                <c:pt idx="29">
                  <c:v>160.28729664983305</c:v>
                </c:pt>
                <c:pt idx="30">
                  <c:v>148.21039499182567</c:v>
                </c:pt>
                <c:pt idx="31">
                  <c:v>136.51007774827985</c:v>
                </c:pt>
                <c:pt idx="32">
                  <c:v>125.32846978285959</c:v>
                </c:pt>
                <c:pt idx="33">
                  <c:v>104.92750466809048</c:v>
                </c:pt>
                <c:pt idx="34">
                  <c:v>95.992499785914191</c:v>
                </c:pt>
                <c:pt idx="35">
                  <c:v>95.134216935619691</c:v>
                </c:pt>
                <c:pt idx="36">
                  <c:v>100.36729167675543</c:v>
                </c:pt>
                <c:pt idx="37">
                  <c:v>97.211647699657973</c:v>
                </c:pt>
                <c:pt idx="38">
                  <c:v>97.208892147110006</c:v>
                </c:pt>
                <c:pt idx="39">
                  <c:v>98.113016184831622</c:v>
                </c:pt>
                <c:pt idx="40">
                  <c:v>103.31104773970134</c:v>
                </c:pt>
                <c:pt idx="41">
                  <c:v>102.98619431204455</c:v>
                </c:pt>
                <c:pt idx="42">
                  <c:v>94.459616833060451</c:v>
                </c:pt>
                <c:pt idx="43">
                  <c:v>91.900251411167147</c:v>
                </c:pt>
                <c:pt idx="44">
                  <c:v>89.835895552220251</c:v>
                </c:pt>
                <c:pt idx="45">
                  <c:v>93.822384343537337</c:v>
                </c:pt>
                <c:pt idx="46">
                  <c:v>98.017422345700311</c:v>
                </c:pt>
                <c:pt idx="47">
                  <c:v>99.045530539168567</c:v>
                </c:pt>
                <c:pt idx="48">
                  <c:v>98.361187843811507</c:v>
                </c:pt>
                <c:pt idx="49">
                  <c:v>93.969670301186227</c:v>
                </c:pt>
                <c:pt idx="50">
                  <c:v>91.772453290668196</c:v>
                </c:pt>
                <c:pt idx="51">
                  <c:v>90.664163669947285</c:v>
                </c:pt>
                <c:pt idx="52">
                  <c:v>90.557182466778613</c:v>
                </c:pt>
                <c:pt idx="53">
                  <c:v>87.797535563009475</c:v>
                </c:pt>
                <c:pt idx="54">
                  <c:v>95.278842937029708</c:v>
                </c:pt>
                <c:pt idx="55">
                  <c:v>112.94199348855705</c:v>
                </c:pt>
                <c:pt idx="56">
                  <c:v>125.94591690333323</c:v>
                </c:pt>
                <c:pt idx="57">
                  <c:v>130.58904041405575</c:v>
                </c:pt>
                <c:pt idx="58">
                  <c:v>132.39219684440704</c:v>
                </c:pt>
                <c:pt idx="59">
                  <c:v>139.7215647225498</c:v>
                </c:pt>
                <c:pt idx="60">
                  <c:v>144.89906746585473</c:v>
                </c:pt>
                <c:pt idx="61">
                  <c:v>151.44312865176028</c:v>
                </c:pt>
                <c:pt idx="62">
                  <c:v>145.53184657578572</c:v>
                </c:pt>
                <c:pt idx="63">
                  <c:v>151.7317547021396</c:v>
                </c:pt>
                <c:pt idx="64">
                  <c:v>150.89328820032293</c:v>
                </c:pt>
                <c:pt idx="65">
                  <c:v>147.1299421546808</c:v>
                </c:pt>
                <c:pt idx="66">
                  <c:v>140.47522034103807</c:v>
                </c:pt>
                <c:pt idx="67">
                  <c:v>144.86708972193426</c:v>
                </c:pt>
                <c:pt idx="68">
                  <c:v>140.48020342389955</c:v>
                </c:pt>
                <c:pt idx="69">
                  <c:v>133.12659854436521</c:v>
                </c:pt>
                <c:pt idx="70">
                  <c:v>130.89520764909801</c:v>
                </c:pt>
                <c:pt idx="71">
                  <c:v>124.41555350034183</c:v>
                </c:pt>
                <c:pt idx="72">
                  <c:v>127.23947878042762</c:v>
                </c:pt>
                <c:pt idx="73">
                  <c:v>131.13842029846285</c:v>
                </c:pt>
                <c:pt idx="74">
                  <c:v>130.60556654366675</c:v>
                </c:pt>
                <c:pt idx="75">
                  <c:v>129.11052654533617</c:v>
                </c:pt>
                <c:pt idx="76">
                  <c:v>126.3042147212203</c:v>
                </c:pt>
                <c:pt idx="77">
                  <c:v>125.32789111101721</c:v>
                </c:pt>
                <c:pt idx="78">
                  <c:v>143.89696275921514</c:v>
                </c:pt>
                <c:pt idx="79">
                  <c:v>147.05929846543543</c:v>
                </c:pt>
                <c:pt idx="80">
                  <c:v>146.76451162850086</c:v>
                </c:pt>
                <c:pt idx="81">
                  <c:v>146.45261100674963</c:v>
                </c:pt>
                <c:pt idx="82">
                  <c:v>148.48455813283977</c:v>
                </c:pt>
                <c:pt idx="83">
                  <c:v>146.39619436084558</c:v>
                </c:pt>
                <c:pt idx="84">
                  <c:v>145.18176651637876</c:v>
                </c:pt>
                <c:pt idx="85">
                  <c:v>142.28321075228419</c:v>
                </c:pt>
                <c:pt idx="86">
                  <c:v>139.94167886608957</c:v>
                </c:pt>
                <c:pt idx="87">
                  <c:v>134.85384892521571</c:v>
                </c:pt>
                <c:pt idx="88">
                  <c:v>136.38030205742064</c:v>
                </c:pt>
                <c:pt idx="89">
                  <c:v>133.75958012523083</c:v>
                </c:pt>
                <c:pt idx="90">
                  <c:v>126.44146523454943</c:v>
                </c:pt>
                <c:pt idx="91">
                  <c:v>119.2319694898294</c:v>
                </c:pt>
                <c:pt idx="92">
                  <c:v>116.70599625040734</c:v>
                </c:pt>
                <c:pt idx="93">
                  <c:v>118.7228306147764</c:v>
                </c:pt>
                <c:pt idx="94">
                  <c:v>117.96335199632423</c:v>
                </c:pt>
                <c:pt idx="95">
                  <c:v>117.86446062002105</c:v>
                </c:pt>
                <c:pt idx="96">
                  <c:v>117.01240973376449</c:v>
                </c:pt>
                <c:pt idx="97">
                  <c:v>119.67432687733819</c:v>
                </c:pt>
                <c:pt idx="98">
                  <c:v>125.41514187875906</c:v>
                </c:pt>
                <c:pt idx="99">
                  <c:v>125.49090225904817</c:v>
                </c:pt>
                <c:pt idx="100">
                  <c:v>125.24676952304229</c:v>
                </c:pt>
                <c:pt idx="101">
                  <c:v>118.74820539767724</c:v>
                </c:pt>
                <c:pt idx="102">
                  <c:v>112.17511154978024</c:v>
                </c:pt>
                <c:pt idx="103">
                  <c:v>110.38588425787648</c:v>
                </c:pt>
                <c:pt idx="104">
                  <c:v>107.3949105215308</c:v>
                </c:pt>
                <c:pt idx="105">
                  <c:v>108.15071907207059</c:v>
                </c:pt>
                <c:pt idx="106">
                  <c:v>109.26123275349234</c:v>
                </c:pt>
                <c:pt idx="107">
                  <c:v>110.86387581351727</c:v>
                </c:pt>
                <c:pt idx="108">
                  <c:v>105.88965214025703</c:v>
                </c:pt>
                <c:pt idx="109">
                  <c:v>101.59241702162657</c:v>
                </c:pt>
                <c:pt idx="110">
                  <c:v>99.510760543130289</c:v>
                </c:pt>
                <c:pt idx="111">
                  <c:v>98.200551907040435</c:v>
                </c:pt>
                <c:pt idx="112">
                  <c:v>95.713456657632364</c:v>
                </c:pt>
                <c:pt idx="113">
                  <c:v>96.691486090394235</c:v>
                </c:pt>
                <c:pt idx="114">
                  <c:v>98.932390690446567</c:v>
                </c:pt>
                <c:pt idx="115">
                  <c:v>91.866745177778995</c:v>
                </c:pt>
                <c:pt idx="116">
                  <c:v>90.472275114142747</c:v>
                </c:pt>
                <c:pt idx="117">
                  <c:v>91.704511550567929</c:v>
                </c:pt>
                <c:pt idx="118">
                  <c:v>90.463188375843885</c:v>
                </c:pt>
                <c:pt idx="119">
                  <c:v>89.443606420414014</c:v>
                </c:pt>
                <c:pt idx="120">
                  <c:v>87.552501129264982</c:v>
                </c:pt>
                <c:pt idx="121">
                  <c:v>87.276150630224436</c:v>
                </c:pt>
                <c:pt idx="122">
                  <c:v>86.45483322175123</c:v>
                </c:pt>
                <c:pt idx="123">
                  <c:v>88.406768900646682</c:v>
                </c:pt>
                <c:pt idx="124">
                  <c:v>91.094480819428142</c:v>
                </c:pt>
                <c:pt idx="125">
                  <c:v>94.142947399951424</c:v>
                </c:pt>
                <c:pt idx="126">
                  <c:v>90.396154527169173</c:v>
                </c:pt>
                <c:pt idx="127">
                  <c:v>89.285637533968412</c:v>
                </c:pt>
                <c:pt idx="128">
                  <c:v>86.265227171628979</c:v>
                </c:pt>
                <c:pt idx="129">
                  <c:v>86.721956222637445</c:v>
                </c:pt>
                <c:pt idx="130">
                  <c:v>85.955750361676053</c:v>
                </c:pt>
                <c:pt idx="131">
                  <c:v>86.147060754480734</c:v>
                </c:pt>
                <c:pt idx="132">
                  <c:v>88.677459448879688</c:v>
                </c:pt>
                <c:pt idx="133">
                  <c:v>90.00176911365989</c:v>
                </c:pt>
                <c:pt idx="134">
                  <c:v>87.865506300732761</c:v>
                </c:pt>
                <c:pt idx="135">
                  <c:v>86.899854534050533</c:v>
                </c:pt>
                <c:pt idx="136">
                  <c:v>88.293203624132843</c:v>
                </c:pt>
                <c:pt idx="137">
                  <c:v>92.359899722035323</c:v>
                </c:pt>
                <c:pt idx="138">
                  <c:v>96.936320265839328</c:v>
                </c:pt>
                <c:pt idx="139">
                  <c:v>92.299675862489011</c:v>
                </c:pt>
                <c:pt idx="140">
                  <c:v>92.116886665132711</c:v>
                </c:pt>
                <c:pt idx="141">
                  <c:v>91.790347403950776</c:v>
                </c:pt>
                <c:pt idx="142">
                  <c:v>92.149776424047133</c:v>
                </c:pt>
                <c:pt idx="143">
                  <c:v>92.420460157659861</c:v>
                </c:pt>
                <c:pt idx="144">
                  <c:v>95.201985782717088</c:v>
                </c:pt>
                <c:pt idx="145">
                  <c:v>98.370589198520236</c:v>
                </c:pt>
                <c:pt idx="146">
                  <c:v>101.79591759151948</c:v>
                </c:pt>
                <c:pt idx="147">
                  <c:v>103.96855066010924</c:v>
                </c:pt>
                <c:pt idx="148">
                  <c:v>105.53072660161993</c:v>
                </c:pt>
                <c:pt idx="149">
                  <c:v>100.84742403119311</c:v>
                </c:pt>
                <c:pt idx="150">
                  <c:v>98.720363012700375</c:v>
                </c:pt>
                <c:pt idx="151">
                  <c:v>103.48886174661912</c:v>
                </c:pt>
                <c:pt idx="152">
                  <c:v>100.34309937845282</c:v>
                </c:pt>
                <c:pt idx="153">
                  <c:v>100.8706729953394</c:v>
                </c:pt>
                <c:pt idx="154">
                  <c:v>99.633730807968874</c:v>
                </c:pt>
                <c:pt idx="155">
                  <c:v>101.09604143136238</c:v>
                </c:pt>
                <c:pt idx="156">
                  <c:v>101.769971649526</c:v>
                </c:pt>
                <c:pt idx="157">
                  <c:v>100.73740852889011</c:v>
                </c:pt>
                <c:pt idx="158">
                  <c:v>97.512553197334768</c:v>
                </c:pt>
                <c:pt idx="159">
                  <c:v>94.63380322270018</c:v>
                </c:pt>
                <c:pt idx="160">
                  <c:v>94.443598775325711</c:v>
                </c:pt>
                <c:pt idx="161">
                  <c:v>99.190632428753688</c:v>
                </c:pt>
                <c:pt idx="162">
                  <c:v>97.551396135423261</c:v>
                </c:pt>
                <c:pt idx="163">
                  <c:v>92.625670313967277</c:v>
                </c:pt>
                <c:pt idx="164">
                  <c:v>91.837315639660318</c:v>
                </c:pt>
                <c:pt idx="165">
                  <c:v>95.977848012390751</c:v>
                </c:pt>
                <c:pt idx="166">
                  <c:v>95.56910968357758</c:v>
                </c:pt>
                <c:pt idx="167">
                  <c:v>97.397056956538506</c:v>
                </c:pt>
                <c:pt idx="168">
                  <c:v>100.68749721584591</c:v>
                </c:pt>
                <c:pt idx="169">
                  <c:v>99.576400085160031</c:v>
                </c:pt>
                <c:pt idx="170">
                  <c:v>98.023898152673468</c:v>
                </c:pt>
                <c:pt idx="171">
                  <c:v>99.647310462103192</c:v>
                </c:pt>
                <c:pt idx="172">
                  <c:v>98.018996990122133</c:v>
                </c:pt>
                <c:pt idx="173">
                  <c:v>97.309622228857322</c:v>
                </c:pt>
                <c:pt idx="174">
                  <c:v>97.273593427018767</c:v>
                </c:pt>
                <c:pt idx="175">
                  <c:v>99.217675954557421</c:v>
                </c:pt>
                <c:pt idx="176">
                  <c:v>104.32734445802772</c:v>
                </c:pt>
                <c:pt idx="177">
                  <c:v>112.08834404740074</c:v>
                </c:pt>
                <c:pt idx="178">
                  <c:v>114.843513602787</c:v>
                </c:pt>
                <c:pt idx="179">
                  <c:v>116.38655041674583</c:v>
                </c:pt>
                <c:pt idx="180">
                  <c:v>125.00940824649972</c:v>
                </c:pt>
                <c:pt idx="181">
                  <c:v>126.14719060912293</c:v>
                </c:pt>
                <c:pt idx="182">
                  <c:v>123.90839540888472</c:v>
                </c:pt>
                <c:pt idx="183">
                  <c:v>126.20076893525055</c:v>
                </c:pt>
                <c:pt idx="184">
                  <c:v>133.69538705765586</c:v>
                </c:pt>
                <c:pt idx="185">
                  <c:v>130.3146289360493</c:v>
                </c:pt>
                <c:pt idx="186">
                  <c:v>126.25709990923303</c:v>
                </c:pt>
                <c:pt idx="187">
                  <c:v>130.38825849807975</c:v>
                </c:pt>
                <c:pt idx="188">
                  <c:v>132.83696980281618</c:v>
                </c:pt>
                <c:pt idx="189">
                  <c:v>137.14277957827665</c:v>
                </c:pt>
                <c:pt idx="190">
                  <c:v>141.44474926905627</c:v>
                </c:pt>
                <c:pt idx="191">
                  <c:v>140.49498067328705</c:v>
                </c:pt>
                <c:pt idx="192">
                  <c:v>140.64762893177229</c:v>
                </c:pt>
                <c:pt idx="193">
                  <c:v>145.27477635272047</c:v>
                </c:pt>
                <c:pt idx="194">
                  <c:v>170.13127610337708</c:v>
                </c:pt>
                <c:pt idx="195">
                  <c:v>169.67669651563907</c:v>
                </c:pt>
                <c:pt idx="196">
                  <c:v>173.52074886092331</c:v>
                </c:pt>
                <c:pt idx="197">
                  <c:v>166.33655649308153</c:v>
                </c:pt>
                <c:pt idx="198">
                  <c:v>147.25665377330955</c:v>
                </c:pt>
                <c:pt idx="199">
                  <c:v>145.21133872842438</c:v>
                </c:pt>
              </c:numCache>
            </c:numRef>
          </c:val>
          <c:smooth val="0"/>
          <c:extLst>
            <c:ext xmlns:c16="http://schemas.microsoft.com/office/drawing/2014/chart" uri="{C3380CC4-5D6E-409C-BE32-E72D297353CC}">
              <c16:uniqueId val="{00000002-CCD4-401B-A0A4-B02D67248A89}"/>
            </c:ext>
          </c:extLst>
        </c:ser>
        <c:ser>
          <c:idx val="4"/>
          <c:order val="3"/>
          <c:tx>
            <c:v>Vegetable Oils</c:v>
          </c:tx>
          <c:spPr>
            <a:ln w="28575" cap="rnd">
              <a:solidFill>
                <a:schemeClr val="accent5">
                  <a:lumMod val="50000"/>
                </a:schemeClr>
              </a:solidFill>
              <a:round/>
            </a:ln>
            <a:effectLst/>
          </c:spPr>
          <c:marker>
            <c:symbol val="none"/>
          </c:marker>
          <c:cat>
            <c:numRef>
              <c:f>Indices_Monthly!$A$197:$A$396</c:f>
              <c:numCache>
                <c:formatCode>yyyy\-mm</c:formatCode>
                <c:ptCount val="200"/>
                <c:pt idx="0">
                  <c:v>38718</c:v>
                </c:pt>
                <c:pt idx="1">
                  <c:v>38749</c:v>
                </c:pt>
                <c:pt idx="2">
                  <c:v>38777</c:v>
                </c:pt>
                <c:pt idx="3">
                  <c:v>38808</c:v>
                </c:pt>
                <c:pt idx="4">
                  <c:v>38838</c:v>
                </c:pt>
                <c:pt idx="5">
                  <c:v>38869</c:v>
                </c:pt>
                <c:pt idx="6">
                  <c:v>38899</c:v>
                </c:pt>
                <c:pt idx="7">
                  <c:v>38930</c:v>
                </c:pt>
                <c:pt idx="8">
                  <c:v>38961</c:v>
                </c:pt>
                <c:pt idx="9">
                  <c:v>38991</c:v>
                </c:pt>
                <c:pt idx="10">
                  <c:v>39022</c:v>
                </c:pt>
                <c:pt idx="11">
                  <c:v>39052</c:v>
                </c:pt>
                <c:pt idx="12">
                  <c:v>39083</c:v>
                </c:pt>
                <c:pt idx="13">
                  <c:v>39114</c:v>
                </c:pt>
                <c:pt idx="14">
                  <c:v>39142</c:v>
                </c:pt>
                <c:pt idx="15">
                  <c:v>39173</c:v>
                </c:pt>
                <c:pt idx="16">
                  <c:v>39203</c:v>
                </c:pt>
                <c:pt idx="17">
                  <c:v>39234</c:v>
                </c:pt>
                <c:pt idx="18">
                  <c:v>39264</c:v>
                </c:pt>
                <c:pt idx="19">
                  <c:v>39295</c:v>
                </c:pt>
                <c:pt idx="20">
                  <c:v>39326</c:v>
                </c:pt>
                <c:pt idx="21">
                  <c:v>39356</c:v>
                </c:pt>
                <c:pt idx="22">
                  <c:v>39387</c:v>
                </c:pt>
                <c:pt idx="23">
                  <c:v>39417</c:v>
                </c:pt>
                <c:pt idx="24">
                  <c:v>39448</c:v>
                </c:pt>
                <c:pt idx="25">
                  <c:v>39479</c:v>
                </c:pt>
                <c:pt idx="26">
                  <c:v>39508</c:v>
                </c:pt>
                <c:pt idx="27">
                  <c:v>39539</c:v>
                </c:pt>
                <c:pt idx="28">
                  <c:v>39569</c:v>
                </c:pt>
                <c:pt idx="29">
                  <c:v>39600</c:v>
                </c:pt>
                <c:pt idx="30">
                  <c:v>39630</c:v>
                </c:pt>
                <c:pt idx="31">
                  <c:v>39661</c:v>
                </c:pt>
                <c:pt idx="32">
                  <c:v>39692</c:v>
                </c:pt>
                <c:pt idx="33">
                  <c:v>39722</c:v>
                </c:pt>
                <c:pt idx="34">
                  <c:v>39753</c:v>
                </c:pt>
                <c:pt idx="35">
                  <c:v>39783</c:v>
                </c:pt>
                <c:pt idx="36">
                  <c:v>39814</c:v>
                </c:pt>
                <c:pt idx="37">
                  <c:v>39845</c:v>
                </c:pt>
                <c:pt idx="38">
                  <c:v>39873</c:v>
                </c:pt>
                <c:pt idx="39">
                  <c:v>39904</c:v>
                </c:pt>
                <c:pt idx="40">
                  <c:v>39934</c:v>
                </c:pt>
                <c:pt idx="41">
                  <c:v>39965</c:v>
                </c:pt>
                <c:pt idx="42">
                  <c:v>39995</c:v>
                </c:pt>
                <c:pt idx="43">
                  <c:v>40026</c:v>
                </c:pt>
                <c:pt idx="44">
                  <c:v>40057</c:v>
                </c:pt>
                <c:pt idx="45">
                  <c:v>40087</c:v>
                </c:pt>
                <c:pt idx="46">
                  <c:v>40118</c:v>
                </c:pt>
                <c:pt idx="47">
                  <c:v>40148</c:v>
                </c:pt>
                <c:pt idx="48">
                  <c:v>40179</c:v>
                </c:pt>
                <c:pt idx="49">
                  <c:v>40210</c:v>
                </c:pt>
                <c:pt idx="50">
                  <c:v>40238</c:v>
                </c:pt>
                <c:pt idx="51">
                  <c:v>40269</c:v>
                </c:pt>
                <c:pt idx="52">
                  <c:v>40299</c:v>
                </c:pt>
                <c:pt idx="53">
                  <c:v>40330</c:v>
                </c:pt>
                <c:pt idx="54">
                  <c:v>40360</c:v>
                </c:pt>
                <c:pt idx="55">
                  <c:v>40391</c:v>
                </c:pt>
                <c:pt idx="56">
                  <c:v>40422</c:v>
                </c:pt>
                <c:pt idx="57">
                  <c:v>40452</c:v>
                </c:pt>
                <c:pt idx="58">
                  <c:v>40483</c:v>
                </c:pt>
                <c:pt idx="59">
                  <c:v>40513</c:v>
                </c:pt>
                <c:pt idx="60">
                  <c:v>40544</c:v>
                </c:pt>
                <c:pt idx="61">
                  <c:v>40575</c:v>
                </c:pt>
                <c:pt idx="62">
                  <c:v>40603</c:v>
                </c:pt>
                <c:pt idx="63">
                  <c:v>40634</c:v>
                </c:pt>
                <c:pt idx="64">
                  <c:v>40664</c:v>
                </c:pt>
                <c:pt idx="65">
                  <c:v>40695</c:v>
                </c:pt>
                <c:pt idx="66">
                  <c:v>40725</c:v>
                </c:pt>
                <c:pt idx="67">
                  <c:v>40756</c:v>
                </c:pt>
                <c:pt idx="68">
                  <c:v>40787</c:v>
                </c:pt>
                <c:pt idx="69">
                  <c:v>40817</c:v>
                </c:pt>
                <c:pt idx="70">
                  <c:v>40848</c:v>
                </c:pt>
                <c:pt idx="71">
                  <c:v>40878</c:v>
                </c:pt>
                <c:pt idx="72">
                  <c:v>40909</c:v>
                </c:pt>
                <c:pt idx="73">
                  <c:v>40940</c:v>
                </c:pt>
                <c:pt idx="74">
                  <c:v>40969</c:v>
                </c:pt>
                <c:pt idx="75">
                  <c:v>41000</c:v>
                </c:pt>
                <c:pt idx="76">
                  <c:v>41030</c:v>
                </c:pt>
                <c:pt idx="77">
                  <c:v>41061</c:v>
                </c:pt>
                <c:pt idx="78">
                  <c:v>41091</c:v>
                </c:pt>
                <c:pt idx="79">
                  <c:v>41122</c:v>
                </c:pt>
                <c:pt idx="80">
                  <c:v>41153</c:v>
                </c:pt>
                <c:pt idx="81">
                  <c:v>41183</c:v>
                </c:pt>
                <c:pt idx="82">
                  <c:v>41214</c:v>
                </c:pt>
                <c:pt idx="83">
                  <c:v>41244</c:v>
                </c:pt>
                <c:pt idx="84">
                  <c:v>41275</c:v>
                </c:pt>
                <c:pt idx="85">
                  <c:v>41306</c:v>
                </c:pt>
                <c:pt idx="86">
                  <c:v>41334</c:v>
                </c:pt>
                <c:pt idx="87">
                  <c:v>41365</c:v>
                </c:pt>
                <c:pt idx="88">
                  <c:v>41395</c:v>
                </c:pt>
                <c:pt idx="89">
                  <c:v>41426</c:v>
                </c:pt>
                <c:pt idx="90">
                  <c:v>41456</c:v>
                </c:pt>
                <c:pt idx="91">
                  <c:v>41487</c:v>
                </c:pt>
                <c:pt idx="92">
                  <c:v>41518</c:v>
                </c:pt>
                <c:pt idx="93">
                  <c:v>41548</c:v>
                </c:pt>
                <c:pt idx="94">
                  <c:v>41579</c:v>
                </c:pt>
                <c:pt idx="95">
                  <c:v>41609</c:v>
                </c:pt>
                <c:pt idx="96">
                  <c:v>41640</c:v>
                </c:pt>
                <c:pt idx="97">
                  <c:v>41671</c:v>
                </c:pt>
                <c:pt idx="98">
                  <c:v>41699</c:v>
                </c:pt>
                <c:pt idx="99">
                  <c:v>41730</c:v>
                </c:pt>
                <c:pt idx="100">
                  <c:v>41760</c:v>
                </c:pt>
                <c:pt idx="101">
                  <c:v>41791</c:v>
                </c:pt>
                <c:pt idx="102">
                  <c:v>41821</c:v>
                </c:pt>
                <c:pt idx="103">
                  <c:v>41852</c:v>
                </c:pt>
                <c:pt idx="104">
                  <c:v>41883</c:v>
                </c:pt>
                <c:pt idx="105">
                  <c:v>41913</c:v>
                </c:pt>
                <c:pt idx="106">
                  <c:v>41944</c:v>
                </c:pt>
                <c:pt idx="107">
                  <c:v>41974</c:v>
                </c:pt>
                <c:pt idx="108">
                  <c:v>42005</c:v>
                </c:pt>
                <c:pt idx="109">
                  <c:v>42036</c:v>
                </c:pt>
                <c:pt idx="110">
                  <c:v>42064</c:v>
                </c:pt>
                <c:pt idx="111">
                  <c:v>42095</c:v>
                </c:pt>
                <c:pt idx="112">
                  <c:v>42125</c:v>
                </c:pt>
                <c:pt idx="113">
                  <c:v>42156</c:v>
                </c:pt>
                <c:pt idx="114">
                  <c:v>42186</c:v>
                </c:pt>
                <c:pt idx="115">
                  <c:v>42217</c:v>
                </c:pt>
                <c:pt idx="116">
                  <c:v>42248</c:v>
                </c:pt>
                <c:pt idx="117">
                  <c:v>42278</c:v>
                </c:pt>
                <c:pt idx="118">
                  <c:v>42309</c:v>
                </c:pt>
                <c:pt idx="119">
                  <c:v>42339</c:v>
                </c:pt>
                <c:pt idx="120">
                  <c:v>42370</c:v>
                </c:pt>
                <c:pt idx="121">
                  <c:v>42401</c:v>
                </c:pt>
                <c:pt idx="122">
                  <c:v>42430</c:v>
                </c:pt>
                <c:pt idx="123">
                  <c:v>42461</c:v>
                </c:pt>
                <c:pt idx="124">
                  <c:v>42491</c:v>
                </c:pt>
                <c:pt idx="125">
                  <c:v>42522</c:v>
                </c:pt>
                <c:pt idx="126">
                  <c:v>42552</c:v>
                </c:pt>
                <c:pt idx="127">
                  <c:v>42583</c:v>
                </c:pt>
                <c:pt idx="128">
                  <c:v>42614</c:v>
                </c:pt>
                <c:pt idx="129">
                  <c:v>42644</c:v>
                </c:pt>
                <c:pt idx="130">
                  <c:v>42675</c:v>
                </c:pt>
                <c:pt idx="131">
                  <c:v>42705</c:v>
                </c:pt>
                <c:pt idx="132">
                  <c:v>42736</c:v>
                </c:pt>
                <c:pt idx="133">
                  <c:v>42767</c:v>
                </c:pt>
                <c:pt idx="134">
                  <c:v>42795</c:v>
                </c:pt>
                <c:pt idx="135">
                  <c:v>42826</c:v>
                </c:pt>
                <c:pt idx="136">
                  <c:v>42856</c:v>
                </c:pt>
                <c:pt idx="137">
                  <c:v>42888</c:v>
                </c:pt>
                <c:pt idx="138">
                  <c:v>42917</c:v>
                </c:pt>
                <c:pt idx="139">
                  <c:v>42948</c:v>
                </c:pt>
                <c:pt idx="140">
                  <c:v>42979</c:v>
                </c:pt>
                <c:pt idx="141">
                  <c:v>43009</c:v>
                </c:pt>
                <c:pt idx="142">
                  <c:v>43040</c:v>
                </c:pt>
                <c:pt idx="143">
                  <c:v>43070</c:v>
                </c:pt>
                <c:pt idx="144">
                  <c:v>43101</c:v>
                </c:pt>
                <c:pt idx="145">
                  <c:v>43132</c:v>
                </c:pt>
                <c:pt idx="146">
                  <c:v>43161</c:v>
                </c:pt>
                <c:pt idx="147">
                  <c:v>43192</c:v>
                </c:pt>
                <c:pt idx="148">
                  <c:v>43223</c:v>
                </c:pt>
                <c:pt idx="149">
                  <c:v>43252</c:v>
                </c:pt>
                <c:pt idx="150">
                  <c:v>43283</c:v>
                </c:pt>
                <c:pt idx="151">
                  <c:v>43313</c:v>
                </c:pt>
                <c:pt idx="152">
                  <c:v>43344</c:v>
                </c:pt>
                <c:pt idx="153">
                  <c:v>43374</c:v>
                </c:pt>
                <c:pt idx="154">
                  <c:v>43405</c:v>
                </c:pt>
                <c:pt idx="155">
                  <c:v>43435</c:v>
                </c:pt>
                <c:pt idx="156">
                  <c:v>43466</c:v>
                </c:pt>
                <c:pt idx="157">
                  <c:v>43497</c:v>
                </c:pt>
                <c:pt idx="158">
                  <c:v>43525</c:v>
                </c:pt>
                <c:pt idx="159">
                  <c:v>43556</c:v>
                </c:pt>
                <c:pt idx="160">
                  <c:v>43586</c:v>
                </c:pt>
                <c:pt idx="161">
                  <c:v>43618</c:v>
                </c:pt>
                <c:pt idx="162">
                  <c:v>43647</c:v>
                </c:pt>
                <c:pt idx="163">
                  <c:v>43678</c:v>
                </c:pt>
                <c:pt idx="164">
                  <c:v>43709</c:v>
                </c:pt>
                <c:pt idx="165">
                  <c:v>43739</c:v>
                </c:pt>
                <c:pt idx="166">
                  <c:v>43771</c:v>
                </c:pt>
                <c:pt idx="167">
                  <c:v>43800</c:v>
                </c:pt>
                <c:pt idx="168">
                  <c:v>43831</c:v>
                </c:pt>
                <c:pt idx="169">
                  <c:v>43862</c:v>
                </c:pt>
                <c:pt idx="170">
                  <c:v>43891</c:v>
                </c:pt>
                <c:pt idx="171">
                  <c:v>43922</c:v>
                </c:pt>
                <c:pt idx="172">
                  <c:v>43952</c:v>
                </c:pt>
                <c:pt idx="173">
                  <c:v>43983</c:v>
                </c:pt>
                <c:pt idx="174">
                  <c:v>44013</c:v>
                </c:pt>
                <c:pt idx="175">
                  <c:v>44044</c:v>
                </c:pt>
                <c:pt idx="176">
                  <c:v>44075</c:v>
                </c:pt>
                <c:pt idx="177">
                  <c:v>44105</c:v>
                </c:pt>
                <c:pt idx="178">
                  <c:v>44136</c:v>
                </c:pt>
                <c:pt idx="179">
                  <c:v>44166</c:v>
                </c:pt>
                <c:pt idx="180">
                  <c:v>44197</c:v>
                </c:pt>
                <c:pt idx="181">
                  <c:v>44228</c:v>
                </c:pt>
                <c:pt idx="182">
                  <c:v>44256</c:v>
                </c:pt>
                <c:pt idx="183">
                  <c:v>44287</c:v>
                </c:pt>
                <c:pt idx="184">
                  <c:v>44317</c:v>
                </c:pt>
                <c:pt idx="185">
                  <c:v>44348</c:v>
                </c:pt>
                <c:pt idx="186">
                  <c:v>44378</c:v>
                </c:pt>
                <c:pt idx="187">
                  <c:v>44409</c:v>
                </c:pt>
                <c:pt idx="188">
                  <c:v>44440</c:v>
                </c:pt>
                <c:pt idx="189">
                  <c:v>44470</c:v>
                </c:pt>
                <c:pt idx="190">
                  <c:v>44501</c:v>
                </c:pt>
                <c:pt idx="191">
                  <c:v>44531</c:v>
                </c:pt>
                <c:pt idx="192">
                  <c:v>44562</c:v>
                </c:pt>
                <c:pt idx="193">
                  <c:v>44593</c:v>
                </c:pt>
                <c:pt idx="194">
                  <c:v>44621</c:v>
                </c:pt>
                <c:pt idx="195">
                  <c:v>44652</c:v>
                </c:pt>
                <c:pt idx="196">
                  <c:v>44682</c:v>
                </c:pt>
                <c:pt idx="197">
                  <c:v>44713</c:v>
                </c:pt>
                <c:pt idx="198">
                  <c:v>44743</c:v>
                </c:pt>
                <c:pt idx="199">
                  <c:v>44774</c:v>
                </c:pt>
              </c:numCache>
            </c:numRef>
          </c:cat>
          <c:val>
            <c:numRef>
              <c:f>Indices_Monthly!$F$197:$F$396</c:f>
              <c:numCache>
                <c:formatCode>0.00</c:formatCode>
                <c:ptCount val="200"/>
                <c:pt idx="0">
                  <c:v>63.673272712487531</c:v>
                </c:pt>
                <c:pt idx="1">
                  <c:v>64.988347156173248</c:v>
                </c:pt>
                <c:pt idx="2">
                  <c:v>65.156309220128279</c:v>
                </c:pt>
                <c:pt idx="3">
                  <c:v>66.758300339212923</c:v>
                </c:pt>
                <c:pt idx="4">
                  <c:v>68.283092731416048</c:v>
                </c:pt>
                <c:pt idx="5">
                  <c:v>67.937359817605952</c:v>
                </c:pt>
                <c:pt idx="6">
                  <c:v>70.445887213248852</c:v>
                </c:pt>
                <c:pt idx="7">
                  <c:v>73.545729239060051</c:v>
                </c:pt>
                <c:pt idx="8">
                  <c:v>71.703492101049093</c:v>
                </c:pt>
                <c:pt idx="9">
                  <c:v>72.697585637183934</c:v>
                </c:pt>
                <c:pt idx="10">
                  <c:v>78.346977359912287</c:v>
                </c:pt>
                <c:pt idx="11">
                  <c:v>83.005052539055171</c:v>
                </c:pt>
                <c:pt idx="12">
                  <c:v>82.270759956864154</c:v>
                </c:pt>
                <c:pt idx="13">
                  <c:v>82.870242338854908</c:v>
                </c:pt>
                <c:pt idx="14">
                  <c:v>84.41828569352397</c:v>
                </c:pt>
                <c:pt idx="15">
                  <c:v>92.759249778153404</c:v>
                </c:pt>
                <c:pt idx="16">
                  <c:v>100.25345854845983</c:v>
                </c:pt>
                <c:pt idx="17">
                  <c:v>104.92411526100337</c:v>
                </c:pt>
                <c:pt idx="18">
                  <c:v>108.5781594365497</c:v>
                </c:pt>
                <c:pt idx="19">
                  <c:v>112.79817485547257</c:v>
                </c:pt>
                <c:pt idx="20">
                  <c:v>118.24714214415421</c:v>
                </c:pt>
                <c:pt idx="21">
                  <c:v>125.85059371436603</c:v>
                </c:pt>
                <c:pt idx="22">
                  <c:v>136.25033911209269</c:v>
                </c:pt>
                <c:pt idx="23">
                  <c:v>138.55715162548233</c:v>
                </c:pt>
                <c:pt idx="24">
                  <c:v>154.09675236708162</c:v>
                </c:pt>
                <c:pt idx="25">
                  <c:v>168.63237904158967</c:v>
                </c:pt>
                <c:pt idx="26">
                  <c:v>176.60164719011681</c:v>
                </c:pt>
                <c:pt idx="27">
                  <c:v>169.40502328163345</c:v>
                </c:pt>
                <c:pt idx="28">
                  <c:v>172.01814139872513</c:v>
                </c:pt>
                <c:pt idx="29">
                  <c:v>178.31613778641312</c:v>
                </c:pt>
                <c:pt idx="30">
                  <c:v>164.79942909636068</c:v>
                </c:pt>
                <c:pt idx="31">
                  <c:v>135.61861672624036</c:v>
                </c:pt>
                <c:pt idx="32">
                  <c:v>120.59239830168778</c:v>
                </c:pt>
                <c:pt idx="33">
                  <c:v>92.213750716966629</c:v>
                </c:pt>
                <c:pt idx="34">
                  <c:v>82.029949023694499</c:v>
                </c:pt>
                <c:pt idx="35">
                  <c:v>78.550058284261567</c:v>
                </c:pt>
                <c:pt idx="36">
                  <c:v>82.777866396753183</c:v>
                </c:pt>
                <c:pt idx="37">
                  <c:v>82.236745901163772</c:v>
                </c:pt>
                <c:pt idx="38">
                  <c:v>81.488099599262796</c:v>
                </c:pt>
                <c:pt idx="39">
                  <c:v>93.803813163422006</c:v>
                </c:pt>
                <c:pt idx="40">
                  <c:v>106.60507260192162</c:v>
                </c:pt>
                <c:pt idx="41">
                  <c:v>100.72039830452751</c:v>
                </c:pt>
                <c:pt idx="42">
                  <c:v>89.903465096215385</c:v>
                </c:pt>
                <c:pt idx="43">
                  <c:v>97.854315288009161</c:v>
                </c:pt>
                <c:pt idx="44">
                  <c:v>93.247166366439316</c:v>
                </c:pt>
                <c:pt idx="45">
                  <c:v>95.17111550124794</c:v>
                </c:pt>
                <c:pt idx="46">
                  <c:v>101.75547855044475</c:v>
                </c:pt>
                <c:pt idx="47">
                  <c:v>107.56477678394711</c:v>
                </c:pt>
                <c:pt idx="48">
                  <c:v>107.10200269756302</c:v>
                </c:pt>
                <c:pt idx="49">
                  <c:v>107.30910271285059</c:v>
                </c:pt>
                <c:pt idx="50">
                  <c:v>110.32530581140149</c:v>
                </c:pt>
                <c:pt idx="51">
                  <c:v>109.3639768987986</c:v>
                </c:pt>
                <c:pt idx="52">
                  <c:v>107.16661204157421</c:v>
                </c:pt>
                <c:pt idx="53">
                  <c:v>106.02801172765368</c:v>
                </c:pt>
                <c:pt idx="54">
                  <c:v>110.13361444095018</c:v>
                </c:pt>
                <c:pt idx="55">
                  <c:v>121.80694109173973</c:v>
                </c:pt>
                <c:pt idx="56">
                  <c:v>124.85278174522956</c:v>
                </c:pt>
                <c:pt idx="57">
                  <c:v>139.17832004048861</c:v>
                </c:pt>
                <c:pt idx="58">
                  <c:v>153.87187377834493</c:v>
                </c:pt>
                <c:pt idx="59">
                  <c:v>166.26365938828508</c:v>
                </c:pt>
                <c:pt idx="60">
                  <c:v>174.48816539640967</c:v>
                </c:pt>
                <c:pt idx="61">
                  <c:v>175.43350626785471</c:v>
                </c:pt>
                <c:pt idx="62">
                  <c:v>163.11081840854428</c:v>
                </c:pt>
                <c:pt idx="63">
                  <c:v>162.7870129355594</c:v>
                </c:pt>
                <c:pt idx="64">
                  <c:v>162.40300853935508</c:v>
                </c:pt>
                <c:pt idx="65">
                  <c:v>160.77590312950579</c:v>
                </c:pt>
                <c:pt idx="66">
                  <c:v>156.05325903196555</c:v>
                </c:pt>
                <c:pt idx="67">
                  <c:v>151.48228863079899</c:v>
                </c:pt>
                <c:pt idx="68">
                  <c:v>147.82016590327402</c:v>
                </c:pt>
                <c:pt idx="69">
                  <c:v>137.99068604509719</c:v>
                </c:pt>
                <c:pt idx="70">
                  <c:v>144.96036891140812</c:v>
                </c:pt>
                <c:pt idx="71">
                  <c:v>140.45348601816369</c:v>
                </c:pt>
                <c:pt idx="72">
                  <c:v>144.32842952940265</c:v>
                </c:pt>
                <c:pt idx="73">
                  <c:v>148.33528850437838</c:v>
                </c:pt>
                <c:pt idx="74">
                  <c:v>152.47338216364557</c:v>
                </c:pt>
                <c:pt idx="75">
                  <c:v>156.29156605103438</c:v>
                </c:pt>
                <c:pt idx="76">
                  <c:v>144.39660708907326</c:v>
                </c:pt>
                <c:pt idx="77">
                  <c:v>135.25797898909255</c:v>
                </c:pt>
                <c:pt idx="78">
                  <c:v>138.55712949062118</c:v>
                </c:pt>
                <c:pt idx="79">
                  <c:v>138.31260850357606</c:v>
                </c:pt>
                <c:pt idx="80">
                  <c:v>136.92616048872287</c:v>
                </c:pt>
                <c:pt idx="81">
                  <c:v>124.89746859622133</c:v>
                </c:pt>
                <c:pt idx="82">
                  <c:v>121.52181107234897</c:v>
                </c:pt>
                <c:pt idx="83">
                  <c:v>118.38095499737275</c:v>
                </c:pt>
                <c:pt idx="84">
                  <c:v>124.27972984276106</c:v>
                </c:pt>
                <c:pt idx="85">
                  <c:v>125.54911531270396</c:v>
                </c:pt>
                <c:pt idx="86">
                  <c:v>122.38183026116261</c:v>
                </c:pt>
                <c:pt idx="87">
                  <c:v>120.63599571139996</c:v>
                </c:pt>
                <c:pt idx="88">
                  <c:v>121.04590344578085</c:v>
                </c:pt>
                <c:pt idx="89">
                  <c:v>120.68123422486381</c:v>
                </c:pt>
                <c:pt idx="90">
                  <c:v>116.22098935534193</c:v>
                </c:pt>
                <c:pt idx="91">
                  <c:v>111.89492607873646</c:v>
                </c:pt>
                <c:pt idx="92">
                  <c:v>112.91693059134185</c:v>
                </c:pt>
                <c:pt idx="93">
                  <c:v>116.03932477749038</c:v>
                </c:pt>
                <c:pt idx="94">
                  <c:v>121.96914308064891</c:v>
                </c:pt>
                <c:pt idx="95">
                  <c:v>120.3833533606343</c:v>
                </c:pt>
                <c:pt idx="96">
                  <c:v>115.57992180143751</c:v>
                </c:pt>
                <c:pt idx="97">
                  <c:v>120.84044325602672</c:v>
                </c:pt>
                <c:pt idx="98">
                  <c:v>125.38361577854684</c:v>
                </c:pt>
                <c:pt idx="99">
                  <c:v>121.53007113945802</c:v>
                </c:pt>
                <c:pt idx="100">
                  <c:v>119.17706638816732</c:v>
                </c:pt>
                <c:pt idx="101">
                  <c:v>115.22230076572868</c:v>
                </c:pt>
                <c:pt idx="102">
                  <c:v>110.62864409413331</c:v>
                </c:pt>
                <c:pt idx="103">
                  <c:v>101.6475475000652</c:v>
                </c:pt>
                <c:pt idx="104">
                  <c:v>98.551034143914549</c:v>
                </c:pt>
                <c:pt idx="105">
                  <c:v>100.09115310173426</c:v>
                </c:pt>
                <c:pt idx="106">
                  <c:v>100.85116520548753</c:v>
                </c:pt>
                <c:pt idx="107">
                  <c:v>97.892174788428449</c:v>
                </c:pt>
                <c:pt idx="108">
                  <c:v>95.00028401525708</c:v>
                </c:pt>
                <c:pt idx="109">
                  <c:v>95.179690867350203</c:v>
                </c:pt>
                <c:pt idx="110">
                  <c:v>92.615218866516273</c:v>
                </c:pt>
                <c:pt idx="111">
                  <c:v>91.867419404175493</c:v>
                </c:pt>
                <c:pt idx="112">
                  <c:v>94.489707672285689</c:v>
                </c:pt>
                <c:pt idx="113">
                  <c:v>95.890160862452873</c:v>
                </c:pt>
                <c:pt idx="114">
                  <c:v>90.428707038694952</c:v>
                </c:pt>
                <c:pt idx="115">
                  <c:v>82.294502330027612</c:v>
                </c:pt>
                <c:pt idx="116">
                  <c:v>81.960558407288133</c:v>
                </c:pt>
                <c:pt idx="117">
                  <c:v>87.75636591562882</c:v>
                </c:pt>
                <c:pt idx="118">
                  <c:v>85.1293452289583</c:v>
                </c:pt>
                <c:pt idx="119">
                  <c:v>86.681167644976867</c:v>
                </c:pt>
                <c:pt idx="120">
                  <c:v>85.290610110984275</c:v>
                </c:pt>
                <c:pt idx="121">
                  <c:v>92.150990382891379</c:v>
                </c:pt>
                <c:pt idx="122">
                  <c:v>97.342589275432474</c:v>
                </c:pt>
                <c:pt idx="123">
                  <c:v>101.16915030167128</c:v>
                </c:pt>
                <c:pt idx="124">
                  <c:v>99.555786617158802</c:v>
                </c:pt>
                <c:pt idx="125">
                  <c:v>97.926952570184397</c:v>
                </c:pt>
                <c:pt idx="126">
                  <c:v>94.902510712477877</c:v>
                </c:pt>
                <c:pt idx="127">
                  <c:v>102.38612076617063</c:v>
                </c:pt>
                <c:pt idx="128">
                  <c:v>104.31961997069597</c:v>
                </c:pt>
                <c:pt idx="129">
                  <c:v>101.84684494925058</c:v>
                </c:pt>
                <c:pt idx="130">
                  <c:v>106.16112417903776</c:v>
                </c:pt>
                <c:pt idx="131">
                  <c:v>110.25943394730359</c:v>
                </c:pt>
                <c:pt idx="132">
                  <c:v>112.19223957079653</c:v>
                </c:pt>
                <c:pt idx="133">
                  <c:v>107.96932456157167</c:v>
                </c:pt>
                <c:pt idx="134">
                  <c:v>101.59094864227815</c:v>
                </c:pt>
                <c:pt idx="135">
                  <c:v>97.577791057315196</c:v>
                </c:pt>
                <c:pt idx="136">
                  <c:v>101.96249000198183</c:v>
                </c:pt>
                <c:pt idx="137">
                  <c:v>97.4725676008091</c:v>
                </c:pt>
                <c:pt idx="138">
                  <c:v>96.659211957044363</c:v>
                </c:pt>
                <c:pt idx="139">
                  <c:v>99.161455063974728</c:v>
                </c:pt>
                <c:pt idx="140">
                  <c:v>103.8349663885392</c:v>
                </c:pt>
                <c:pt idx="141">
                  <c:v>102.67675103271957</c:v>
                </c:pt>
                <c:pt idx="142">
                  <c:v>103.85290409282149</c:v>
                </c:pt>
                <c:pt idx="143">
                  <c:v>97.963060143387565</c:v>
                </c:pt>
                <c:pt idx="144">
                  <c:v>98.251502845189293</c:v>
                </c:pt>
                <c:pt idx="145">
                  <c:v>95.600570005736486</c:v>
                </c:pt>
                <c:pt idx="146">
                  <c:v>95.355118810778166</c:v>
                </c:pt>
                <c:pt idx="147">
                  <c:v>94.02173460749944</c:v>
                </c:pt>
                <c:pt idx="148">
                  <c:v>92.15273546590474</c:v>
                </c:pt>
                <c:pt idx="149">
                  <c:v>89.33342531886494</c:v>
                </c:pt>
                <c:pt idx="150">
                  <c:v>86.899507388114245</c:v>
                </c:pt>
                <c:pt idx="151">
                  <c:v>84.430173088007948</c:v>
                </c:pt>
                <c:pt idx="152">
                  <c:v>82.334243653211857</c:v>
                </c:pt>
                <c:pt idx="153">
                  <c:v>81.327988691397806</c:v>
                </c:pt>
                <c:pt idx="154">
                  <c:v>76.590597137041485</c:v>
                </c:pt>
                <c:pt idx="155">
                  <c:v>76.835327259971109</c:v>
                </c:pt>
                <c:pt idx="156">
                  <c:v>80.257987593884636</c:v>
                </c:pt>
                <c:pt idx="157">
                  <c:v>81.784163543977044</c:v>
                </c:pt>
                <c:pt idx="158">
                  <c:v>78.414045592467389</c:v>
                </c:pt>
                <c:pt idx="159">
                  <c:v>79.112100445346954</c:v>
                </c:pt>
                <c:pt idx="160">
                  <c:v>78.501477585442558</c:v>
                </c:pt>
                <c:pt idx="161">
                  <c:v>77.461878594131946</c:v>
                </c:pt>
                <c:pt idx="162">
                  <c:v>78.090334264361346</c:v>
                </c:pt>
                <c:pt idx="163">
                  <c:v>82.589405487895689</c:v>
                </c:pt>
                <c:pt idx="164">
                  <c:v>83.888305452944195</c:v>
                </c:pt>
                <c:pt idx="165">
                  <c:v>84.109216733905328</c:v>
                </c:pt>
                <c:pt idx="166">
                  <c:v>93.163737189297194</c:v>
                </c:pt>
                <c:pt idx="167">
                  <c:v>101.49866149086115</c:v>
                </c:pt>
                <c:pt idx="168">
                  <c:v>108.7325264415225</c:v>
                </c:pt>
                <c:pt idx="169">
                  <c:v>97.55334488164273</c:v>
                </c:pt>
                <c:pt idx="170">
                  <c:v>85.424837034070194</c:v>
                </c:pt>
                <c:pt idx="171">
                  <c:v>81.177562917041087</c:v>
                </c:pt>
                <c:pt idx="172">
                  <c:v>77.768866824686242</c:v>
                </c:pt>
                <c:pt idx="173">
                  <c:v>86.613654144216156</c:v>
                </c:pt>
                <c:pt idx="174">
                  <c:v>93.200414775414998</c:v>
                </c:pt>
                <c:pt idx="175">
                  <c:v>98.7018285675736</c:v>
                </c:pt>
                <c:pt idx="176">
                  <c:v>104.59634357298087</c:v>
                </c:pt>
                <c:pt idx="177">
                  <c:v>106.45024815209034</c:v>
                </c:pt>
                <c:pt idx="178">
                  <c:v>121.90345019300375</c:v>
                </c:pt>
                <c:pt idx="179">
                  <c:v>131.19935065302769</c:v>
                </c:pt>
                <c:pt idx="180">
                  <c:v>138.87453836454819</c:v>
                </c:pt>
                <c:pt idx="181">
                  <c:v>147.46248160649731</c:v>
                </c:pt>
                <c:pt idx="182">
                  <c:v>159.30201084630667</c:v>
                </c:pt>
                <c:pt idx="183">
                  <c:v>162.19133083797868</c:v>
                </c:pt>
                <c:pt idx="184" formatCode="0.0">
                  <c:v>174.87592061093773</c:v>
                </c:pt>
                <c:pt idx="185" formatCode="0.0">
                  <c:v>157.68052781228315</c:v>
                </c:pt>
                <c:pt idx="186" formatCode="0.0">
                  <c:v>155.49552753795894</c:v>
                </c:pt>
                <c:pt idx="187" formatCode="0.0">
                  <c:v>165.86229711701404</c:v>
                </c:pt>
                <c:pt idx="188" formatCode="0.0">
                  <c:v>168.57086393365063</c:v>
                </c:pt>
                <c:pt idx="189" formatCode="0.0">
                  <c:v>184.83747137824517</c:v>
                </c:pt>
                <c:pt idx="190" formatCode="0.0">
                  <c:v>184.55517876687819</c:v>
                </c:pt>
                <c:pt idx="191" formatCode="0.0">
                  <c:v>178.50544196563672</c:v>
                </c:pt>
                <c:pt idx="192" formatCode="0.0">
                  <c:v>185.93144191456406</c:v>
                </c:pt>
                <c:pt idx="193" formatCode="0.0">
                  <c:v>201.71767545192617</c:v>
                </c:pt>
                <c:pt idx="194" formatCode="0.0">
                  <c:v>251.83127168981505</c:v>
                </c:pt>
                <c:pt idx="195" formatCode="0.0">
                  <c:v>237.53173615946218</c:v>
                </c:pt>
                <c:pt idx="196" formatCode="0.0">
                  <c:v>229.24090548152569</c:v>
                </c:pt>
                <c:pt idx="197" formatCode="0.0">
                  <c:v>211.79518246436641</c:v>
                </c:pt>
                <c:pt idx="198" formatCode="0.0">
                  <c:v>168.82042441226025</c:v>
                </c:pt>
                <c:pt idx="199" formatCode="0.0">
                  <c:v>163.32354213869706</c:v>
                </c:pt>
              </c:numCache>
            </c:numRef>
          </c:val>
          <c:smooth val="0"/>
          <c:extLst>
            <c:ext xmlns:c16="http://schemas.microsoft.com/office/drawing/2014/chart" uri="{C3380CC4-5D6E-409C-BE32-E72D297353CC}">
              <c16:uniqueId val="{00000003-CCD4-401B-A0A4-B02D67248A89}"/>
            </c:ext>
          </c:extLst>
        </c:ser>
        <c:dLbls>
          <c:showLegendKey val="0"/>
          <c:showVal val="0"/>
          <c:showCatName val="0"/>
          <c:showSerName val="0"/>
          <c:showPercent val="0"/>
          <c:showBubbleSize val="0"/>
        </c:dLbls>
        <c:smooth val="0"/>
        <c:axId val="248820159"/>
        <c:axId val="1"/>
      </c:lineChart>
      <c:dateAx>
        <c:axId val="248820159"/>
        <c:scaling>
          <c:orientation val="minMax"/>
        </c:scaling>
        <c:delete val="0"/>
        <c:axPos val="b"/>
        <c:numFmt formatCode="yyyy\-mm"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
        <c:crosses val="autoZero"/>
        <c:auto val="1"/>
        <c:lblOffset val="100"/>
        <c:baseTimeUnit val="months"/>
        <c:majorUnit val="15"/>
        <c:major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48820159"/>
        <c:crosses val="autoZero"/>
        <c:crossBetween val="between"/>
      </c:valAx>
      <c:spPr>
        <a:solidFill>
          <a:schemeClr val="bg1">
            <a:lumMod val="85000"/>
          </a:schemeClr>
        </a:solidFill>
        <a:ln>
          <a:solidFill>
            <a:schemeClr val="bg1">
              <a:lumMod val="85000"/>
            </a:schemeClr>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lumMod val="40000"/>
        <a:lumOff val="60000"/>
      </a:schemeClr>
    </a:solidFill>
    <a:ln w="9525" cap="flat" cmpd="sng" algn="ctr">
      <a:solidFill>
        <a:schemeClr val="accent1">
          <a:lumMod val="40000"/>
          <a:lumOff val="60000"/>
        </a:schemeClr>
      </a:solid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0.04818</cdr:x>
      <cdr:y>0.73582</cdr:y>
    </cdr:from>
    <cdr:to>
      <cdr:x>0.99221</cdr:x>
      <cdr:y>0.73582</cdr:y>
    </cdr:to>
    <cdr:cxnSp macro="">
      <cdr:nvCxnSpPr>
        <cdr:cNvPr id="3" name="Straight Connector 2">
          <a:extLst xmlns:a="http://schemas.openxmlformats.org/drawingml/2006/main">
            <a:ext uri="{FF2B5EF4-FFF2-40B4-BE49-F238E27FC236}">
              <a16:creationId xmlns:a16="http://schemas.microsoft.com/office/drawing/2014/main" id="{7903CC48-C03B-40B5-9280-FF0000BDF81F}"/>
            </a:ext>
          </a:extLst>
        </cdr:cNvPr>
        <cdr:cNvCxnSpPr/>
      </cdr:nvCxnSpPr>
      <cdr:spPr>
        <a:xfrm xmlns:a="http://schemas.openxmlformats.org/drawingml/2006/main">
          <a:off x="328139" y="3146918"/>
          <a:ext cx="6429160"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0.6954</cdr:x>
      <cdr:y>0.5657</cdr:y>
    </cdr:from>
    <cdr:to>
      <cdr:x>1</cdr:x>
      <cdr:y>0.71768</cdr:y>
    </cdr:to>
    <cdr:sp macro="" textlink="">
      <cdr:nvSpPr>
        <cdr:cNvPr id="4" name="TextBox 3">
          <a:extLst xmlns:a="http://schemas.openxmlformats.org/drawingml/2006/main">
            <a:ext uri="{FF2B5EF4-FFF2-40B4-BE49-F238E27FC236}">
              <a16:creationId xmlns:a16="http://schemas.microsoft.com/office/drawing/2014/main" id="{10618E2E-B5F7-42C7-A4C2-122B63B65DC0}"/>
            </a:ext>
          </a:extLst>
        </cdr:cNvPr>
        <cdr:cNvSpPr txBox="1"/>
      </cdr:nvSpPr>
      <cdr:spPr>
        <a:xfrm xmlns:a="http://schemas.openxmlformats.org/drawingml/2006/main">
          <a:off x="3359821" y="1433497"/>
          <a:ext cx="1471647" cy="38511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dirty="0"/>
            <a:t>Sem </a:t>
          </a:r>
          <a:r>
            <a:rPr lang="en-GB" sz="1400" b="1" dirty="0" err="1"/>
            <a:t>Energia</a:t>
          </a:r>
          <a:r>
            <a:rPr lang="en-GB" sz="1400" b="1" dirty="0"/>
            <a:t> e </a:t>
          </a:r>
          <a:r>
            <a:rPr lang="en-GB" sz="1400" b="1" dirty="0" err="1"/>
            <a:t>Alimentação</a:t>
          </a:r>
          <a:endParaRPr lang="en-GB" sz="1400" b="1" dirty="0"/>
        </a:p>
      </cdr:txBody>
    </cdr:sp>
  </cdr:relSizeAnchor>
  <cdr:relSizeAnchor xmlns:cdr="http://schemas.openxmlformats.org/drawingml/2006/chartDrawing">
    <cdr:from>
      <cdr:x>0.86205</cdr:x>
      <cdr:y>0.22762</cdr:y>
    </cdr:from>
    <cdr:to>
      <cdr:x>1</cdr:x>
      <cdr:y>0.31511</cdr:y>
    </cdr:to>
    <cdr:sp macro="" textlink="">
      <cdr:nvSpPr>
        <cdr:cNvPr id="2" name="TextBox 1">
          <a:extLst xmlns:a="http://schemas.openxmlformats.org/drawingml/2006/main">
            <a:ext uri="{FF2B5EF4-FFF2-40B4-BE49-F238E27FC236}">
              <a16:creationId xmlns:a16="http://schemas.microsoft.com/office/drawing/2014/main" id="{EDEC760F-6132-EB2F-0974-3A7FE9B5D05D}"/>
            </a:ext>
          </a:extLst>
        </cdr:cNvPr>
        <cdr:cNvSpPr txBox="1"/>
      </cdr:nvSpPr>
      <cdr:spPr>
        <a:xfrm xmlns:a="http://schemas.openxmlformats.org/drawingml/2006/main">
          <a:off x="4164950" y="576794"/>
          <a:ext cx="666518" cy="2217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dirty="0"/>
            <a:t>Total</a:t>
          </a:r>
        </a:p>
      </cdr:txBody>
    </cdr:sp>
  </cdr:relSizeAnchor>
  <cdr:relSizeAnchor xmlns:cdr="http://schemas.openxmlformats.org/drawingml/2006/chartDrawing">
    <cdr:from>
      <cdr:x>0.84439</cdr:x>
      <cdr:y>0.04776</cdr:y>
    </cdr:from>
    <cdr:to>
      <cdr:x>0.84439</cdr:x>
      <cdr:y>0.82075</cdr:y>
    </cdr:to>
    <cdr:cxnSp macro="">
      <cdr:nvCxnSpPr>
        <cdr:cNvPr id="5" name="Straight Connector 4">
          <a:extLst xmlns:a="http://schemas.openxmlformats.org/drawingml/2006/main">
            <a:ext uri="{FF2B5EF4-FFF2-40B4-BE49-F238E27FC236}">
              <a16:creationId xmlns:a16="http://schemas.microsoft.com/office/drawing/2014/main" id="{F6E874C7-06B3-EC0F-89B8-DF4E9B912523}"/>
            </a:ext>
          </a:extLst>
        </cdr:cNvPr>
        <cdr:cNvCxnSpPr/>
      </cdr:nvCxnSpPr>
      <cdr:spPr>
        <a:xfrm xmlns:a="http://schemas.openxmlformats.org/drawingml/2006/main" flipV="1">
          <a:off x="4079660" y="121021"/>
          <a:ext cx="0" cy="1958789"/>
        </a:xfrm>
        <a:prstGeom xmlns:a="http://schemas.openxmlformats.org/drawingml/2006/main" prst="lin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0.62389</cdr:x>
      <cdr:y>0.09318</cdr:y>
    </cdr:from>
    <cdr:to>
      <cdr:x>0.8588</cdr:x>
      <cdr:y>0.25134</cdr:y>
    </cdr:to>
    <cdr:sp macro="" textlink="">
      <cdr:nvSpPr>
        <cdr:cNvPr id="8" name="TextBox 1">
          <a:extLst xmlns:a="http://schemas.openxmlformats.org/drawingml/2006/main">
            <a:ext uri="{FF2B5EF4-FFF2-40B4-BE49-F238E27FC236}">
              <a16:creationId xmlns:a16="http://schemas.microsoft.com/office/drawing/2014/main" id="{5A6627E1-27BB-F052-5274-D3474484808A}"/>
            </a:ext>
          </a:extLst>
        </cdr:cNvPr>
        <cdr:cNvSpPr txBox="1"/>
      </cdr:nvSpPr>
      <cdr:spPr>
        <a:xfrm xmlns:a="http://schemas.openxmlformats.org/drawingml/2006/main">
          <a:off x="3014305" y="236130"/>
          <a:ext cx="1134982" cy="400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Guerra </a:t>
          </a:r>
          <a:r>
            <a:rPr lang="en-GB" sz="1400" b="1" dirty="0" err="1"/>
            <a:t>na</a:t>
          </a:r>
          <a:r>
            <a:rPr lang="en-GB" sz="1400" b="1" dirty="0"/>
            <a:t> </a:t>
          </a:r>
        </a:p>
        <a:p xmlns:a="http://schemas.openxmlformats.org/drawingml/2006/main">
          <a:pPr algn="ctr"/>
          <a:r>
            <a:rPr lang="en-GB" sz="1400" b="1" dirty="0" err="1"/>
            <a:t>Ucrânia</a:t>
          </a:r>
          <a:endParaRPr lang="en-GB" sz="14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1</cdr:x>
      <cdr:y>0.19919</cdr:y>
    </cdr:from>
    <cdr:to>
      <cdr:x>1</cdr:x>
      <cdr:y>0.75954</cdr:y>
    </cdr:to>
    <cdr:cxnSp macro="">
      <cdr:nvCxnSpPr>
        <cdr:cNvPr id="2" name="Straight Connector 1">
          <a:extLst xmlns:a="http://schemas.openxmlformats.org/drawingml/2006/main">
            <a:ext uri="{FF2B5EF4-FFF2-40B4-BE49-F238E27FC236}">
              <a16:creationId xmlns:a16="http://schemas.microsoft.com/office/drawing/2014/main" id="{478DBC1A-517D-465B-B8FD-EB1847F1C8CC}"/>
            </a:ext>
          </a:extLst>
        </cdr:cNvPr>
        <cdr:cNvCxnSpPr>
          <a:cxnSpLocks xmlns:a="http://schemas.openxmlformats.org/drawingml/2006/main"/>
        </cdr:cNvCxnSpPr>
      </cdr:nvCxnSpPr>
      <cdr:spPr>
        <a:xfrm xmlns:a="http://schemas.openxmlformats.org/drawingml/2006/main" flipV="1">
          <a:off x="5502001" y="1007569"/>
          <a:ext cx="0" cy="2834496"/>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0.66006</cdr:x>
      <cdr:y>0.17833</cdr:y>
    </cdr:from>
    <cdr:to>
      <cdr:x>0.86634</cdr:x>
      <cdr:y>0.25755</cdr:y>
    </cdr:to>
    <cdr:sp macro="" textlink="">
      <cdr:nvSpPr>
        <cdr:cNvPr id="4" name="TextBox 1">
          <a:extLst xmlns:a="http://schemas.openxmlformats.org/drawingml/2006/main">
            <a:ext uri="{FF2B5EF4-FFF2-40B4-BE49-F238E27FC236}">
              <a16:creationId xmlns:a16="http://schemas.microsoft.com/office/drawing/2014/main" id="{89498D52-91A2-8E23-1812-FBD87B391985}"/>
            </a:ext>
          </a:extLst>
        </cdr:cNvPr>
        <cdr:cNvSpPr txBox="1"/>
      </cdr:nvSpPr>
      <cdr:spPr>
        <a:xfrm xmlns:a="http://schemas.openxmlformats.org/drawingml/2006/main">
          <a:off x="3631638" y="902058"/>
          <a:ext cx="1134982" cy="400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Guerra </a:t>
          </a:r>
          <a:r>
            <a:rPr lang="en-GB" sz="1400" b="1" dirty="0" err="1"/>
            <a:t>na</a:t>
          </a:r>
          <a:r>
            <a:rPr lang="en-GB" sz="1400" b="1" dirty="0"/>
            <a:t> </a:t>
          </a:r>
        </a:p>
        <a:p xmlns:a="http://schemas.openxmlformats.org/drawingml/2006/main">
          <a:pPr algn="ctr"/>
          <a:r>
            <a:rPr lang="en-GB" sz="1400" b="1" dirty="0" err="1"/>
            <a:t>Ucrânia</a:t>
          </a:r>
          <a:endParaRPr lang="en-GB" sz="1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0.86363</cdr:x>
      <cdr:y>0.38331</cdr:y>
    </cdr:from>
    <cdr:to>
      <cdr:x>0.95231</cdr:x>
      <cdr:y>0.45615</cdr:y>
    </cdr:to>
    <cdr:sp macro="" textlink="">
      <cdr:nvSpPr>
        <cdr:cNvPr id="2" name="TextBox 3">
          <a:extLst xmlns:a="http://schemas.openxmlformats.org/drawingml/2006/main">
            <a:ext uri="{FF2B5EF4-FFF2-40B4-BE49-F238E27FC236}">
              <a16:creationId xmlns:a16="http://schemas.microsoft.com/office/drawing/2014/main" id="{10618E2E-B5F7-42C7-A4C2-122B63B65DC0}"/>
            </a:ext>
          </a:extLst>
        </cdr:cNvPr>
        <cdr:cNvSpPr txBox="1"/>
      </cdr:nvSpPr>
      <cdr:spPr>
        <a:xfrm xmlns:a="http://schemas.openxmlformats.org/drawingml/2006/main">
          <a:off x="4172586" y="1057092"/>
          <a:ext cx="428454" cy="20088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a:t>Total</a:t>
          </a:r>
        </a:p>
      </cdr:txBody>
    </cdr:sp>
  </cdr:relSizeAnchor>
  <cdr:relSizeAnchor xmlns:cdr="http://schemas.openxmlformats.org/drawingml/2006/chartDrawing">
    <cdr:from>
      <cdr:x>0.68901</cdr:x>
      <cdr:y>0.54423</cdr:y>
    </cdr:from>
    <cdr:to>
      <cdr:x>1</cdr:x>
      <cdr:y>0.73395</cdr:y>
    </cdr:to>
    <cdr:sp macro="" textlink="">
      <cdr:nvSpPr>
        <cdr:cNvPr id="3" name="TextBox 1">
          <a:extLst xmlns:a="http://schemas.openxmlformats.org/drawingml/2006/main">
            <a:ext uri="{FF2B5EF4-FFF2-40B4-BE49-F238E27FC236}">
              <a16:creationId xmlns:a16="http://schemas.microsoft.com/office/drawing/2014/main" id="{04786737-2C86-4E9B-B2A1-0F7C273FC85F}"/>
            </a:ext>
          </a:extLst>
        </cdr:cNvPr>
        <cdr:cNvSpPr txBox="1"/>
      </cdr:nvSpPr>
      <cdr:spPr>
        <a:xfrm xmlns:a="http://schemas.openxmlformats.org/drawingml/2006/main">
          <a:off x="3328917" y="1500896"/>
          <a:ext cx="1502551"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dirty="0"/>
            <a:t>Sem</a:t>
          </a:r>
          <a:r>
            <a:rPr lang="en-GB" sz="1400" b="1" baseline="0" dirty="0"/>
            <a:t> </a:t>
          </a:r>
          <a:r>
            <a:rPr lang="en-GB" sz="1400" b="1" baseline="0" dirty="0" err="1"/>
            <a:t>Energia</a:t>
          </a:r>
          <a:r>
            <a:rPr lang="en-GB" sz="1400" b="1" baseline="0" dirty="0"/>
            <a:t> e </a:t>
          </a:r>
        </a:p>
        <a:p xmlns:a="http://schemas.openxmlformats.org/drawingml/2006/main">
          <a:pPr algn="ctr"/>
          <a:r>
            <a:rPr lang="en-GB" sz="1400" b="1" baseline="0" dirty="0" err="1"/>
            <a:t>Alimentação</a:t>
          </a:r>
          <a:endParaRPr lang="en-GB" sz="1400" b="1" dirty="0"/>
        </a:p>
      </cdr:txBody>
    </cdr:sp>
  </cdr:relSizeAnchor>
  <cdr:relSizeAnchor xmlns:cdr="http://schemas.openxmlformats.org/drawingml/2006/chartDrawing">
    <cdr:from>
      <cdr:x>0.84665</cdr:x>
      <cdr:y>0.16807</cdr:y>
    </cdr:from>
    <cdr:to>
      <cdr:x>1</cdr:x>
      <cdr:y>0.27967</cdr:y>
    </cdr:to>
    <cdr:sp macro="" textlink="">
      <cdr:nvSpPr>
        <cdr:cNvPr id="5" name="TextBox 1">
          <a:extLst xmlns:a="http://schemas.openxmlformats.org/drawingml/2006/main">
            <a:ext uri="{FF2B5EF4-FFF2-40B4-BE49-F238E27FC236}">
              <a16:creationId xmlns:a16="http://schemas.microsoft.com/office/drawing/2014/main" id="{04786737-2C86-4E9B-B2A1-0F7C273FC85F}"/>
            </a:ext>
          </a:extLst>
        </cdr:cNvPr>
        <cdr:cNvSpPr txBox="1"/>
      </cdr:nvSpPr>
      <cdr:spPr>
        <a:xfrm xmlns:a="http://schemas.openxmlformats.org/drawingml/2006/main">
          <a:off x="4090560" y="375362"/>
          <a:ext cx="740908" cy="24925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dirty="0" err="1"/>
            <a:t>Energia</a:t>
          </a:r>
          <a:endParaRPr lang="en-GB" sz="1400" b="1" dirty="0"/>
        </a:p>
      </cdr:txBody>
    </cdr:sp>
  </cdr:relSizeAnchor>
  <cdr:relSizeAnchor xmlns:cdr="http://schemas.openxmlformats.org/drawingml/2006/chartDrawing">
    <cdr:from>
      <cdr:x>1</cdr:x>
      <cdr:y>0</cdr:y>
    </cdr:from>
    <cdr:to>
      <cdr:x>1</cdr:x>
      <cdr:y>1</cdr:y>
    </cdr:to>
    <cdr:cxnSp macro="">
      <cdr:nvCxnSpPr>
        <cdr:cNvPr id="4" name="Straight Connector 3">
          <a:extLst xmlns:a="http://schemas.openxmlformats.org/drawingml/2006/main">
            <a:ext uri="{FF2B5EF4-FFF2-40B4-BE49-F238E27FC236}">
              <a16:creationId xmlns:a16="http://schemas.microsoft.com/office/drawing/2014/main" id="{53830553-9550-9263-7FC0-DC6ED8ED63FE}"/>
            </a:ext>
          </a:extLst>
        </cdr:cNvPr>
        <cdr:cNvCxnSpPr/>
      </cdr:nvCxnSpPr>
      <cdr:spPr>
        <a:xfrm xmlns:a="http://schemas.openxmlformats.org/drawingml/2006/main" flipV="1">
          <a:off x="10566400" y="1304834"/>
          <a:ext cx="0" cy="3775166"/>
        </a:xfrm>
        <a:prstGeom xmlns:a="http://schemas.openxmlformats.org/drawingml/2006/main" prst="line">
          <a:avLst/>
        </a:prstGeom>
        <a:ln xmlns:a="http://schemas.openxmlformats.org/drawingml/2006/main" w="190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1</cdr:x>
      <cdr:y>0</cdr:y>
    </cdr:from>
    <cdr:to>
      <cdr:x>1</cdr:x>
      <cdr:y>1</cdr:y>
    </cdr:to>
    <cdr:cxnSp macro="">
      <cdr:nvCxnSpPr>
        <cdr:cNvPr id="6" name="Straight Connector 5">
          <a:extLst xmlns:a="http://schemas.openxmlformats.org/drawingml/2006/main">
            <a:ext uri="{FF2B5EF4-FFF2-40B4-BE49-F238E27FC236}">
              <a16:creationId xmlns:a16="http://schemas.microsoft.com/office/drawing/2014/main" id="{53830553-9550-9263-7FC0-DC6ED8ED63FE}"/>
            </a:ext>
          </a:extLst>
        </cdr:cNvPr>
        <cdr:cNvCxnSpPr/>
      </cdr:nvCxnSpPr>
      <cdr:spPr>
        <a:xfrm xmlns:a="http://schemas.openxmlformats.org/drawingml/2006/main" flipV="1">
          <a:off x="10566400" y="1304834"/>
          <a:ext cx="0" cy="3775166"/>
        </a:xfrm>
        <a:prstGeom xmlns:a="http://schemas.openxmlformats.org/drawingml/2006/main" prst="line">
          <a:avLst/>
        </a:prstGeom>
        <a:ln xmlns:a="http://schemas.openxmlformats.org/drawingml/2006/main" w="1905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0.61338</cdr:x>
      <cdr:y>0.0485</cdr:y>
    </cdr:from>
    <cdr:to>
      <cdr:x>0.84829</cdr:x>
      <cdr:y>0.22794</cdr:y>
    </cdr:to>
    <cdr:sp macro="" textlink="">
      <cdr:nvSpPr>
        <cdr:cNvPr id="8" name="TextBox 1">
          <a:extLst xmlns:a="http://schemas.openxmlformats.org/drawingml/2006/main">
            <a:ext uri="{FF2B5EF4-FFF2-40B4-BE49-F238E27FC236}">
              <a16:creationId xmlns:a16="http://schemas.microsoft.com/office/drawing/2014/main" id="{89498D52-91A2-8E23-1812-FBD87B391985}"/>
            </a:ext>
          </a:extLst>
        </cdr:cNvPr>
        <cdr:cNvSpPr txBox="1"/>
      </cdr:nvSpPr>
      <cdr:spPr>
        <a:xfrm xmlns:a="http://schemas.openxmlformats.org/drawingml/2006/main">
          <a:off x="2963505" y="108311"/>
          <a:ext cx="1134982" cy="400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Guerra </a:t>
          </a:r>
          <a:r>
            <a:rPr lang="en-GB" sz="1400" b="1" dirty="0" err="1"/>
            <a:t>na</a:t>
          </a:r>
          <a:r>
            <a:rPr lang="en-GB" sz="1400" b="1" dirty="0"/>
            <a:t> </a:t>
          </a:r>
        </a:p>
        <a:p xmlns:a="http://schemas.openxmlformats.org/drawingml/2006/main">
          <a:pPr algn="ctr"/>
          <a:r>
            <a:rPr lang="en-GB" sz="1400" b="1" dirty="0" err="1"/>
            <a:t>Ucrânia</a:t>
          </a:r>
          <a:endParaRPr lang="en-GB" sz="14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0.04818</cdr:x>
      <cdr:y>0.73582</cdr:y>
    </cdr:from>
    <cdr:to>
      <cdr:x>0.99221</cdr:x>
      <cdr:y>0.73582</cdr:y>
    </cdr:to>
    <cdr:cxnSp macro="">
      <cdr:nvCxnSpPr>
        <cdr:cNvPr id="3" name="Straight Connector 2">
          <a:extLst xmlns:a="http://schemas.openxmlformats.org/drawingml/2006/main">
            <a:ext uri="{FF2B5EF4-FFF2-40B4-BE49-F238E27FC236}">
              <a16:creationId xmlns:a16="http://schemas.microsoft.com/office/drawing/2014/main" id="{7903CC48-C03B-40B5-9280-FF0000BDF81F}"/>
            </a:ext>
          </a:extLst>
        </cdr:cNvPr>
        <cdr:cNvCxnSpPr/>
      </cdr:nvCxnSpPr>
      <cdr:spPr>
        <a:xfrm xmlns:a="http://schemas.openxmlformats.org/drawingml/2006/main">
          <a:off x="328139" y="3146918"/>
          <a:ext cx="6429160" cy="0"/>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0.82686</cdr:x>
      <cdr:y>0.415</cdr:y>
    </cdr:from>
    <cdr:to>
      <cdr:x>0.93662</cdr:x>
      <cdr:y>0.48783</cdr:y>
    </cdr:to>
    <cdr:sp macro="" textlink="">
      <cdr:nvSpPr>
        <cdr:cNvPr id="4" name="TextBox 3">
          <a:extLst xmlns:a="http://schemas.openxmlformats.org/drawingml/2006/main">
            <a:ext uri="{FF2B5EF4-FFF2-40B4-BE49-F238E27FC236}">
              <a16:creationId xmlns:a16="http://schemas.microsoft.com/office/drawing/2014/main" id="{10618E2E-B5F7-42C7-A4C2-122B63B65DC0}"/>
            </a:ext>
          </a:extLst>
        </cdr:cNvPr>
        <cdr:cNvSpPr txBox="1"/>
      </cdr:nvSpPr>
      <cdr:spPr>
        <a:xfrm xmlns:a="http://schemas.openxmlformats.org/drawingml/2006/main">
          <a:off x="6064403" y="1774840"/>
          <a:ext cx="805007" cy="31147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a:t>EA core</a:t>
          </a:r>
        </a:p>
      </cdr:txBody>
    </cdr:sp>
  </cdr:relSizeAnchor>
  <cdr:relSizeAnchor xmlns:cdr="http://schemas.openxmlformats.org/drawingml/2006/chartDrawing">
    <cdr:from>
      <cdr:x>0.8212</cdr:x>
      <cdr:y>0.05643</cdr:y>
    </cdr:from>
    <cdr:to>
      <cdr:x>0.93896</cdr:x>
      <cdr:y>0.12926</cdr:y>
    </cdr:to>
    <cdr:sp macro="" textlink="">
      <cdr:nvSpPr>
        <cdr:cNvPr id="5" name="TextBox 1">
          <a:extLst xmlns:a="http://schemas.openxmlformats.org/drawingml/2006/main">
            <a:ext uri="{FF2B5EF4-FFF2-40B4-BE49-F238E27FC236}">
              <a16:creationId xmlns:a16="http://schemas.microsoft.com/office/drawing/2014/main" id="{4DCCCD5E-84CB-4476-962A-C53C94EBB446}"/>
            </a:ext>
          </a:extLst>
        </cdr:cNvPr>
        <cdr:cNvSpPr txBox="1"/>
      </cdr:nvSpPr>
      <cdr:spPr>
        <a:xfrm xmlns:a="http://schemas.openxmlformats.org/drawingml/2006/main">
          <a:off x="6022890" y="241344"/>
          <a:ext cx="863681" cy="31147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a:t>EA Total</a:t>
          </a:r>
        </a:p>
      </cdr:txBody>
    </cdr:sp>
  </cdr:relSizeAnchor>
  <cdr:relSizeAnchor xmlns:cdr="http://schemas.openxmlformats.org/drawingml/2006/chartDrawing">
    <cdr:from>
      <cdr:x>0.85805</cdr:x>
      <cdr:y>0.31032</cdr:y>
    </cdr:from>
    <cdr:to>
      <cdr:x>0.96864</cdr:x>
      <cdr:y>0.38316</cdr:y>
    </cdr:to>
    <cdr:sp macro="" textlink="">
      <cdr:nvSpPr>
        <cdr:cNvPr id="7" name="TextBox 1">
          <a:extLst xmlns:a="http://schemas.openxmlformats.org/drawingml/2006/main">
            <a:ext uri="{FF2B5EF4-FFF2-40B4-BE49-F238E27FC236}">
              <a16:creationId xmlns:a16="http://schemas.microsoft.com/office/drawing/2014/main" id="{4DCCCD5E-84CB-4476-962A-C53C94EBB446}"/>
            </a:ext>
          </a:extLst>
        </cdr:cNvPr>
        <cdr:cNvSpPr txBox="1"/>
      </cdr:nvSpPr>
      <cdr:spPr>
        <a:xfrm xmlns:a="http://schemas.openxmlformats.org/drawingml/2006/main">
          <a:off x="6293119" y="1327134"/>
          <a:ext cx="811095" cy="311517"/>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a:t>US core</a:t>
          </a:r>
        </a:p>
      </cdr:txBody>
    </cdr:sp>
  </cdr:relSizeAnchor>
  <cdr:relSizeAnchor xmlns:cdr="http://schemas.openxmlformats.org/drawingml/2006/chartDrawing">
    <cdr:from>
      <cdr:x>0.8814</cdr:x>
      <cdr:y>0.19004</cdr:y>
    </cdr:from>
    <cdr:to>
      <cdr:x>1</cdr:x>
      <cdr:y>0.26288</cdr:y>
    </cdr:to>
    <cdr:sp macro="" textlink="">
      <cdr:nvSpPr>
        <cdr:cNvPr id="8" name="TextBox 1">
          <a:extLst xmlns:a="http://schemas.openxmlformats.org/drawingml/2006/main">
            <a:ext uri="{FF2B5EF4-FFF2-40B4-BE49-F238E27FC236}">
              <a16:creationId xmlns:a16="http://schemas.microsoft.com/office/drawing/2014/main" id="{4DCCCD5E-84CB-4476-962A-C53C94EBB446}"/>
            </a:ext>
          </a:extLst>
        </cdr:cNvPr>
        <cdr:cNvSpPr txBox="1"/>
      </cdr:nvSpPr>
      <cdr:spPr>
        <a:xfrm xmlns:a="http://schemas.openxmlformats.org/drawingml/2006/main">
          <a:off x="6464405" y="812744"/>
          <a:ext cx="869841" cy="311516"/>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r>
            <a:rPr lang="en-GB" sz="1400" b="1"/>
            <a:t>US Total</a:t>
          </a:r>
        </a:p>
      </cdr:txBody>
    </cdr:sp>
  </cdr:relSizeAnchor>
  <cdr:relSizeAnchor xmlns:cdr="http://schemas.openxmlformats.org/drawingml/2006/chartDrawing">
    <cdr:from>
      <cdr:x>0.64141</cdr:x>
      <cdr:y>0.03664</cdr:y>
    </cdr:from>
    <cdr:to>
      <cdr:x>0.81859</cdr:x>
      <cdr:y>0.12056</cdr:y>
    </cdr:to>
    <cdr:sp macro="" textlink="">
      <cdr:nvSpPr>
        <cdr:cNvPr id="6" name="TextBox 1">
          <a:extLst xmlns:a="http://schemas.openxmlformats.org/drawingml/2006/main">
            <a:ext uri="{FF2B5EF4-FFF2-40B4-BE49-F238E27FC236}">
              <a16:creationId xmlns:a16="http://schemas.microsoft.com/office/drawing/2014/main" id="{89498D52-91A2-8E23-1812-FBD87B391985}"/>
            </a:ext>
          </a:extLst>
        </cdr:cNvPr>
        <cdr:cNvSpPr txBox="1"/>
      </cdr:nvSpPr>
      <cdr:spPr>
        <a:xfrm xmlns:a="http://schemas.openxmlformats.org/drawingml/2006/main">
          <a:off x="4108650" y="174982"/>
          <a:ext cx="1134982" cy="400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Guerra </a:t>
          </a:r>
          <a:r>
            <a:rPr lang="en-GB" sz="1400" b="1" dirty="0" err="1"/>
            <a:t>na</a:t>
          </a:r>
          <a:r>
            <a:rPr lang="en-GB" sz="1400" b="1" dirty="0"/>
            <a:t> </a:t>
          </a:r>
        </a:p>
        <a:p xmlns:a="http://schemas.openxmlformats.org/drawingml/2006/main">
          <a:pPr algn="ctr"/>
          <a:r>
            <a:rPr lang="en-GB" sz="1400" b="1" dirty="0" err="1"/>
            <a:t>Ucrânia</a:t>
          </a:r>
          <a:endParaRPr lang="en-GB"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0.71254</cdr:x>
      <cdr:y>0.08029</cdr:y>
    </cdr:from>
    <cdr:to>
      <cdr:x>0.91463</cdr:x>
      <cdr:y>0.23601</cdr:y>
    </cdr:to>
    <cdr:cxnSp macro="">
      <cdr:nvCxnSpPr>
        <cdr:cNvPr id="3" name="Straight Connector 2">
          <a:extLst xmlns:a="http://schemas.openxmlformats.org/drawingml/2006/main">
            <a:ext uri="{FF2B5EF4-FFF2-40B4-BE49-F238E27FC236}">
              <a16:creationId xmlns:a16="http://schemas.microsoft.com/office/drawing/2014/main" id="{6F040A1E-95EB-C9E1-2129-A3C49DAD4D20}"/>
            </a:ext>
          </a:extLst>
        </cdr:cNvPr>
        <cdr:cNvCxnSpPr/>
      </cdr:nvCxnSpPr>
      <cdr:spPr>
        <a:xfrm xmlns:a="http://schemas.openxmlformats.org/drawingml/2006/main" flipV="1">
          <a:off x="3895727" y="314324"/>
          <a:ext cx="1104900" cy="609600"/>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0.71312</cdr:x>
      <cdr:y>0.24088</cdr:y>
    </cdr:from>
    <cdr:to>
      <cdr:x>0.93031</cdr:x>
      <cdr:y>0.24169</cdr:y>
    </cdr:to>
    <cdr:cxnSp macro="">
      <cdr:nvCxnSpPr>
        <cdr:cNvPr id="7" name="Straight Connector 6">
          <a:extLst xmlns:a="http://schemas.openxmlformats.org/drawingml/2006/main">
            <a:ext uri="{FF2B5EF4-FFF2-40B4-BE49-F238E27FC236}">
              <a16:creationId xmlns:a16="http://schemas.microsoft.com/office/drawing/2014/main" id="{BE7538FF-13B4-5340-4E05-3913F01BC005}"/>
            </a:ext>
          </a:extLst>
        </cdr:cNvPr>
        <cdr:cNvCxnSpPr/>
      </cdr:nvCxnSpPr>
      <cdr:spPr>
        <a:xfrm xmlns:a="http://schemas.openxmlformats.org/drawingml/2006/main" flipV="1">
          <a:off x="3898900" y="942974"/>
          <a:ext cx="1187452" cy="3176"/>
        </a:xfrm>
        <a:prstGeom xmlns:a="http://schemas.openxmlformats.org/drawingml/2006/main" prst="line">
          <a:avLst/>
        </a:prstGeom>
        <a:ln xmlns:a="http://schemas.openxmlformats.org/drawingml/2006/main" w="28575">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0.63902</cdr:x>
      <cdr:y>0.28221</cdr:y>
    </cdr:from>
    <cdr:to>
      <cdr:x>0.87031</cdr:x>
      <cdr:y>0.38974</cdr:y>
    </cdr:to>
    <cdr:cxnSp macro="">
      <cdr:nvCxnSpPr>
        <cdr:cNvPr id="3" name="Straight Connector 2">
          <a:extLst xmlns:a="http://schemas.openxmlformats.org/drawingml/2006/main">
            <a:ext uri="{FF2B5EF4-FFF2-40B4-BE49-F238E27FC236}">
              <a16:creationId xmlns:a16="http://schemas.microsoft.com/office/drawing/2014/main" id="{34BAD9D1-159A-C3AE-664C-AB8FE8FC1ADA}"/>
            </a:ext>
          </a:extLst>
        </cdr:cNvPr>
        <cdr:cNvCxnSpPr/>
      </cdr:nvCxnSpPr>
      <cdr:spPr>
        <a:xfrm xmlns:a="http://schemas.openxmlformats.org/drawingml/2006/main" flipV="1">
          <a:off x="3578950" y="1120881"/>
          <a:ext cx="1295386" cy="427083"/>
        </a:xfrm>
        <a:prstGeom xmlns:a="http://schemas.openxmlformats.org/drawingml/2006/main" prst="line">
          <a:avLst/>
        </a:prstGeom>
        <a:ln xmlns:a="http://schemas.openxmlformats.org/drawingml/2006/main" w="28575">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0.65023</cdr:x>
      <cdr:y>0.37899</cdr:y>
    </cdr:from>
    <cdr:to>
      <cdr:x>0.86565</cdr:x>
      <cdr:y>0.39333</cdr:y>
    </cdr:to>
    <cdr:cxnSp macro="">
      <cdr:nvCxnSpPr>
        <cdr:cNvPr id="5" name="Straight Connector 4">
          <a:extLst xmlns:a="http://schemas.openxmlformats.org/drawingml/2006/main">
            <a:ext uri="{FF2B5EF4-FFF2-40B4-BE49-F238E27FC236}">
              <a16:creationId xmlns:a16="http://schemas.microsoft.com/office/drawing/2014/main" id="{E408E9C9-E818-FC2E-0F06-3140FB8B28A0}"/>
            </a:ext>
          </a:extLst>
        </cdr:cNvPr>
        <cdr:cNvCxnSpPr/>
      </cdr:nvCxnSpPr>
      <cdr:spPr>
        <a:xfrm xmlns:a="http://schemas.openxmlformats.org/drawingml/2006/main" flipV="1">
          <a:off x="3641743" y="1505268"/>
          <a:ext cx="1206503" cy="56955"/>
        </a:xfrm>
        <a:prstGeom xmlns:a="http://schemas.openxmlformats.org/drawingml/2006/main" prst="line">
          <a:avLst/>
        </a:prstGeom>
        <a:ln xmlns:a="http://schemas.openxmlformats.org/drawingml/2006/main" w="28575">
          <a:solidFill>
            <a:srgbClr val="00206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0.67649</cdr:x>
      <cdr:y>0.26081</cdr:y>
    </cdr:from>
    <cdr:to>
      <cdr:x>0.89666</cdr:x>
      <cdr:y>0.34001</cdr:y>
    </cdr:to>
    <cdr:sp macro="" textlink="">
      <cdr:nvSpPr>
        <cdr:cNvPr id="2" name="TextBox 1"/>
        <cdr:cNvSpPr txBox="1"/>
      </cdr:nvSpPr>
      <cdr:spPr>
        <a:xfrm xmlns:a="http://schemas.openxmlformats.org/drawingml/2006/main">
          <a:off x="3219276" y="1029853"/>
          <a:ext cx="1047716" cy="3127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a:t>Base </a:t>
          </a:r>
          <a:r>
            <a:rPr lang="en-GB" sz="1200" b="1" dirty="0" err="1"/>
            <a:t>Monetária</a:t>
          </a:r>
          <a:endParaRPr lang="en-GB" sz="1200" b="1" dirty="0"/>
        </a:p>
      </cdr:txBody>
    </cdr:sp>
  </cdr:relSizeAnchor>
  <cdr:relSizeAnchor xmlns:cdr="http://schemas.openxmlformats.org/drawingml/2006/chartDrawing">
    <cdr:from>
      <cdr:x>0.85144</cdr:x>
      <cdr:y>0.52231</cdr:y>
    </cdr:from>
    <cdr:to>
      <cdr:x>0.93166</cdr:x>
      <cdr:y>0.5987</cdr:y>
    </cdr:to>
    <cdr:sp macro="" textlink="">
      <cdr:nvSpPr>
        <cdr:cNvPr id="3" name="TextBox 1"/>
        <cdr:cNvSpPr txBox="1"/>
      </cdr:nvSpPr>
      <cdr:spPr>
        <a:xfrm xmlns:a="http://schemas.openxmlformats.org/drawingml/2006/main">
          <a:off x="4051798" y="2062477"/>
          <a:ext cx="381748" cy="3016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t>M2</a:t>
          </a:r>
        </a:p>
      </cdr:txBody>
    </cdr:sp>
  </cdr:relSizeAnchor>
  <cdr:relSizeAnchor xmlns:cdr="http://schemas.openxmlformats.org/drawingml/2006/chartDrawing">
    <cdr:from>
      <cdr:x>0.8334</cdr:x>
      <cdr:y>0.62503</cdr:y>
    </cdr:from>
    <cdr:to>
      <cdr:x>0.9769</cdr:x>
      <cdr:y>0.70447</cdr:y>
    </cdr:to>
    <cdr:sp macro="" textlink="">
      <cdr:nvSpPr>
        <cdr:cNvPr id="4" name="TextBox 1"/>
        <cdr:cNvSpPr txBox="1"/>
      </cdr:nvSpPr>
      <cdr:spPr>
        <a:xfrm xmlns:a="http://schemas.openxmlformats.org/drawingml/2006/main">
          <a:off x="3965943" y="2468068"/>
          <a:ext cx="682882" cy="31368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err="1"/>
            <a:t>Infla</a:t>
          </a:r>
          <a:endParaRPr lang="en-GB" sz="12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0.61105</cdr:x>
      <cdr:y>0.34905</cdr:y>
    </cdr:from>
    <cdr:to>
      <cdr:x>0.74401</cdr:x>
      <cdr:y>0.4396</cdr:y>
    </cdr:to>
    <cdr:sp macro="" textlink="">
      <cdr:nvSpPr>
        <cdr:cNvPr id="2" name="TextBox 1">
          <a:extLst xmlns:a="http://schemas.openxmlformats.org/drawingml/2006/main">
            <a:ext uri="{FF2B5EF4-FFF2-40B4-BE49-F238E27FC236}">
              <a16:creationId xmlns:a16="http://schemas.microsoft.com/office/drawing/2014/main" id="{84EB58E8-B885-4F58-91A0-6DA1BCE4C0CF}"/>
            </a:ext>
          </a:extLst>
        </cdr:cNvPr>
        <cdr:cNvSpPr txBox="1"/>
      </cdr:nvSpPr>
      <cdr:spPr>
        <a:xfrm xmlns:a="http://schemas.openxmlformats.org/drawingml/2006/main">
          <a:off x="2293248" y="1164461"/>
          <a:ext cx="498993" cy="3020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a:t>Base </a:t>
          </a:r>
          <a:r>
            <a:rPr lang="en-GB" sz="1200" b="1" dirty="0" err="1"/>
            <a:t>Monetária</a:t>
          </a:r>
          <a:endParaRPr lang="en-GB" sz="1200" b="1" dirty="0"/>
        </a:p>
      </cdr:txBody>
    </cdr:sp>
  </cdr:relSizeAnchor>
  <cdr:relSizeAnchor xmlns:cdr="http://schemas.openxmlformats.org/drawingml/2006/chartDrawing">
    <cdr:from>
      <cdr:x>0.86704</cdr:x>
      <cdr:y>0.63201</cdr:y>
    </cdr:from>
    <cdr:to>
      <cdr:x>1</cdr:x>
      <cdr:y>0.68633</cdr:y>
    </cdr:to>
    <cdr:sp macro="" textlink="">
      <cdr:nvSpPr>
        <cdr:cNvPr id="3" name="TextBox 2">
          <a:extLst xmlns:a="http://schemas.openxmlformats.org/drawingml/2006/main">
            <a:ext uri="{FF2B5EF4-FFF2-40B4-BE49-F238E27FC236}">
              <a16:creationId xmlns:a16="http://schemas.microsoft.com/office/drawing/2014/main" id="{A5A86C5E-DD03-42EF-82F0-F4AA317C1ECD}"/>
            </a:ext>
          </a:extLst>
        </cdr:cNvPr>
        <cdr:cNvSpPr txBox="1"/>
      </cdr:nvSpPr>
      <cdr:spPr>
        <a:xfrm xmlns:a="http://schemas.openxmlformats.org/drawingml/2006/main">
          <a:off x="3941161" y="2587095"/>
          <a:ext cx="604375" cy="2223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a:t>M3</a:t>
          </a:r>
        </a:p>
      </cdr:txBody>
    </cdr:sp>
  </cdr:relSizeAnchor>
  <cdr:relSizeAnchor xmlns:cdr="http://schemas.openxmlformats.org/drawingml/2006/chartDrawing">
    <cdr:from>
      <cdr:x>0.81183</cdr:x>
      <cdr:y>0.7317</cdr:y>
    </cdr:from>
    <cdr:to>
      <cdr:x>0.9448</cdr:x>
      <cdr:y>0.79609</cdr:y>
    </cdr:to>
    <cdr:sp macro="" textlink="">
      <cdr:nvSpPr>
        <cdr:cNvPr id="4" name="TextBox 3">
          <a:extLst xmlns:a="http://schemas.openxmlformats.org/drawingml/2006/main">
            <a:ext uri="{FF2B5EF4-FFF2-40B4-BE49-F238E27FC236}">
              <a16:creationId xmlns:a16="http://schemas.microsoft.com/office/drawing/2014/main" id="{DAF52195-0567-4548-9BEB-33200A50BFF7}"/>
            </a:ext>
          </a:extLst>
        </cdr:cNvPr>
        <cdr:cNvSpPr txBox="1"/>
      </cdr:nvSpPr>
      <cdr:spPr>
        <a:xfrm xmlns:a="http://schemas.openxmlformats.org/drawingml/2006/main">
          <a:off x="3046775" y="2441032"/>
          <a:ext cx="499031" cy="2148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err="1"/>
            <a:t>Inflação</a:t>
          </a:r>
          <a:endParaRPr lang="en-GB" sz="12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0.20766</cdr:x>
      <cdr:y>0.17963</cdr:y>
    </cdr:from>
    <cdr:to>
      <cdr:x>0.20766</cdr:x>
      <cdr:y>0.8743</cdr:y>
    </cdr:to>
    <cdr:cxnSp macro="">
      <cdr:nvCxnSpPr>
        <cdr:cNvPr id="3" name="Straight Connector 2">
          <a:extLst xmlns:a="http://schemas.openxmlformats.org/drawingml/2006/main">
            <a:ext uri="{FF2B5EF4-FFF2-40B4-BE49-F238E27FC236}">
              <a16:creationId xmlns:a16="http://schemas.microsoft.com/office/drawing/2014/main" id="{E248F7F1-CAD4-4C02-8586-A6D7DAEC8D0C}"/>
            </a:ext>
          </a:extLst>
        </cdr:cNvPr>
        <cdr:cNvCxnSpPr/>
      </cdr:nvCxnSpPr>
      <cdr:spPr>
        <a:xfrm xmlns:a="http://schemas.openxmlformats.org/drawingml/2006/main" flipV="1">
          <a:off x="2122339" y="970120"/>
          <a:ext cx="0" cy="375168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0.36271</cdr:x>
      <cdr:y>0.17485</cdr:y>
    </cdr:from>
    <cdr:to>
      <cdr:x>0.36271</cdr:x>
      <cdr:y>0.86951</cdr:y>
    </cdr:to>
    <cdr:cxnSp macro="">
      <cdr:nvCxnSpPr>
        <cdr:cNvPr id="4" name="Straight Connector 3">
          <a:extLst xmlns:a="http://schemas.openxmlformats.org/drawingml/2006/main">
            <a:ext uri="{FF2B5EF4-FFF2-40B4-BE49-F238E27FC236}">
              <a16:creationId xmlns:a16="http://schemas.microsoft.com/office/drawing/2014/main" id="{A9B033D9-3A55-4343-92EA-41A79B3EC262}"/>
            </a:ext>
          </a:extLst>
        </cdr:cNvPr>
        <cdr:cNvCxnSpPr/>
      </cdr:nvCxnSpPr>
      <cdr:spPr>
        <a:xfrm xmlns:a="http://schemas.openxmlformats.org/drawingml/2006/main" flipV="1">
          <a:off x="3707047" y="944313"/>
          <a:ext cx="0" cy="37516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0.51844</cdr:x>
      <cdr:y>0.17873</cdr:y>
    </cdr:from>
    <cdr:to>
      <cdr:x>0.51844</cdr:x>
      <cdr:y>0.87339</cdr:y>
    </cdr:to>
    <cdr:cxnSp macro="">
      <cdr:nvCxnSpPr>
        <cdr:cNvPr id="6" name="Straight Connector 5">
          <a:extLst xmlns:a="http://schemas.openxmlformats.org/drawingml/2006/main">
            <a:ext uri="{FF2B5EF4-FFF2-40B4-BE49-F238E27FC236}">
              <a16:creationId xmlns:a16="http://schemas.microsoft.com/office/drawing/2014/main" id="{CEE75BF3-92C3-4916-AC15-5EBFE10FBA84}"/>
            </a:ext>
          </a:extLst>
        </cdr:cNvPr>
        <cdr:cNvCxnSpPr/>
      </cdr:nvCxnSpPr>
      <cdr:spPr>
        <a:xfrm xmlns:a="http://schemas.openxmlformats.org/drawingml/2006/main" flipV="1">
          <a:off x="5298645" y="965252"/>
          <a:ext cx="0" cy="37516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0.09926</cdr:x>
      <cdr:y>0.10102</cdr:y>
    </cdr:from>
    <cdr:to>
      <cdr:x>0.24148</cdr:x>
      <cdr:y>0.31896</cdr:y>
    </cdr:to>
    <cdr:sp macro="" textlink="">
      <cdr:nvSpPr>
        <cdr:cNvPr id="9" name="TextBox 8"/>
        <cdr:cNvSpPr txBox="1"/>
      </cdr:nvSpPr>
      <cdr:spPr>
        <a:xfrm xmlns:a="http://schemas.openxmlformats.org/drawingml/2006/main">
          <a:off x="638176" y="4238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GB"/>
        </a:p>
      </cdr:txBody>
    </cdr:sp>
  </cdr:relSizeAnchor>
  <cdr:relSizeAnchor xmlns:cdr="http://schemas.openxmlformats.org/drawingml/2006/chartDrawing">
    <cdr:from>
      <cdr:x>0.05986</cdr:x>
      <cdr:y>0.12074</cdr:y>
    </cdr:from>
    <cdr:to>
      <cdr:x>0.6794</cdr:x>
      <cdr:y>0.7806</cdr:y>
    </cdr:to>
    <cdr:grpSp>
      <cdr:nvGrpSpPr>
        <cdr:cNvPr id="19" name="Group 18">
          <a:extLst xmlns:a="http://schemas.openxmlformats.org/drawingml/2006/main">
            <a:ext uri="{FF2B5EF4-FFF2-40B4-BE49-F238E27FC236}">
              <a16:creationId xmlns:a16="http://schemas.microsoft.com/office/drawing/2014/main" id="{3BC3AB5B-91C3-4258-A922-26E376AC790E}"/>
            </a:ext>
          </a:extLst>
        </cdr:cNvPr>
        <cdr:cNvGrpSpPr/>
      </cdr:nvGrpSpPr>
      <cdr:grpSpPr>
        <a:xfrm xmlns:a="http://schemas.openxmlformats.org/drawingml/2006/main">
          <a:off x="596196" y="515152"/>
          <a:ext cx="6170523" cy="2815371"/>
          <a:chOff x="503929" y="294847"/>
          <a:chExt cx="4543859" cy="3016919"/>
        </a:xfrm>
      </cdr:grpSpPr>
      <cdr:cxnSp macro="">
        <cdr:nvCxnSpPr>
          <cdr:cNvPr id="8" name="Straight Arrow Connector 7">
            <a:extLst xmlns:a="http://schemas.openxmlformats.org/drawingml/2006/main">
              <a:ext uri="{FF2B5EF4-FFF2-40B4-BE49-F238E27FC236}">
                <a16:creationId xmlns:a16="http://schemas.microsoft.com/office/drawing/2014/main" id="{2E763A6C-702D-4B54-BE7D-976B4AB0AFFC}"/>
              </a:ext>
            </a:extLst>
          </cdr:cNvPr>
          <cdr:cNvCxnSpPr/>
        </cdr:nvCxnSpPr>
        <cdr:spPr>
          <a:xfrm xmlns:a="http://schemas.openxmlformats.org/drawingml/2006/main">
            <a:off x="503929" y="2093128"/>
            <a:ext cx="1098901" cy="221956"/>
          </a:xfrm>
          <a:prstGeom xmlns:a="http://schemas.openxmlformats.org/drawingml/2006/main" prst="straightConnector1">
            <a:avLst/>
          </a:prstGeom>
          <a:ln xmlns:a="http://schemas.openxmlformats.org/drawingml/2006/main" w="19050">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10" name="TextBox 9"/>
          <cdr:cNvSpPr txBox="1"/>
        </cdr:nvSpPr>
        <cdr:spPr>
          <a:xfrm xmlns:a="http://schemas.openxmlformats.org/drawingml/2006/main">
            <a:off x="622799" y="294847"/>
            <a:ext cx="543248" cy="2387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400" b="1"/>
              <a:t>2018</a:t>
            </a:r>
          </a:p>
        </cdr:txBody>
      </cdr:sp>
      <cdr:sp macro="" textlink="">
        <cdr:nvSpPr>
          <cdr:cNvPr id="12" name="TextBox 1"/>
          <cdr:cNvSpPr txBox="1"/>
        </cdr:nvSpPr>
        <cdr:spPr>
          <a:xfrm xmlns:a="http://schemas.openxmlformats.org/drawingml/2006/main">
            <a:off x="1959935" y="339033"/>
            <a:ext cx="543321" cy="238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a:t>2019</a:t>
            </a:r>
          </a:p>
        </cdr:txBody>
      </cdr:sp>
      <cdr:sp macro="" textlink="">
        <cdr:nvSpPr>
          <cdr:cNvPr id="13" name="TextBox 1"/>
          <cdr:cNvSpPr txBox="1"/>
        </cdr:nvSpPr>
        <cdr:spPr>
          <a:xfrm xmlns:a="http://schemas.openxmlformats.org/drawingml/2006/main">
            <a:off x="3037162" y="366236"/>
            <a:ext cx="543248" cy="238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a:t>2020</a:t>
            </a:r>
          </a:p>
        </cdr:txBody>
      </cdr:sp>
      <cdr:sp macro="" textlink="">
        <cdr:nvSpPr>
          <cdr:cNvPr id="14" name="TextBox 1"/>
          <cdr:cNvSpPr txBox="1"/>
        </cdr:nvSpPr>
        <cdr:spPr>
          <a:xfrm xmlns:a="http://schemas.openxmlformats.org/drawingml/2006/main">
            <a:off x="4220952" y="384748"/>
            <a:ext cx="543248" cy="2387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a:t>2021</a:t>
            </a:r>
          </a:p>
        </cdr:txBody>
      </cdr:sp>
      <cdr:cxnSp macro="">
        <cdr:nvCxnSpPr>
          <cdr:cNvPr id="15" name="Straight Arrow Connector 14">
            <a:extLst xmlns:a="http://schemas.openxmlformats.org/drawingml/2006/main">
              <a:ext uri="{FF2B5EF4-FFF2-40B4-BE49-F238E27FC236}">
                <a16:creationId xmlns:a16="http://schemas.microsoft.com/office/drawing/2014/main" id="{2304895E-EAC2-491B-BFB3-46BDD86A483B}"/>
              </a:ext>
            </a:extLst>
          </cdr:cNvPr>
          <cdr:cNvCxnSpPr/>
        </cdr:nvCxnSpPr>
        <cdr:spPr>
          <a:xfrm xmlns:a="http://schemas.openxmlformats.org/drawingml/2006/main" flipV="1">
            <a:off x="1595995" y="2065115"/>
            <a:ext cx="1148320" cy="249970"/>
          </a:xfrm>
          <a:prstGeom xmlns:a="http://schemas.openxmlformats.org/drawingml/2006/main" prst="straightConnector1">
            <a:avLst/>
          </a:prstGeom>
          <a:ln xmlns:a="http://schemas.openxmlformats.org/drawingml/2006/main" w="19050">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7" name="Straight Arrow Connector 16">
            <a:extLst xmlns:a="http://schemas.openxmlformats.org/drawingml/2006/main">
              <a:ext uri="{FF2B5EF4-FFF2-40B4-BE49-F238E27FC236}">
                <a16:creationId xmlns:a16="http://schemas.microsoft.com/office/drawing/2014/main" id="{327BEF2F-7425-4F65-8071-694231F08173}"/>
              </a:ext>
            </a:extLst>
          </cdr:cNvPr>
          <cdr:cNvCxnSpPr/>
        </cdr:nvCxnSpPr>
        <cdr:spPr>
          <a:xfrm xmlns:a="http://schemas.openxmlformats.org/drawingml/2006/main">
            <a:off x="2705004" y="2053166"/>
            <a:ext cx="1187629" cy="398998"/>
          </a:xfrm>
          <a:prstGeom xmlns:a="http://schemas.openxmlformats.org/drawingml/2006/main" prst="straightConnector1">
            <a:avLst/>
          </a:prstGeom>
          <a:ln xmlns:a="http://schemas.openxmlformats.org/drawingml/2006/main" w="19050">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20" name="Straight Arrow Connector 19">
            <a:extLst xmlns:a="http://schemas.openxmlformats.org/drawingml/2006/main">
              <a:ext uri="{FF2B5EF4-FFF2-40B4-BE49-F238E27FC236}">
                <a16:creationId xmlns:a16="http://schemas.microsoft.com/office/drawing/2014/main" id="{63519C71-D8D9-4C60-BCAE-650DB37CCAB7}"/>
              </a:ext>
            </a:extLst>
          </cdr:cNvPr>
          <cdr:cNvCxnSpPr/>
        </cdr:nvCxnSpPr>
        <cdr:spPr>
          <a:xfrm xmlns:a="http://schemas.openxmlformats.org/drawingml/2006/main" flipV="1">
            <a:off x="3878963" y="1863528"/>
            <a:ext cx="1168825" cy="564446"/>
          </a:xfrm>
          <a:prstGeom xmlns:a="http://schemas.openxmlformats.org/drawingml/2006/main" prst="straightConnector1">
            <a:avLst/>
          </a:prstGeom>
          <a:ln xmlns:a="http://schemas.openxmlformats.org/drawingml/2006/main" w="19050">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23" name="TextBox 3"/>
          <cdr:cNvSpPr txBox="1"/>
        </cdr:nvSpPr>
        <cdr:spPr>
          <a:xfrm xmlns:a="http://schemas.openxmlformats.org/drawingml/2006/main">
            <a:off x="1746616" y="2196369"/>
            <a:ext cx="567068" cy="5497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a:t>+17.3%</a:t>
            </a:r>
          </a:p>
          <a:p xmlns:a="http://schemas.openxmlformats.org/drawingml/2006/main">
            <a:r>
              <a:rPr lang="en-GB" sz="1400" b="1" dirty="0"/>
              <a:t>Dez/Dez</a:t>
            </a:r>
          </a:p>
        </cdr:txBody>
      </cdr:sp>
      <cdr:sp macro="" textlink="">
        <cdr:nvSpPr>
          <cdr:cNvPr id="25" name="TextBox 3"/>
          <cdr:cNvSpPr txBox="1"/>
        </cdr:nvSpPr>
        <cdr:spPr>
          <a:xfrm xmlns:a="http://schemas.openxmlformats.org/drawingml/2006/main">
            <a:off x="3045465" y="1726514"/>
            <a:ext cx="567068" cy="5497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a:t>-25.7%</a:t>
            </a:r>
          </a:p>
          <a:p xmlns:a="http://schemas.openxmlformats.org/drawingml/2006/main">
            <a:r>
              <a:rPr lang="en-GB" sz="1400" b="1" dirty="0"/>
              <a:t>Dez/Dez</a:t>
            </a:r>
          </a:p>
        </cdr:txBody>
      </cdr:sp>
      <cdr:sp macro="" textlink="">
        <cdr:nvSpPr>
          <cdr:cNvPr id="27" name="TextBox 3"/>
          <cdr:cNvSpPr txBox="1"/>
        </cdr:nvSpPr>
        <cdr:spPr>
          <a:xfrm xmlns:a="http://schemas.openxmlformats.org/drawingml/2006/main">
            <a:off x="4257382" y="2165012"/>
            <a:ext cx="567068" cy="549759"/>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a:t>+48.4%</a:t>
            </a:r>
          </a:p>
          <a:p xmlns:a="http://schemas.openxmlformats.org/drawingml/2006/main">
            <a:r>
              <a:rPr lang="en-GB" sz="1400" b="1" dirty="0"/>
              <a:t>Dez/Dez</a:t>
            </a:r>
          </a:p>
        </cdr:txBody>
      </cdr:sp>
      <cdr:sp macro="" textlink="">
        <cdr:nvSpPr>
          <cdr:cNvPr id="7" name="TextBox 6">
            <a:extLst xmlns:a="http://schemas.openxmlformats.org/drawingml/2006/main">
              <a:ext uri="{FF2B5EF4-FFF2-40B4-BE49-F238E27FC236}">
                <a16:creationId xmlns:a16="http://schemas.microsoft.com/office/drawing/2014/main" id="{180809CA-17BE-4E7B-AB89-C112B393E596}"/>
              </a:ext>
            </a:extLst>
          </cdr:cNvPr>
          <cdr:cNvSpPr txBox="1"/>
        </cdr:nvSpPr>
        <cdr:spPr>
          <a:xfrm xmlns:a="http://schemas.openxmlformats.org/drawingml/2006/main">
            <a:off x="2374954" y="2378671"/>
            <a:ext cx="612105" cy="7934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err="1">
                <a:solidFill>
                  <a:srgbClr val="C00000"/>
                </a:solidFill>
              </a:rPr>
              <a:t>Médias</a:t>
            </a:r>
            <a:r>
              <a:rPr lang="en-GB" sz="1400" b="1" dirty="0">
                <a:solidFill>
                  <a:srgbClr val="C00000"/>
                </a:solidFill>
              </a:rPr>
              <a:t> </a:t>
            </a:r>
            <a:r>
              <a:rPr lang="en-GB" sz="1400" b="1" dirty="0" err="1">
                <a:solidFill>
                  <a:srgbClr val="C00000"/>
                </a:solidFill>
              </a:rPr>
              <a:t>Anuais</a:t>
            </a:r>
            <a:endParaRPr lang="en-GB" sz="1400" b="1" dirty="0">
              <a:solidFill>
                <a:srgbClr val="C00000"/>
              </a:solidFill>
            </a:endParaRPr>
          </a:p>
        </cdr:txBody>
      </cdr:sp>
      <cdr:sp macro="" textlink="">
        <cdr:nvSpPr>
          <cdr:cNvPr id="11" name="TextBox 10">
            <a:extLst xmlns:a="http://schemas.openxmlformats.org/drawingml/2006/main">
              <a:ext uri="{FF2B5EF4-FFF2-40B4-BE49-F238E27FC236}">
                <a16:creationId xmlns:a16="http://schemas.microsoft.com/office/drawing/2014/main" id="{341532D8-42E4-48ED-AB75-1568287E0CF9}"/>
              </a:ext>
            </a:extLst>
          </cdr:cNvPr>
          <cdr:cNvSpPr txBox="1"/>
        </cdr:nvSpPr>
        <cdr:spPr>
          <a:xfrm xmlns:a="http://schemas.openxmlformats.org/drawingml/2006/main">
            <a:off x="3010292" y="2645002"/>
            <a:ext cx="733425" cy="666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400" b="1" dirty="0" err="1">
                <a:solidFill>
                  <a:srgbClr val="002060"/>
                </a:solidFill>
              </a:rPr>
              <a:t>Níveis</a:t>
            </a:r>
            <a:r>
              <a:rPr lang="en-GB" sz="1400" b="1" dirty="0">
                <a:solidFill>
                  <a:srgbClr val="002060"/>
                </a:solidFill>
              </a:rPr>
              <a:t> </a:t>
            </a:r>
            <a:r>
              <a:rPr lang="en-GB" sz="1400" b="1" dirty="0" err="1">
                <a:solidFill>
                  <a:srgbClr val="002060"/>
                </a:solidFill>
              </a:rPr>
              <a:t>mensais</a:t>
            </a:r>
            <a:endParaRPr lang="en-GB" sz="1400" b="1" dirty="0">
              <a:solidFill>
                <a:srgbClr val="002060"/>
              </a:solidFill>
            </a:endParaRPr>
          </a:p>
        </cdr:txBody>
      </cdr:sp>
    </cdr:grpSp>
  </cdr:relSizeAnchor>
  <cdr:relSizeAnchor xmlns:cdr="http://schemas.openxmlformats.org/drawingml/2006/chartDrawing">
    <cdr:from>
      <cdr:x>0.09035</cdr:x>
      <cdr:y>0.52542</cdr:y>
    </cdr:from>
    <cdr:to>
      <cdr:x>0.16767</cdr:x>
      <cdr:y>0.64566</cdr:y>
    </cdr:to>
    <cdr:sp macro="" textlink="">
      <cdr:nvSpPr>
        <cdr:cNvPr id="26" name="TextBox 3">
          <a:extLst xmlns:a="http://schemas.openxmlformats.org/drawingml/2006/main">
            <a:ext uri="{FF2B5EF4-FFF2-40B4-BE49-F238E27FC236}">
              <a16:creationId xmlns:a16="http://schemas.microsoft.com/office/drawing/2014/main" id="{0F274D75-4AC9-4488-9948-19501A7A7642}"/>
            </a:ext>
          </a:extLst>
        </cdr:cNvPr>
        <cdr:cNvSpPr txBox="1"/>
      </cdr:nvSpPr>
      <cdr:spPr>
        <a:xfrm xmlns:a="http://schemas.openxmlformats.org/drawingml/2006/main">
          <a:off x="950084" y="2286280"/>
          <a:ext cx="813043" cy="52322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a:t>-11.2%</a:t>
          </a:r>
        </a:p>
        <a:p xmlns:a="http://schemas.openxmlformats.org/drawingml/2006/main">
          <a:r>
            <a:rPr lang="en-GB" sz="1400" b="1" dirty="0"/>
            <a:t>Dez/Dez</a:t>
          </a:r>
        </a:p>
      </cdr:txBody>
    </cdr:sp>
  </cdr:relSizeAnchor>
  <cdr:relSizeAnchor xmlns:cdr="http://schemas.openxmlformats.org/drawingml/2006/chartDrawing">
    <cdr:from>
      <cdr:x>0.67212</cdr:x>
      <cdr:y>0.40741</cdr:y>
    </cdr:from>
    <cdr:to>
      <cdr:x>0.82572</cdr:x>
      <cdr:y>0.47387</cdr:y>
    </cdr:to>
    <cdr:cxnSp macro="">
      <cdr:nvCxnSpPr>
        <cdr:cNvPr id="33" name="Straight Arrow Connector 32">
          <a:extLst xmlns:a="http://schemas.openxmlformats.org/drawingml/2006/main">
            <a:ext uri="{FF2B5EF4-FFF2-40B4-BE49-F238E27FC236}">
              <a16:creationId xmlns:a16="http://schemas.microsoft.com/office/drawing/2014/main" id="{283BA2D3-A985-4CA6-8A04-364427563898}"/>
            </a:ext>
          </a:extLst>
        </cdr:cNvPr>
        <cdr:cNvCxnSpPr/>
      </cdr:nvCxnSpPr>
      <cdr:spPr>
        <a:xfrm xmlns:a="http://schemas.openxmlformats.org/drawingml/2006/main" flipV="1">
          <a:off x="6869273" y="2200275"/>
          <a:ext cx="1569876" cy="358953"/>
        </a:xfrm>
        <a:prstGeom xmlns:a="http://schemas.openxmlformats.org/drawingml/2006/main" prst="straightConnector1">
          <a:avLst/>
        </a:prstGeom>
        <a:ln xmlns:a="http://schemas.openxmlformats.org/drawingml/2006/main" w="19050">
          <a:prstDash val="dash"/>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0.70908</cdr:x>
      <cdr:y>0.44329</cdr:y>
    </cdr:from>
    <cdr:to>
      <cdr:x>0.79692</cdr:x>
      <cdr:y>0.71207</cdr:y>
    </cdr:to>
    <cdr:sp macro="" textlink="">
      <cdr:nvSpPr>
        <cdr:cNvPr id="35" name="TextBox 3">
          <a:extLst xmlns:a="http://schemas.openxmlformats.org/drawingml/2006/main">
            <a:ext uri="{FF2B5EF4-FFF2-40B4-BE49-F238E27FC236}">
              <a16:creationId xmlns:a16="http://schemas.microsoft.com/office/drawing/2014/main" id="{4E2D6FB9-1877-4BBF-BD4B-7BD13D7C7745}"/>
            </a:ext>
          </a:extLst>
        </cdr:cNvPr>
        <cdr:cNvSpPr txBox="1"/>
      </cdr:nvSpPr>
      <cdr:spPr>
        <a:xfrm xmlns:a="http://schemas.openxmlformats.org/drawingml/2006/main">
          <a:off x="7456402" y="1928905"/>
          <a:ext cx="923651" cy="1169551"/>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err="1"/>
            <a:t>Futuros</a:t>
          </a:r>
          <a:r>
            <a:rPr lang="en-GB" sz="1400" b="1" dirty="0"/>
            <a:t> </a:t>
          </a:r>
        </a:p>
        <a:p xmlns:a="http://schemas.openxmlformats.org/drawingml/2006/main">
          <a:r>
            <a:rPr lang="en-GB" sz="1400" b="1" dirty="0" err="1"/>
            <a:t>Desde</a:t>
          </a:r>
          <a:r>
            <a:rPr lang="en-GB" sz="1400" b="1" dirty="0"/>
            <a:t> Set</a:t>
          </a:r>
        </a:p>
        <a:p xmlns:a="http://schemas.openxmlformats.org/drawingml/2006/main">
          <a:r>
            <a:rPr lang="en-GB" sz="1400" b="1" dirty="0"/>
            <a:t>+15.4%</a:t>
          </a:r>
        </a:p>
        <a:p xmlns:a="http://schemas.openxmlformats.org/drawingml/2006/main">
          <a:r>
            <a:rPr lang="en-GB" sz="1400" b="1" dirty="0"/>
            <a:t>Dez/Dez</a:t>
          </a:r>
        </a:p>
        <a:p xmlns:a="http://schemas.openxmlformats.org/drawingml/2006/main">
          <a:endParaRPr lang="en-GB" sz="1400" b="1" dirty="0"/>
        </a:p>
      </cdr:txBody>
    </cdr:sp>
  </cdr:relSizeAnchor>
  <cdr:relSizeAnchor xmlns:cdr="http://schemas.openxmlformats.org/drawingml/2006/chartDrawing">
    <cdr:from>
      <cdr:x>0.72528</cdr:x>
      <cdr:y>0.13888</cdr:y>
    </cdr:from>
    <cdr:to>
      <cdr:x>0.79935</cdr:x>
      <cdr:y>0.1911</cdr:y>
    </cdr:to>
    <cdr:sp macro="" textlink="">
      <cdr:nvSpPr>
        <cdr:cNvPr id="37" name="TextBox 1">
          <a:extLst xmlns:a="http://schemas.openxmlformats.org/drawingml/2006/main">
            <a:ext uri="{FF2B5EF4-FFF2-40B4-BE49-F238E27FC236}">
              <a16:creationId xmlns:a16="http://schemas.microsoft.com/office/drawing/2014/main" id="{3760705E-3F1A-46FF-A80B-DD15B44A0A7A}"/>
            </a:ext>
          </a:extLst>
        </cdr:cNvPr>
        <cdr:cNvSpPr txBox="1"/>
      </cdr:nvSpPr>
      <cdr:spPr>
        <a:xfrm xmlns:a="http://schemas.openxmlformats.org/drawingml/2006/main">
          <a:off x="7412584" y="750067"/>
          <a:ext cx="757019" cy="282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a:t>2022</a:t>
          </a:r>
        </a:p>
      </cdr:txBody>
    </cdr:sp>
  </cdr:relSizeAnchor>
  <cdr:relSizeAnchor xmlns:cdr="http://schemas.openxmlformats.org/drawingml/2006/chartDrawing">
    <cdr:from>
      <cdr:x>0.67412</cdr:x>
      <cdr:y>0.16715</cdr:y>
    </cdr:from>
    <cdr:to>
      <cdr:x>0.67412</cdr:x>
      <cdr:y>0.86181</cdr:y>
    </cdr:to>
    <cdr:cxnSp macro="">
      <cdr:nvCxnSpPr>
        <cdr:cNvPr id="28" name="Straight Connector 27">
          <a:extLst xmlns:a="http://schemas.openxmlformats.org/drawingml/2006/main">
            <a:ext uri="{FF2B5EF4-FFF2-40B4-BE49-F238E27FC236}">
              <a16:creationId xmlns:a16="http://schemas.microsoft.com/office/drawing/2014/main" id="{183614E6-DD52-4EAB-A012-7DECC70B3E46}"/>
            </a:ext>
          </a:extLst>
        </cdr:cNvPr>
        <cdr:cNvCxnSpPr/>
      </cdr:nvCxnSpPr>
      <cdr:spPr>
        <a:xfrm xmlns:a="http://schemas.openxmlformats.org/drawingml/2006/main" flipV="1">
          <a:off x="6889772" y="902703"/>
          <a:ext cx="0" cy="37516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0.85685</cdr:x>
      <cdr:y>0.46832</cdr:y>
    </cdr:from>
    <cdr:to>
      <cdr:x>0.93417</cdr:x>
      <cdr:y>0.63808</cdr:y>
    </cdr:to>
    <cdr:sp macro="" textlink="">
      <cdr:nvSpPr>
        <cdr:cNvPr id="32" name="TextBox 3">
          <a:extLst xmlns:a="http://schemas.openxmlformats.org/drawingml/2006/main">
            <a:ext uri="{FF2B5EF4-FFF2-40B4-BE49-F238E27FC236}">
              <a16:creationId xmlns:a16="http://schemas.microsoft.com/office/drawing/2014/main" id="{ACE1ADAB-E59F-4207-818D-8D1B35A23961}"/>
            </a:ext>
          </a:extLst>
        </cdr:cNvPr>
        <cdr:cNvSpPr txBox="1"/>
      </cdr:nvSpPr>
      <cdr:spPr>
        <a:xfrm xmlns:a="http://schemas.openxmlformats.org/drawingml/2006/main">
          <a:off x="9010292" y="2037819"/>
          <a:ext cx="813043" cy="738664"/>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400" b="1" dirty="0" err="1"/>
            <a:t>Futuros</a:t>
          </a:r>
          <a:endParaRPr lang="en-GB" sz="1400" b="1" dirty="0"/>
        </a:p>
        <a:p xmlns:a="http://schemas.openxmlformats.org/drawingml/2006/main">
          <a:r>
            <a:rPr lang="en-GB" sz="1400" b="1" dirty="0"/>
            <a:t>-12.4%</a:t>
          </a:r>
        </a:p>
        <a:p xmlns:a="http://schemas.openxmlformats.org/drawingml/2006/main">
          <a:r>
            <a:rPr lang="en-GB" sz="1400" b="1" dirty="0"/>
            <a:t>Dez/Dez</a:t>
          </a:r>
        </a:p>
      </cdr:txBody>
    </cdr:sp>
  </cdr:relSizeAnchor>
  <cdr:relSizeAnchor xmlns:cdr="http://schemas.openxmlformats.org/drawingml/2006/chartDrawing">
    <cdr:from>
      <cdr:x>0.82431</cdr:x>
      <cdr:y>0.1712</cdr:y>
    </cdr:from>
    <cdr:to>
      <cdr:x>0.82431</cdr:x>
      <cdr:y>0.86586</cdr:y>
    </cdr:to>
    <cdr:cxnSp macro="">
      <cdr:nvCxnSpPr>
        <cdr:cNvPr id="34" name="Straight Connector 33">
          <a:extLst xmlns:a="http://schemas.openxmlformats.org/drawingml/2006/main">
            <a:ext uri="{FF2B5EF4-FFF2-40B4-BE49-F238E27FC236}">
              <a16:creationId xmlns:a16="http://schemas.microsoft.com/office/drawing/2014/main" id="{E1A8BFA3-6674-4B74-AEA6-84E0281B5E81}"/>
            </a:ext>
          </a:extLst>
        </cdr:cNvPr>
        <cdr:cNvCxnSpPr/>
      </cdr:nvCxnSpPr>
      <cdr:spPr>
        <a:xfrm xmlns:a="http://schemas.openxmlformats.org/drawingml/2006/main" flipV="1">
          <a:off x="8424731" y="924590"/>
          <a:ext cx="0" cy="37516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0.86611</cdr:x>
      <cdr:y>0.14345</cdr:y>
    </cdr:from>
    <cdr:to>
      <cdr:x>0.94018</cdr:x>
      <cdr:y>0.19567</cdr:y>
    </cdr:to>
    <cdr:sp macro="" textlink="">
      <cdr:nvSpPr>
        <cdr:cNvPr id="2" name="TextBox 1">
          <a:extLst xmlns:a="http://schemas.openxmlformats.org/drawingml/2006/main">
            <a:ext uri="{FF2B5EF4-FFF2-40B4-BE49-F238E27FC236}">
              <a16:creationId xmlns:a16="http://schemas.microsoft.com/office/drawing/2014/main" id="{2858A0A2-ED14-4302-3CA0-CFC97C80ADAD}"/>
            </a:ext>
          </a:extLst>
        </cdr:cNvPr>
        <cdr:cNvSpPr txBox="1"/>
      </cdr:nvSpPr>
      <cdr:spPr>
        <a:xfrm xmlns:a="http://schemas.openxmlformats.org/drawingml/2006/main">
          <a:off x="8851900" y="774700"/>
          <a:ext cx="757019" cy="282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400" b="1"/>
            <a:t>2023</a:t>
          </a:r>
        </a:p>
      </cdr:txBody>
    </cdr:sp>
  </cdr:relSizeAnchor>
  <cdr:relSizeAnchor xmlns:cdr="http://schemas.openxmlformats.org/drawingml/2006/chartDrawing">
    <cdr:from>
      <cdr:x>0.97094</cdr:x>
      <cdr:y>0.17884</cdr:y>
    </cdr:from>
    <cdr:to>
      <cdr:x>0.97094</cdr:x>
      <cdr:y>0.8735</cdr:y>
    </cdr:to>
    <cdr:cxnSp macro="">
      <cdr:nvCxnSpPr>
        <cdr:cNvPr id="31" name="Straight Connector 30">
          <a:extLst xmlns:a="http://schemas.openxmlformats.org/drawingml/2006/main">
            <a:ext uri="{FF2B5EF4-FFF2-40B4-BE49-F238E27FC236}">
              <a16:creationId xmlns:a16="http://schemas.microsoft.com/office/drawing/2014/main" id="{C7F68276-638D-4655-5495-41A7407C0573}"/>
            </a:ext>
          </a:extLst>
        </cdr:cNvPr>
        <cdr:cNvCxnSpPr/>
      </cdr:nvCxnSpPr>
      <cdr:spPr>
        <a:xfrm xmlns:a="http://schemas.openxmlformats.org/drawingml/2006/main" flipV="1">
          <a:off x="9923331" y="965865"/>
          <a:ext cx="0" cy="3751632"/>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0.58143</cdr:x>
      <cdr:y>0.38036</cdr:y>
    </cdr:from>
    <cdr:to>
      <cdr:x>0.68024</cdr:x>
      <cdr:y>0.52732</cdr:y>
    </cdr:to>
    <cdr:sp macro="" textlink="">
      <cdr:nvSpPr>
        <cdr:cNvPr id="16" name="Oval 15">
          <a:extLst xmlns:a="http://schemas.openxmlformats.org/drawingml/2006/main">
            <a:ext uri="{FF2B5EF4-FFF2-40B4-BE49-F238E27FC236}">
              <a16:creationId xmlns:a16="http://schemas.microsoft.com/office/drawing/2014/main" id="{F405272B-B200-5EB8-BE9D-8E592BF239C5}"/>
            </a:ext>
          </a:extLst>
        </cdr:cNvPr>
        <cdr:cNvSpPr/>
      </cdr:nvSpPr>
      <cdr:spPr>
        <a:xfrm xmlns:a="http://schemas.openxmlformats.org/drawingml/2006/main">
          <a:off x="5790967" y="1622865"/>
          <a:ext cx="984069" cy="627018"/>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algn="ctr"/>
          <a:endParaRPr lang="en-GB"/>
        </a:p>
      </cdr:txBody>
    </cdr:sp>
  </cdr:relSizeAnchor>
  <cdr:relSizeAnchor xmlns:cdr="http://schemas.openxmlformats.org/drawingml/2006/chartDrawing">
    <cdr:from>
      <cdr:x>0.84156</cdr:x>
      <cdr:y>0.31879</cdr:y>
    </cdr:from>
    <cdr:to>
      <cdr:x>0.96615</cdr:x>
      <cdr:y>0.46575</cdr:y>
    </cdr:to>
    <cdr:sp macro="" textlink="">
      <cdr:nvSpPr>
        <cdr:cNvPr id="18" name="Oval 17">
          <a:extLst xmlns:a="http://schemas.openxmlformats.org/drawingml/2006/main">
            <a:ext uri="{FF2B5EF4-FFF2-40B4-BE49-F238E27FC236}">
              <a16:creationId xmlns:a16="http://schemas.microsoft.com/office/drawing/2014/main" id="{DBD15D5A-1DF4-0E5D-5E99-3180B857E414}"/>
            </a:ext>
          </a:extLst>
        </cdr:cNvPr>
        <cdr:cNvSpPr/>
      </cdr:nvSpPr>
      <cdr:spPr>
        <a:xfrm xmlns:a="http://schemas.openxmlformats.org/drawingml/2006/main">
          <a:off x="8381767" y="1360156"/>
          <a:ext cx="1240971" cy="627018"/>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GB"/>
        </a:p>
      </cdr:txBody>
    </cdr:sp>
  </cdr:relSizeAnchor>
</c:userShapes>
</file>

<file path=ppt/drawings/drawing9.xml><?xml version="1.0" encoding="utf-8"?>
<c:userShapes xmlns:c="http://schemas.openxmlformats.org/drawingml/2006/chart">
  <cdr:relSizeAnchor xmlns:cdr="http://schemas.openxmlformats.org/drawingml/2006/chartDrawing">
    <cdr:from>
      <cdr:x>0.71547</cdr:x>
      <cdr:y>0.18694</cdr:y>
    </cdr:from>
    <cdr:to>
      <cdr:x>0.93552</cdr:x>
      <cdr:y>0.2671</cdr:y>
    </cdr:to>
    <cdr:sp macro="" textlink="">
      <cdr:nvSpPr>
        <cdr:cNvPr id="3" name="TextBox 1">
          <a:extLst xmlns:a="http://schemas.openxmlformats.org/drawingml/2006/main">
            <a:ext uri="{FF2B5EF4-FFF2-40B4-BE49-F238E27FC236}">
              <a16:creationId xmlns:a16="http://schemas.microsoft.com/office/drawing/2014/main" id="{89498D52-91A2-8E23-1812-FBD87B391985}"/>
            </a:ext>
          </a:extLst>
        </cdr:cNvPr>
        <cdr:cNvSpPr txBox="1"/>
      </cdr:nvSpPr>
      <cdr:spPr>
        <a:xfrm xmlns:a="http://schemas.openxmlformats.org/drawingml/2006/main">
          <a:off x="3690338" y="934630"/>
          <a:ext cx="1134982" cy="40075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t>Guerra </a:t>
          </a:r>
          <a:r>
            <a:rPr lang="en-GB" sz="1400" b="1" dirty="0" err="1"/>
            <a:t>na</a:t>
          </a:r>
          <a:r>
            <a:rPr lang="en-GB" sz="1400" b="1" dirty="0"/>
            <a:t> </a:t>
          </a:r>
        </a:p>
        <a:p xmlns:a="http://schemas.openxmlformats.org/drawingml/2006/main">
          <a:pPr algn="ctr"/>
          <a:r>
            <a:rPr lang="en-GB" sz="1400" b="1" dirty="0" err="1"/>
            <a:t>Ucrânia</a:t>
          </a:r>
          <a:endParaRPr lang="en-GB"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2676"/>
          </a:xfrm>
          <a:prstGeom prst="rect">
            <a:avLst/>
          </a:prstGeom>
        </p:spPr>
        <p:txBody>
          <a:bodyPr vert="horz" lIns="96616" tIns="48308" rIns="96616" bIns="48308" rtlCol="0"/>
          <a:lstStyle>
            <a:lvl1pPr algn="r">
              <a:defRPr sz="1300"/>
            </a:lvl1pPr>
          </a:lstStyle>
          <a:p>
            <a:fld id="{C78936D4-8B27-42ED-B12D-2316C039BC67}" type="datetimeFigureOut">
              <a:rPr lang="en-GB" smtClean="0"/>
              <a:t>17/10/2022</a:t>
            </a:fld>
            <a:endParaRPr lang="en-GB"/>
          </a:p>
        </p:txBody>
      </p:sp>
      <p:sp>
        <p:nvSpPr>
          <p:cNvPr id="4" name="Slide Image Placeholder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9"/>
            <a:ext cx="2985558" cy="502674"/>
          </a:xfrm>
          <a:prstGeom prst="rect">
            <a:avLst/>
          </a:prstGeom>
        </p:spPr>
        <p:txBody>
          <a:bodyPr vert="horz" lIns="96616" tIns="48308" rIns="96616" bIns="48308" rtlCol="0" anchor="b"/>
          <a:lstStyle>
            <a:lvl1pPr algn="r">
              <a:defRPr sz="1300"/>
            </a:lvl1pPr>
          </a:lstStyle>
          <a:p>
            <a:fld id="{69AFB970-F1C0-4521-B91C-38A65ABF511B}" type="slidenum">
              <a:rPr lang="en-GB" smtClean="0"/>
              <a:t>‹#›</a:t>
            </a:fld>
            <a:endParaRPr lang="en-GB"/>
          </a:p>
        </p:txBody>
      </p:sp>
    </p:spTree>
    <p:extLst>
      <p:ext uri="{BB962C8B-B14F-4D97-AF65-F5344CB8AC3E}">
        <p14:creationId xmlns:p14="http://schemas.microsoft.com/office/powerpoint/2010/main" val="2145993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D05C5E-4664-4C06-9FF5-ADFE070C3D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388BBDA-4B71-4F5C-9611-F32328158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Slide Number Placeholder 3">
            <a:extLst>
              <a:ext uri="{FF2B5EF4-FFF2-40B4-BE49-F238E27FC236}">
                <a16:creationId xmlns:a16="http://schemas.microsoft.com/office/drawing/2014/main" id="{9364859A-5D48-4E81-BDF5-F4292588CA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876544" indent="-337133">
              <a:spcBef>
                <a:spcPct val="30000"/>
              </a:spcBef>
              <a:defRPr sz="1500">
                <a:solidFill>
                  <a:schemeClr val="tx1"/>
                </a:solidFill>
                <a:latin typeface="Calibri" panose="020F0502020204030204" pitchFamily="34" charset="0"/>
              </a:defRPr>
            </a:lvl2pPr>
            <a:lvl3pPr marL="1348528" indent="-269706">
              <a:spcBef>
                <a:spcPct val="30000"/>
              </a:spcBef>
              <a:defRPr sz="1500">
                <a:solidFill>
                  <a:schemeClr val="tx1"/>
                </a:solidFill>
                <a:latin typeface="Calibri" panose="020F0502020204030204" pitchFamily="34" charset="0"/>
              </a:defRPr>
            </a:lvl3pPr>
            <a:lvl4pPr marL="1887940" indent="-269706">
              <a:spcBef>
                <a:spcPct val="30000"/>
              </a:spcBef>
              <a:defRPr sz="1500">
                <a:solidFill>
                  <a:schemeClr val="tx1"/>
                </a:solidFill>
                <a:latin typeface="Calibri" panose="020F0502020204030204" pitchFamily="34" charset="0"/>
              </a:defRPr>
            </a:lvl4pPr>
            <a:lvl5pPr marL="2427351" indent="-269706">
              <a:spcBef>
                <a:spcPct val="30000"/>
              </a:spcBef>
              <a:defRPr sz="1500">
                <a:solidFill>
                  <a:schemeClr val="tx1"/>
                </a:solidFill>
                <a:latin typeface="Calibri" panose="020F0502020204030204" pitchFamily="34" charset="0"/>
              </a:defRPr>
            </a:lvl5pPr>
            <a:lvl6pPr marL="2966763" indent="-269706" eaLnBrk="0" fontAlgn="base" hangingPunct="0">
              <a:spcBef>
                <a:spcPct val="30000"/>
              </a:spcBef>
              <a:spcAft>
                <a:spcPct val="0"/>
              </a:spcAft>
              <a:defRPr sz="1500">
                <a:solidFill>
                  <a:schemeClr val="tx1"/>
                </a:solidFill>
                <a:latin typeface="Calibri" panose="020F0502020204030204" pitchFamily="34" charset="0"/>
              </a:defRPr>
            </a:lvl6pPr>
            <a:lvl7pPr marL="3506175" indent="-269706" eaLnBrk="0" fontAlgn="base" hangingPunct="0">
              <a:spcBef>
                <a:spcPct val="30000"/>
              </a:spcBef>
              <a:spcAft>
                <a:spcPct val="0"/>
              </a:spcAft>
              <a:defRPr sz="1500">
                <a:solidFill>
                  <a:schemeClr val="tx1"/>
                </a:solidFill>
                <a:latin typeface="Calibri" panose="020F0502020204030204" pitchFamily="34" charset="0"/>
              </a:defRPr>
            </a:lvl7pPr>
            <a:lvl8pPr marL="4045586" indent="-269706" eaLnBrk="0" fontAlgn="base" hangingPunct="0">
              <a:spcBef>
                <a:spcPct val="30000"/>
              </a:spcBef>
              <a:spcAft>
                <a:spcPct val="0"/>
              </a:spcAft>
              <a:defRPr sz="1500">
                <a:solidFill>
                  <a:schemeClr val="tx1"/>
                </a:solidFill>
                <a:latin typeface="Calibri" panose="020F0502020204030204" pitchFamily="34" charset="0"/>
              </a:defRPr>
            </a:lvl8pPr>
            <a:lvl9pPr marL="4584998" indent="-269706" eaLnBrk="0" fontAlgn="base" hangingPunct="0">
              <a:spcBef>
                <a:spcPct val="30000"/>
              </a:spcBef>
              <a:spcAft>
                <a:spcPct val="0"/>
              </a:spcAft>
              <a:defRPr sz="1500">
                <a:solidFill>
                  <a:schemeClr val="tx1"/>
                </a:solidFill>
                <a:latin typeface="Calibri" panose="020F0502020204030204" pitchFamily="34" charset="0"/>
              </a:defRPr>
            </a:lvl9pPr>
          </a:lstStyle>
          <a:p>
            <a:pPr>
              <a:spcBef>
                <a:spcPct val="0"/>
              </a:spcBef>
            </a:pPr>
            <a:fld id="{34A8ABB4-EF22-4973-8D8E-BBB6A11D1145}" type="slidenum">
              <a:rPr lang="en-GB" altLang="en-US"/>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2B78CB-31E0-4EC3-A846-65585CA4B4DF}" type="slidenum">
              <a:rPr lang="en-GB" smtClean="0"/>
              <a:t>29</a:t>
            </a:fld>
            <a:endParaRPr lang="en-GB"/>
          </a:p>
        </p:txBody>
      </p:sp>
    </p:spTree>
    <p:extLst>
      <p:ext uri="{BB962C8B-B14F-4D97-AF65-F5344CB8AC3E}">
        <p14:creationId xmlns:p14="http://schemas.microsoft.com/office/powerpoint/2010/main" val="4190488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2B78CB-31E0-4EC3-A846-65585CA4B4DF}" type="slidenum">
              <a:rPr lang="en-GB" smtClean="0"/>
              <a:t>31</a:t>
            </a:fld>
            <a:endParaRPr lang="en-GB"/>
          </a:p>
        </p:txBody>
      </p:sp>
    </p:spTree>
    <p:extLst>
      <p:ext uri="{BB962C8B-B14F-4D97-AF65-F5344CB8AC3E}">
        <p14:creationId xmlns:p14="http://schemas.microsoft.com/office/powerpoint/2010/main" val="34569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D05C5E-4664-4C06-9FF5-ADFE070C3D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388BBDA-4B71-4F5C-9611-F32328158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Slide Number Placeholder 3">
            <a:extLst>
              <a:ext uri="{FF2B5EF4-FFF2-40B4-BE49-F238E27FC236}">
                <a16:creationId xmlns:a16="http://schemas.microsoft.com/office/drawing/2014/main" id="{9364859A-5D48-4E81-BDF5-F4292588CA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876544" indent="-337133">
              <a:spcBef>
                <a:spcPct val="30000"/>
              </a:spcBef>
              <a:defRPr sz="1500">
                <a:solidFill>
                  <a:schemeClr val="tx1"/>
                </a:solidFill>
                <a:latin typeface="Calibri" panose="020F0502020204030204" pitchFamily="34" charset="0"/>
              </a:defRPr>
            </a:lvl2pPr>
            <a:lvl3pPr marL="1348528" indent="-269706">
              <a:spcBef>
                <a:spcPct val="30000"/>
              </a:spcBef>
              <a:defRPr sz="1500">
                <a:solidFill>
                  <a:schemeClr val="tx1"/>
                </a:solidFill>
                <a:latin typeface="Calibri" panose="020F0502020204030204" pitchFamily="34" charset="0"/>
              </a:defRPr>
            </a:lvl3pPr>
            <a:lvl4pPr marL="1887940" indent="-269706">
              <a:spcBef>
                <a:spcPct val="30000"/>
              </a:spcBef>
              <a:defRPr sz="1500">
                <a:solidFill>
                  <a:schemeClr val="tx1"/>
                </a:solidFill>
                <a:latin typeface="Calibri" panose="020F0502020204030204" pitchFamily="34" charset="0"/>
              </a:defRPr>
            </a:lvl4pPr>
            <a:lvl5pPr marL="2427351" indent="-269706">
              <a:spcBef>
                <a:spcPct val="30000"/>
              </a:spcBef>
              <a:defRPr sz="1500">
                <a:solidFill>
                  <a:schemeClr val="tx1"/>
                </a:solidFill>
                <a:latin typeface="Calibri" panose="020F0502020204030204" pitchFamily="34" charset="0"/>
              </a:defRPr>
            </a:lvl5pPr>
            <a:lvl6pPr marL="2966763" indent="-269706" eaLnBrk="0" fontAlgn="base" hangingPunct="0">
              <a:spcBef>
                <a:spcPct val="30000"/>
              </a:spcBef>
              <a:spcAft>
                <a:spcPct val="0"/>
              </a:spcAft>
              <a:defRPr sz="1500">
                <a:solidFill>
                  <a:schemeClr val="tx1"/>
                </a:solidFill>
                <a:latin typeface="Calibri" panose="020F0502020204030204" pitchFamily="34" charset="0"/>
              </a:defRPr>
            </a:lvl6pPr>
            <a:lvl7pPr marL="3506175" indent="-269706" eaLnBrk="0" fontAlgn="base" hangingPunct="0">
              <a:spcBef>
                <a:spcPct val="30000"/>
              </a:spcBef>
              <a:spcAft>
                <a:spcPct val="0"/>
              </a:spcAft>
              <a:defRPr sz="1500">
                <a:solidFill>
                  <a:schemeClr val="tx1"/>
                </a:solidFill>
                <a:latin typeface="Calibri" panose="020F0502020204030204" pitchFamily="34" charset="0"/>
              </a:defRPr>
            </a:lvl7pPr>
            <a:lvl8pPr marL="4045586" indent="-269706" eaLnBrk="0" fontAlgn="base" hangingPunct="0">
              <a:spcBef>
                <a:spcPct val="30000"/>
              </a:spcBef>
              <a:spcAft>
                <a:spcPct val="0"/>
              </a:spcAft>
              <a:defRPr sz="1500">
                <a:solidFill>
                  <a:schemeClr val="tx1"/>
                </a:solidFill>
                <a:latin typeface="Calibri" panose="020F0502020204030204" pitchFamily="34" charset="0"/>
              </a:defRPr>
            </a:lvl8pPr>
            <a:lvl9pPr marL="4584998" indent="-269706" eaLnBrk="0" fontAlgn="base" hangingPunct="0">
              <a:spcBef>
                <a:spcPct val="30000"/>
              </a:spcBef>
              <a:spcAft>
                <a:spcPct val="0"/>
              </a:spcAft>
              <a:defRPr sz="1500">
                <a:solidFill>
                  <a:schemeClr val="tx1"/>
                </a:solidFill>
                <a:latin typeface="Calibri" panose="020F0502020204030204" pitchFamily="34" charset="0"/>
              </a:defRPr>
            </a:lvl9pPr>
          </a:lstStyle>
          <a:p>
            <a:pPr>
              <a:spcBef>
                <a:spcPct val="0"/>
              </a:spcBef>
            </a:pPr>
            <a:fld id="{34A8ABB4-EF22-4973-8D8E-BBB6A11D1145}" type="slidenum">
              <a:rPr lang="en-GB" altLang="en-US"/>
              <a:pPr>
                <a:spcBef>
                  <a:spcPct val="0"/>
                </a:spcBef>
              </a:pPr>
              <a:t>2</a:t>
            </a:fld>
            <a:endParaRPr lang="en-GB" altLang="en-US"/>
          </a:p>
        </p:txBody>
      </p:sp>
    </p:spTree>
    <p:extLst>
      <p:ext uri="{BB962C8B-B14F-4D97-AF65-F5344CB8AC3E}">
        <p14:creationId xmlns:p14="http://schemas.microsoft.com/office/powerpoint/2010/main" val="45260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2B78CB-31E0-4EC3-A846-65585CA4B4DF}" type="slidenum">
              <a:rPr lang="en-GB" smtClean="0"/>
              <a:t>10</a:t>
            </a:fld>
            <a:endParaRPr lang="en-GB"/>
          </a:p>
        </p:txBody>
      </p:sp>
    </p:spTree>
    <p:extLst>
      <p:ext uri="{BB962C8B-B14F-4D97-AF65-F5344CB8AC3E}">
        <p14:creationId xmlns:p14="http://schemas.microsoft.com/office/powerpoint/2010/main" val="383520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2B78CB-31E0-4EC3-A846-65585CA4B4DF}" type="slidenum">
              <a:rPr lang="en-GB" smtClean="0"/>
              <a:t>14</a:t>
            </a:fld>
            <a:endParaRPr lang="en-GB"/>
          </a:p>
        </p:txBody>
      </p:sp>
    </p:spTree>
    <p:extLst>
      <p:ext uri="{BB962C8B-B14F-4D97-AF65-F5344CB8AC3E}">
        <p14:creationId xmlns:p14="http://schemas.microsoft.com/office/powerpoint/2010/main" val="409233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CD05C5E-4664-4C06-9FF5-ADFE070C3D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8388BBDA-4B71-4F5C-9611-F323281582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18436" name="Slide Number Placeholder 3">
            <a:extLst>
              <a:ext uri="{FF2B5EF4-FFF2-40B4-BE49-F238E27FC236}">
                <a16:creationId xmlns:a16="http://schemas.microsoft.com/office/drawing/2014/main" id="{9364859A-5D48-4E81-BDF5-F4292588CA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500">
                <a:solidFill>
                  <a:schemeClr val="tx1"/>
                </a:solidFill>
                <a:latin typeface="Calibri" panose="020F0502020204030204" pitchFamily="34" charset="0"/>
              </a:defRPr>
            </a:lvl1pPr>
            <a:lvl2pPr marL="876544" indent="-337133">
              <a:spcBef>
                <a:spcPct val="30000"/>
              </a:spcBef>
              <a:defRPr sz="1500">
                <a:solidFill>
                  <a:schemeClr val="tx1"/>
                </a:solidFill>
                <a:latin typeface="Calibri" panose="020F0502020204030204" pitchFamily="34" charset="0"/>
              </a:defRPr>
            </a:lvl2pPr>
            <a:lvl3pPr marL="1348528" indent="-269706">
              <a:spcBef>
                <a:spcPct val="30000"/>
              </a:spcBef>
              <a:defRPr sz="1500">
                <a:solidFill>
                  <a:schemeClr val="tx1"/>
                </a:solidFill>
                <a:latin typeface="Calibri" panose="020F0502020204030204" pitchFamily="34" charset="0"/>
              </a:defRPr>
            </a:lvl3pPr>
            <a:lvl4pPr marL="1887940" indent="-269706">
              <a:spcBef>
                <a:spcPct val="30000"/>
              </a:spcBef>
              <a:defRPr sz="1500">
                <a:solidFill>
                  <a:schemeClr val="tx1"/>
                </a:solidFill>
                <a:latin typeface="Calibri" panose="020F0502020204030204" pitchFamily="34" charset="0"/>
              </a:defRPr>
            </a:lvl4pPr>
            <a:lvl5pPr marL="2427351" indent="-269706">
              <a:spcBef>
                <a:spcPct val="30000"/>
              </a:spcBef>
              <a:defRPr sz="1500">
                <a:solidFill>
                  <a:schemeClr val="tx1"/>
                </a:solidFill>
                <a:latin typeface="Calibri" panose="020F0502020204030204" pitchFamily="34" charset="0"/>
              </a:defRPr>
            </a:lvl5pPr>
            <a:lvl6pPr marL="2966763" indent="-269706" eaLnBrk="0" fontAlgn="base" hangingPunct="0">
              <a:spcBef>
                <a:spcPct val="30000"/>
              </a:spcBef>
              <a:spcAft>
                <a:spcPct val="0"/>
              </a:spcAft>
              <a:defRPr sz="1500">
                <a:solidFill>
                  <a:schemeClr val="tx1"/>
                </a:solidFill>
                <a:latin typeface="Calibri" panose="020F0502020204030204" pitchFamily="34" charset="0"/>
              </a:defRPr>
            </a:lvl6pPr>
            <a:lvl7pPr marL="3506175" indent="-269706" eaLnBrk="0" fontAlgn="base" hangingPunct="0">
              <a:spcBef>
                <a:spcPct val="30000"/>
              </a:spcBef>
              <a:spcAft>
                <a:spcPct val="0"/>
              </a:spcAft>
              <a:defRPr sz="1500">
                <a:solidFill>
                  <a:schemeClr val="tx1"/>
                </a:solidFill>
                <a:latin typeface="Calibri" panose="020F0502020204030204" pitchFamily="34" charset="0"/>
              </a:defRPr>
            </a:lvl7pPr>
            <a:lvl8pPr marL="4045586" indent="-269706" eaLnBrk="0" fontAlgn="base" hangingPunct="0">
              <a:spcBef>
                <a:spcPct val="30000"/>
              </a:spcBef>
              <a:spcAft>
                <a:spcPct val="0"/>
              </a:spcAft>
              <a:defRPr sz="1500">
                <a:solidFill>
                  <a:schemeClr val="tx1"/>
                </a:solidFill>
                <a:latin typeface="Calibri" panose="020F0502020204030204" pitchFamily="34" charset="0"/>
              </a:defRPr>
            </a:lvl8pPr>
            <a:lvl9pPr marL="4584998" indent="-269706" eaLnBrk="0" fontAlgn="base" hangingPunct="0">
              <a:spcBef>
                <a:spcPct val="30000"/>
              </a:spcBef>
              <a:spcAft>
                <a:spcPct val="0"/>
              </a:spcAft>
              <a:defRPr sz="1500">
                <a:solidFill>
                  <a:schemeClr val="tx1"/>
                </a:solidFill>
                <a:latin typeface="Calibri" panose="020F0502020204030204" pitchFamily="34" charset="0"/>
              </a:defRPr>
            </a:lvl9pPr>
          </a:lstStyle>
          <a:p>
            <a:pPr>
              <a:spcBef>
                <a:spcPct val="0"/>
              </a:spcBef>
            </a:pPr>
            <a:fld id="{34A8ABB4-EF22-4973-8D8E-BBB6A11D1145}" type="slidenum">
              <a:rPr lang="en-GB" altLang="en-US"/>
              <a:pPr>
                <a:spcBef>
                  <a:spcPct val="0"/>
                </a:spcBef>
              </a:pPr>
              <a:t>22</a:t>
            </a:fld>
            <a:endParaRPr lang="en-GB" altLang="en-US"/>
          </a:p>
        </p:txBody>
      </p:sp>
    </p:spTree>
    <p:extLst>
      <p:ext uri="{BB962C8B-B14F-4D97-AF65-F5344CB8AC3E}">
        <p14:creationId xmlns:p14="http://schemas.microsoft.com/office/powerpoint/2010/main" val="2688855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2B78CB-31E0-4EC3-A846-65585CA4B4DF}" type="slidenum">
              <a:rPr lang="en-GB" smtClean="0"/>
              <a:t>24</a:t>
            </a:fld>
            <a:endParaRPr lang="en-GB"/>
          </a:p>
        </p:txBody>
      </p:sp>
    </p:spTree>
    <p:extLst>
      <p:ext uri="{BB962C8B-B14F-4D97-AF65-F5344CB8AC3E}">
        <p14:creationId xmlns:p14="http://schemas.microsoft.com/office/powerpoint/2010/main" val="538377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2B78CB-31E0-4EC3-A846-65585CA4B4DF}" type="slidenum">
              <a:rPr lang="en-GB" smtClean="0"/>
              <a:t>26</a:t>
            </a:fld>
            <a:endParaRPr lang="en-GB"/>
          </a:p>
        </p:txBody>
      </p:sp>
    </p:spTree>
    <p:extLst>
      <p:ext uri="{BB962C8B-B14F-4D97-AF65-F5344CB8AC3E}">
        <p14:creationId xmlns:p14="http://schemas.microsoft.com/office/powerpoint/2010/main" val="1493826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2B78CB-31E0-4EC3-A846-65585CA4B4DF}" type="slidenum">
              <a:rPr lang="en-GB" smtClean="0"/>
              <a:t>27</a:t>
            </a:fld>
            <a:endParaRPr lang="en-GB"/>
          </a:p>
        </p:txBody>
      </p:sp>
    </p:spTree>
    <p:extLst>
      <p:ext uri="{BB962C8B-B14F-4D97-AF65-F5344CB8AC3E}">
        <p14:creationId xmlns:p14="http://schemas.microsoft.com/office/powerpoint/2010/main" val="279857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E2B78CB-31E0-4EC3-A846-65585CA4B4DF}" type="slidenum">
              <a:rPr lang="en-GB" smtClean="0"/>
              <a:t>28</a:t>
            </a:fld>
            <a:endParaRPr lang="en-GB"/>
          </a:p>
        </p:txBody>
      </p:sp>
    </p:spTree>
    <p:extLst>
      <p:ext uri="{BB962C8B-B14F-4D97-AF65-F5344CB8AC3E}">
        <p14:creationId xmlns:p14="http://schemas.microsoft.com/office/powerpoint/2010/main" val="1407283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C98F-374C-907C-1D53-4C3C2C3071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78C3DF1-5E80-87D0-D39D-13493223D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98286E-E15E-6DAA-EE12-010E638915B9}"/>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5" name="Footer Placeholder 4">
            <a:extLst>
              <a:ext uri="{FF2B5EF4-FFF2-40B4-BE49-F238E27FC236}">
                <a16:creationId xmlns:a16="http://schemas.microsoft.com/office/drawing/2014/main" id="{2852E8B4-01A3-9E6A-B08F-E86E87D4B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EA1F60-093E-D3B3-7F8D-0FDB0B0DDBC8}"/>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415344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1651-FE62-D5A6-A31A-325A93C7E1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670A41-96E3-F2B5-87A2-265BF24FDC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3C0B2-4131-C538-3B8B-1A4DF20CE753}"/>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5" name="Footer Placeholder 4">
            <a:extLst>
              <a:ext uri="{FF2B5EF4-FFF2-40B4-BE49-F238E27FC236}">
                <a16:creationId xmlns:a16="http://schemas.microsoft.com/office/drawing/2014/main" id="{BA2C89B8-FF26-A991-DE43-BC5EC59392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91E639-5796-601E-5EA2-24CFEFDCAE05}"/>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29479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C33279-C960-617D-42C2-06CE0BFB95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13A7E4-BEE1-C165-3532-97FB599C28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C5B62-76D7-C743-26F9-A0F1193CFB19}"/>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5" name="Footer Placeholder 4">
            <a:extLst>
              <a:ext uri="{FF2B5EF4-FFF2-40B4-BE49-F238E27FC236}">
                <a16:creationId xmlns:a16="http://schemas.microsoft.com/office/drawing/2014/main" id="{D23263F7-C835-4A07-BF9B-21819255BB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E3930D-3647-7E2C-82BC-ED6D36C6B456}"/>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3893184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White Background">
    <p:spTree>
      <p:nvGrpSpPr>
        <p:cNvPr id="1" name=""/>
        <p:cNvGrpSpPr/>
        <p:nvPr/>
      </p:nvGrpSpPr>
      <p:grpSpPr>
        <a:xfrm>
          <a:off x="0" y="0"/>
          <a:ext cx="0" cy="0"/>
          <a:chOff x="0" y="0"/>
          <a:chExt cx="0" cy="0"/>
        </a:xfrm>
      </p:grpSpPr>
      <p:pic>
        <p:nvPicPr>
          <p:cNvPr id="5" name="Picture 2" descr="banderole">
            <a:extLst>
              <a:ext uri="{FF2B5EF4-FFF2-40B4-BE49-F238E27FC236}">
                <a16:creationId xmlns:a16="http://schemas.microsoft.com/office/drawing/2014/main" id="{A04B66A2-161A-4BCF-9396-FAC82D465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89884"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a:extLst>
              <a:ext uri="{FF2B5EF4-FFF2-40B4-BE49-F238E27FC236}">
                <a16:creationId xmlns:a16="http://schemas.microsoft.com/office/drawing/2014/main" id="{7E4E42F8-C647-4506-AC05-C3EFBB811A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39329"/>
            <a:ext cx="12189884" cy="101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6055784" y="2181225"/>
            <a:ext cx="5568949" cy="2914650"/>
          </a:xfrm>
        </p:spPr>
        <p:txBody>
          <a:bodyPr/>
          <a:lstStyle>
            <a:lvl1pPr>
              <a:lnSpc>
                <a:spcPts val="3600"/>
              </a:lnSpc>
              <a:defRPr sz="3200" b="1" baseline="0">
                <a:solidFill>
                  <a:schemeClr val="tx2"/>
                </a:solidFill>
                <a:latin typeface="Arial" charset="0"/>
              </a:defRPr>
            </a:lvl1pPr>
          </a:lstStyle>
          <a:p>
            <a:pPr lvl="0"/>
            <a:r>
              <a:rPr lang="en-US" noProof="0"/>
              <a:t>Click to edit Master title style</a:t>
            </a:r>
            <a:endParaRPr lang="en-GB" noProof="0"/>
          </a:p>
        </p:txBody>
      </p:sp>
      <p:sp>
        <p:nvSpPr>
          <p:cNvPr id="1226758" name="Rectangle 6"/>
          <p:cNvSpPr>
            <a:spLocks noGrp="1" noChangeArrowheads="1"/>
          </p:cNvSpPr>
          <p:nvPr>
            <p:ph type="subTitle" idx="1"/>
          </p:nvPr>
        </p:nvSpPr>
        <p:spPr>
          <a:xfrm>
            <a:off x="6064251" y="5522914"/>
            <a:ext cx="5568949" cy="909637"/>
          </a:xfrm>
        </p:spPr>
        <p:txBody>
          <a:bodyPr anchor="b"/>
          <a:lstStyle>
            <a:lvl1pPr marL="0" indent="0">
              <a:lnSpc>
                <a:spcPts val="2400"/>
              </a:lnSpc>
              <a:buFontTx/>
              <a:buNone/>
              <a:defRPr sz="2000" baseline="0">
                <a:solidFill>
                  <a:schemeClr val="tx2"/>
                </a:solidFill>
              </a:defRPr>
            </a:lvl1pPr>
          </a:lstStyle>
          <a:p>
            <a:pPr lvl="0"/>
            <a:r>
              <a:rPr lang="en-US" noProof="0"/>
              <a:t>Click to edit Master subtitle style</a:t>
            </a:r>
            <a:endParaRPr lang="en-GB" noProof="0"/>
          </a:p>
        </p:txBody>
      </p:sp>
      <p:sp>
        <p:nvSpPr>
          <p:cNvPr id="3" name="Text Placeholder 2"/>
          <p:cNvSpPr>
            <a:spLocks noGrp="1"/>
          </p:cNvSpPr>
          <p:nvPr>
            <p:ph type="body" sz="quarter" idx="10"/>
          </p:nvPr>
        </p:nvSpPr>
        <p:spPr>
          <a:xfrm>
            <a:off x="334433" y="2181225"/>
            <a:ext cx="5088467"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Rectangle 5">
            <a:extLst>
              <a:ext uri="{FF2B5EF4-FFF2-40B4-BE49-F238E27FC236}">
                <a16:creationId xmlns:a16="http://schemas.microsoft.com/office/drawing/2014/main" id="{2A9238A8-7E45-4ED3-BA87-59612493A1FC}"/>
              </a:ext>
            </a:extLst>
          </p:cNvPr>
          <p:cNvSpPr>
            <a:spLocks noGrp="1" noChangeArrowheads="1"/>
          </p:cNvSpPr>
          <p:nvPr>
            <p:ph type="dt" sz="quarter" idx="11"/>
          </p:nvPr>
        </p:nvSpPr>
        <p:spPr bwMode="auto">
          <a:xfrm>
            <a:off x="359833" y="6181725"/>
            <a:ext cx="5090584" cy="419100"/>
          </a:xfrm>
          <a:prstGeom prst="rect">
            <a:avLst/>
          </a:prstGeom>
        </p:spPr>
        <p:txBody>
          <a:bodyPr vert="horz" wrap="none" lIns="0" tIns="0" rIns="0" bIns="0" numCol="1" anchor="t" anchorCtr="0" compatLnSpc="1">
            <a:prstTxWarp prst="textNoShape">
              <a:avLst/>
            </a:prstTxWarp>
          </a:bodyPr>
          <a:lstStyle>
            <a:lvl1pPr eaLnBrk="0" hangingPunct="0">
              <a:spcBef>
                <a:spcPct val="0"/>
              </a:spcBef>
              <a:defRPr sz="1600" baseline="0">
                <a:solidFill>
                  <a:schemeClr val="tx2"/>
                </a:solidFill>
                <a:latin typeface="+mn-lt"/>
                <a:ea typeface="ヒラギノ角ゴ Pro W3" pitchFamily="-64" charset="-128"/>
                <a:cs typeface="+mn-cs"/>
              </a:defRPr>
            </a:lvl1pPr>
          </a:lstStyle>
          <a:p>
            <a:pPr>
              <a:defRPr/>
            </a:pPr>
            <a:endParaRPr lang="en-GB"/>
          </a:p>
        </p:txBody>
      </p:sp>
    </p:spTree>
    <p:extLst>
      <p:ext uri="{BB962C8B-B14F-4D97-AF65-F5344CB8AC3E}">
        <p14:creationId xmlns:p14="http://schemas.microsoft.com/office/powerpoint/2010/main" val="148651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44807"/>
            <a:ext cx="10515600" cy="1325563"/>
          </a:xfrm>
          <a:prstGeom prst="rect">
            <a:avLst/>
          </a:prstGeom>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359834" y="1428751"/>
            <a:ext cx="5628217" cy="4468813"/>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6191251" y="1428751"/>
            <a:ext cx="5628216" cy="4468813"/>
          </a:xfrm>
        </p:spPr>
        <p:txBody>
          <a:bodyPr/>
          <a:lstStyle>
            <a:lvl1pPr>
              <a:defRPr sz="22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6"/>
          <p:cNvSpPr>
            <a:spLocks noGrp="1"/>
          </p:cNvSpPr>
          <p:nvPr>
            <p:ph type="body" sz="quarter" idx="12"/>
          </p:nvPr>
        </p:nvSpPr>
        <p:spPr>
          <a:xfrm>
            <a:off x="364565" y="116632"/>
            <a:ext cx="11396064"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a:t>Click to edit Master text styles</a:t>
            </a:r>
          </a:p>
        </p:txBody>
      </p:sp>
      <p:sp>
        <p:nvSpPr>
          <p:cNvPr id="6" name="Footer Placeholder 4"/>
          <p:cNvSpPr>
            <a:spLocks noGrp="1"/>
          </p:cNvSpPr>
          <p:nvPr>
            <p:ph type="ftr" sz="quarter" idx="13"/>
          </p:nvPr>
        </p:nvSpPr>
        <p:spPr>
          <a:xfrm>
            <a:off x="4038600" y="6356352"/>
            <a:ext cx="4114800" cy="365125"/>
          </a:xfrm>
          <a:prstGeom prst="rect">
            <a:avLst/>
          </a:prstGeom>
        </p:spPr>
        <p:txBody>
          <a:bodyPr/>
          <a:lstStyle>
            <a:lvl1pPr eaLnBrk="1" fontAlgn="auto" hangingPunct="1">
              <a:spcAft>
                <a:spcPts val="0"/>
              </a:spcAft>
              <a:defRPr>
                <a:ea typeface="+mn-ea"/>
              </a:defRPr>
            </a:lvl1pPr>
          </a:lstStyle>
          <a:p>
            <a:pPr>
              <a:defRPr/>
            </a:pPr>
            <a:endParaRPr lang="en-GB"/>
          </a:p>
        </p:txBody>
      </p:sp>
      <p:sp>
        <p:nvSpPr>
          <p:cNvPr id="7" name="Slide Number Placeholder 5"/>
          <p:cNvSpPr>
            <a:spLocks noGrp="1"/>
          </p:cNvSpPr>
          <p:nvPr>
            <p:ph type="sldNum" sz="quarter" idx="14"/>
          </p:nvPr>
        </p:nvSpPr>
        <p:spPr/>
        <p:txBody>
          <a:bodyPr/>
          <a:lstStyle>
            <a:lvl1pPr eaLnBrk="1" fontAlgn="auto" hangingPunct="1">
              <a:spcAft>
                <a:spcPts val="0"/>
              </a:spcAft>
              <a:defRPr>
                <a:ea typeface="+mn-ea"/>
              </a:defRPr>
            </a:lvl1pPr>
          </a:lstStyle>
          <a:p>
            <a:pPr>
              <a:defRPr/>
            </a:pPr>
            <a:fld id="{A82E2CEB-554D-4C04-BBC2-78B8DC5A8A28}" type="slidenum">
              <a:rPr lang="en-GB"/>
              <a:pPr>
                <a:defRPr/>
              </a:pPr>
              <a:t>‹#›</a:t>
            </a:fld>
            <a:endParaRPr lang="en-GB"/>
          </a:p>
        </p:txBody>
      </p:sp>
    </p:spTree>
    <p:extLst>
      <p:ext uri="{BB962C8B-B14F-4D97-AF65-F5344CB8AC3E}">
        <p14:creationId xmlns:p14="http://schemas.microsoft.com/office/powerpoint/2010/main" val="209133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279480"/>
            <a:ext cx="2743200" cy="365125"/>
          </a:xfrm>
        </p:spPr>
        <p:txBody>
          <a:bodyPr/>
          <a:lstStyle>
            <a:lvl1pPr algn="l">
              <a:defRPr/>
            </a:lvl1pPr>
          </a:lstStyle>
          <a:p>
            <a:fld id="{3C454D2A-EBA0-4F4A-BAC3-58869111C0C2}" type="slidenum">
              <a:rPr lang="en-GB" smtClean="0"/>
              <a:pPr/>
              <a:t>‹#›</a:t>
            </a:fld>
            <a:endParaRPr lang="en-GB" dirty="0"/>
          </a:p>
        </p:txBody>
      </p:sp>
      <p:sp>
        <p:nvSpPr>
          <p:cNvPr id="7" name="TextBox 6">
            <a:extLst>
              <a:ext uri="{FF2B5EF4-FFF2-40B4-BE49-F238E27FC236}">
                <a16:creationId xmlns:a16="http://schemas.microsoft.com/office/drawing/2014/main" id="{9F4206CB-EF48-4904-B6C5-14DCF7D63B4F}"/>
              </a:ext>
            </a:extLst>
          </p:cNvPr>
          <p:cNvSpPr txBox="1"/>
          <p:nvPr userDrawn="1"/>
        </p:nvSpPr>
        <p:spPr>
          <a:xfrm>
            <a:off x="0" y="25519"/>
            <a:ext cx="12224189" cy="329321"/>
          </a:xfrm>
          <a:prstGeom prst="rect">
            <a:avLst/>
          </a:prstGeom>
          <a:solidFill>
            <a:schemeClr val="accent1">
              <a:lumMod val="75000"/>
            </a:schemeClr>
          </a:solidFill>
        </p:spPr>
        <p:txBody>
          <a:bodyPr wrap="square" rtlCol="0">
            <a:spAutoFit/>
          </a:bodyPr>
          <a:lstStyle/>
          <a:p>
            <a:endParaRPr lang="en-US" sz="1540" dirty="0"/>
          </a:p>
        </p:txBody>
      </p:sp>
    </p:spTree>
    <p:extLst>
      <p:ext uri="{BB962C8B-B14F-4D97-AF65-F5344CB8AC3E}">
        <p14:creationId xmlns:p14="http://schemas.microsoft.com/office/powerpoint/2010/main" val="160437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D72B-DD75-DE25-F7EA-79CD4E5CC9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98C70C-6287-7C86-2A36-576DC0625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587C77-CF2E-0B17-DD64-E179B610BEB9}"/>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5" name="Footer Placeholder 4">
            <a:extLst>
              <a:ext uri="{FF2B5EF4-FFF2-40B4-BE49-F238E27FC236}">
                <a16:creationId xmlns:a16="http://schemas.microsoft.com/office/drawing/2014/main" id="{1652F287-8624-4A3D-BCFE-1C5134EF7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395704-21CF-9308-6C5C-39F8BF36A61B}"/>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77467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B48C-6720-AE70-D4E7-AA3E3F8B3E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B9A0B7-CED5-66DD-E9BC-C72331830C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7FB6E9-6244-3CFA-FF35-CC39A98FC7B6}"/>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5" name="Footer Placeholder 4">
            <a:extLst>
              <a:ext uri="{FF2B5EF4-FFF2-40B4-BE49-F238E27FC236}">
                <a16:creationId xmlns:a16="http://schemas.microsoft.com/office/drawing/2014/main" id="{76DB8348-760D-795A-7649-B312E1C77D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E813CC-0D46-B05A-DDFD-5B27E4D71754}"/>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33273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30F8-2241-8C67-AB4C-3323F1CEB6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318CA9-F401-97B5-FEE8-1ECA941A5C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A63D71B-CE24-5360-BD56-3E454DC4BE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DA0CDD-5B73-6B7A-25A3-F1FE1A2C9793}"/>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6" name="Footer Placeholder 5">
            <a:extLst>
              <a:ext uri="{FF2B5EF4-FFF2-40B4-BE49-F238E27FC236}">
                <a16:creationId xmlns:a16="http://schemas.microsoft.com/office/drawing/2014/main" id="{3064D510-4708-B3DA-7FDD-023E8B090D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2390D6-B3D9-9198-8888-22C6F87FE74F}"/>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75044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0AE2-676E-3AA7-F383-BBDD974A6E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7FE909-A467-2F9E-B611-7D98C5F260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2846D-10AA-8494-8D66-28DA5EE6D1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EDAF272-4E9D-8F5A-7482-4B987BA893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6AB3F0-308B-425D-AA0A-979A84F2B3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655C36-3F5B-FFEE-389A-D2CF378D5D30}"/>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8" name="Footer Placeholder 7">
            <a:extLst>
              <a:ext uri="{FF2B5EF4-FFF2-40B4-BE49-F238E27FC236}">
                <a16:creationId xmlns:a16="http://schemas.microsoft.com/office/drawing/2014/main" id="{D26D4BEF-5B94-EB56-B230-438C2CFEB3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A413AF-6682-4CBE-E17C-BAE9C869466D}"/>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41769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F061E-F7AB-A8E5-2292-44E802F0A3E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E6BD161-4FBC-66D1-0E77-AC0E4D8FDF8C}"/>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4" name="Footer Placeholder 3">
            <a:extLst>
              <a:ext uri="{FF2B5EF4-FFF2-40B4-BE49-F238E27FC236}">
                <a16:creationId xmlns:a16="http://schemas.microsoft.com/office/drawing/2014/main" id="{DCB57963-4025-5EED-55FE-B4193E7462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8852CF-2CDE-6A15-21BB-7F8C747A7FBE}"/>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32312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70ECEE-7E57-F202-69DB-BB5B31FC747F}"/>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3" name="Footer Placeholder 2">
            <a:extLst>
              <a:ext uri="{FF2B5EF4-FFF2-40B4-BE49-F238E27FC236}">
                <a16:creationId xmlns:a16="http://schemas.microsoft.com/office/drawing/2014/main" id="{04DE35EA-3D8F-E510-CF39-4353B48CA3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2AFE39-93BB-9DD2-9103-23C661AAFBDD}"/>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76710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A783-225B-537F-7559-2B5C5C9B54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7E35120-EC10-2488-4AB6-174CFF3C9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CD42C6-C8C6-C72D-7F95-503734BE2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10F1B8-0B51-D10A-A8F2-2DB968F34E4F}"/>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6" name="Footer Placeholder 5">
            <a:extLst>
              <a:ext uri="{FF2B5EF4-FFF2-40B4-BE49-F238E27FC236}">
                <a16:creationId xmlns:a16="http://schemas.microsoft.com/office/drawing/2014/main" id="{038AA5DD-90C0-A4D4-2521-7D859AA2D9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11C37-4153-2798-5D5D-9CDA3EA83C76}"/>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1709110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26D49-89B2-8C6D-1A8A-E15C41FF1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4CE2DA-4FCC-7A28-2A35-0D1BFADC17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95EE50-1859-6180-1F07-8F563C7E8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34C0AF-1335-948F-D242-F939D5FF7CB2}"/>
              </a:ext>
            </a:extLst>
          </p:cNvPr>
          <p:cNvSpPr>
            <a:spLocks noGrp="1"/>
          </p:cNvSpPr>
          <p:nvPr>
            <p:ph type="dt" sz="half" idx="10"/>
          </p:nvPr>
        </p:nvSpPr>
        <p:spPr/>
        <p:txBody>
          <a:bodyPr/>
          <a:lstStyle/>
          <a:p>
            <a:fld id="{B7A01303-E2F6-4E0E-9E3F-2B215C4B0490}" type="datetimeFigureOut">
              <a:rPr lang="en-GB" smtClean="0"/>
              <a:t>17/10/2022</a:t>
            </a:fld>
            <a:endParaRPr lang="en-GB"/>
          </a:p>
        </p:txBody>
      </p:sp>
      <p:sp>
        <p:nvSpPr>
          <p:cNvPr id="6" name="Footer Placeholder 5">
            <a:extLst>
              <a:ext uri="{FF2B5EF4-FFF2-40B4-BE49-F238E27FC236}">
                <a16:creationId xmlns:a16="http://schemas.microsoft.com/office/drawing/2014/main" id="{7F2872BC-4081-B0AD-8CEE-677137F0E6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99F871-765F-741D-D2F0-E53DB2925CED}"/>
              </a:ext>
            </a:extLst>
          </p:cNvPr>
          <p:cNvSpPr>
            <a:spLocks noGrp="1"/>
          </p:cNvSpPr>
          <p:nvPr>
            <p:ph type="sldNum" sz="quarter" idx="12"/>
          </p:nvPr>
        </p:nvSpPr>
        <p:spPr/>
        <p:txBody>
          <a:bodyPr/>
          <a:lstStyle/>
          <a:p>
            <a:fld id="{C3AAAA93-824F-4877-873D-C37F71F4E61E}" type="slidenum">
              <a:rPr lang="en-GB" smtClean="0"/>
              <a:t>‹#›</a:t>
            </a:fld>
            <a:endParaRPr lang="en-GB"/>
          </a:p>
        </p:txBody>
      </p:sp>
    </p:spTree>
    <p:extLst>
      <p:ext uri="{BB962C8B-B14F-4D97-AF65-F5344CB8AC3E}">
        <p14:creationId xmlns:p14="http://schemas.microsoft.com/office/powerpoint/2010/main" val="4033929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8C22C8-CD01-EDB0-317E-71164F413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042B07-CD09-99E4-3006-9191753058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370FC-CEEF-62FB-43A6-1F5593DCA9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A01303-E2F6-4E0E-9E3F-2B215C4B0490}" type="datetimeFigureOut">
              <a:rPr lang="en-GB" smtClean="0"/>
              <a:t>17/10/2022</a:t>
            </a:fld>
            <a:endParaRPr lang="en-GB"/>
          </a:p>
        </p:txBody>
      </p:sp>
      <p:sp>
        <p:nvSpPr>
          <p:cNvPr id="5" name="Footer Placeholder 4">
            <a:extLst>
              <a:ext uri="{FF2B5EF4-FFF2-40B4-BE49-F238E27FC236}">
                <a16:creationId xmlns:a16="http://schemas.microsoft.com/office/drawing/2014/main" id="{F28FA5C0-D75D-0034-178B-E7E0976768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E832FE-C674-3786-4811-3AAD10B9C8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AAA93-824F-4877-873D-C37F71F4E61E}" type="slidenum">
              <a:rPr lang="en-GB" smtClean="0"/>
              <a:t>‹#›</a:t>
            </a:fld>
            <a:endParaRPr lang="en-GB"/>
          </a:p>
        </p:txBody>
      </p:sp>
    </p:spTree>
    <p:extLst>
      <p:ext uri="{BB962C8B-B14F-4D97-AF65-F5344CB8AC3E}">
        <p14:creationId xmlns:p14="http://schemas.microsoft.com/office/powerpoint/2010/main" val="2421654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EE354369-001A-4C1B-B356-7241AD471243}"/>
              </a:ext>
            </a:extLst>
          </p:cNvPr>
          <p:cNvSpPr>
            <a:spLocks noGrp="1" noChangeArrowheads="1"/>
          </p:cNvSpPr>
          <p:nvPr>
            <p:ph type="ctrTitle"/>
          </p:nvPr>
        </p:nvSpPr>
        <p:spPr>
          <a:xfrm>
            <a:off x="1757363" y="1227964"/>
            <a:ext cx="9247710" cy="3508629"/>
          </a:xfrm>
        </p:spPr>
        <p:txBody>
          <a:bodyPr anchor="t">
            <a:normAutofit/>
          </a:bodyPr>
          <a:lstStyle/>
          <a:p>
            <a:pPr algn="ctr"/>
            <a:r>
              <a:rPr lang="en-GB" sz="2200" dirty="0">
                <a:latin typeface="Arial" panose="020B0604020202020204" pitchFamily="34" charset="0"/>
              </a:rPr>
              <a:t>BANCO DE PORTUGAL</a:t>
            </a:r>
            <a:br>
              <a:rPr lang="en-GB" sz="2200" dirty="0">
                <a:latin typeface="Arial" panose="020B0604020202020204" pitchFamily="34" charset="0"/>
              </a:rPr>
            </a:br>
            <a:r>
              <a:rPr lang="en-GB" sz="2200" dirty="0">
                <a:latin typeface="Arial" panose="020B0604020202020204" pitchFamily="34" charset="0"/>
              </a:rPr>
              <a:t>ENCONTRO ANNUAL DOS BANCOS CENTRAIS DOS PAÍSES DE LÍNGUA PORTUGUESA</a:t>
            </a:r>
            <a:br>
              <a:rPr lang="en-GB" sz="1800" dirty="0">
                <a:latin typeface="Arial" panose="020B0604020202020204" pitchFamily="34" charset="0"/>
              </a:rPr>
            </a:br>
            <a:br>
              <a:rPr lang="en-GB" sz="1800" dirty="0">
                <a:latin typeface="Arial" panose="020B0604020202020204" pitchFamily="34" charset="0"/>
              </a:rPr>
            </a:br>
            <a:br>
              <a:rPr lang="en-GB" sz="1800" dirty="0">
                <a:latin typeface="Arial" panose="020B0604020202020204" pitchFamily="34" charset="0"/>
              </a:rPr>
            </a:br>
            <a:br>
              <a:rPr lang="en-GB" sz="1800" dirty="0">
                <a:latin typeface="Arial" panose="020B0604020202020204" pitchFamily="34" charset="0"/>
              </a:rPr>
            </a:br>
            <a:r>
              <a:rPr lang="en-GB" sz="2400" dirty="0">
                <a:latin typeface="Arial" panose="020B0604020202020204" pitchFamily="34" charset="0"/>
              </a:rPr>
              <a:t>ACTUAIS DESAFIOS DOS BANCOS CENTRAIS</a:t>
            </a:r>
            <a:endParaRPr lang="en-GB" altLang="en-US" sz="2400" dirty="0">
              <a:latin typeface="Arial" panose="020B0604020202020204" pitchFamily="34" charset="0"/>
            </a:endParaRPr>
          </a:p>
        </p:txBody>
      </p:sp>
      <p:sp>
        <p:nvSpPr>
          <p:cNvPr id="17411" name="Subtitle 4">
            <a:extLst>
              <a:ext uri="{FF2B5EF4-FFF2-40B4-BE49-F238E27FC236}">
                <a16:creationId xmlns:a16="http://schemas.microsoft.com/office/drawing/2014/main" id="{C17954A7-50C3-4C68-9644-7CD9DCDF4AEF}"/>
              </a:ext>
            </a:extLst>
          </p:cNvPr>
          <p:cNvSpPr>
            <a:spLocks noGrp="1" noChangeArrowheads="1"/>
          </p:cNvSpPr>
          <p:nvPr>
            <p:ph type="subTitle" idx="1"/>
          </p:nvPr>
        </p:nvSpPr>
        <p:spPr>
          <a:xfrm>
            <a:off x="7344866" y="5630036"/>
            <a:ext cx="4176712" cy="498475"/>
          </a:xfrm>
        </p:spPr>
        <p:txBody>
          <a:bodyPr>
            <a:normAutofit/>
          </a:bodyPr>
          <a:lstStyle/>
          <a:p>
            <a:pPr eaLnBrk="1" hangingPunct="1"/>
            <a:r>
              <a:rPr lang="en-GB" altLang="en-US" sz="1800" b="1" dirty="0" err="1"/>
              <a:t>Lisboa</a:t>
            </a:r>
            <a:r>
              <a:rPr lang="en-GB" altLang="en-US" sz="1800" b="1" dirty="0"/>
              <a:t>. 10 de </a:t>
            </a:r>
            <a:r>
              <a:rPr lang="en-GB" altLang="en-US" sz="1800" b="1" dirty="0" err="1"/>
              <a:t>Outubro</a:t>
            </a:r>
            <a:r>
              <a:rPr lang="en-GB" altLang="en-US" sz="1800" b="1" dirty="0"/>
              <a:t> de 2022</a:t>
            </a:r>
          </a:p>
        </p:txBody>
      </p:sp>
      <p:sp>
        <p:nvSpPr>
          <p:cNvPr id="8" name="Text Placeholder 7">
            <a:extLst>
              <a:ext uri="{FF2B5EF4-FFF2-40B4-BE49-F238E27FC236}">
                <a16:creationId xmlns:a16="http://schemas.microsoft.com/office/drawing/2014/main" id="{BC12412D-667B-4D48-9C71-B5F006A5AF60}"/>
              </a:ext>
            </a:extLst>
          </p:cNvPr>
          <p:cNvSpPr>
            <a:spLocks noGrp="1"/>
          </p:cNvSpPr>
          <p:nvPr>
            <p:ph type="body" sz="quarter" idx="10"/>
          </p:nvPr>
        </p:nvSpPr>
        <p:spPr>
          <a:xfrm>
            <a:off x="7344866" y="4736593"/>
            <a:ext cx="3092358" cy="323850"/>
          </a:xfrm>
        </p:spPr>
        <p:txBody>
          <a:bodyPr>
            <a:noAutofit/>
          </a:bodyPr>
          <a:lstStyle/>
          <a:p>
            <a:pPr>
              <a:spcBef>
                <a:spcPts val="0"/>
              </a:spcBef>
              <a:defRPr/>
            </a:pPr>
            <a:r>
              <a:rPr lang="en-GB" sz="2400" dirty="0"/>
              <a:t>Vítor Constâncio</a:t>
            </a:r>
          </a:p>
          <a:p>
            <a:pPr>
              <a:spcBef>
                <a:spcPts val="0"/>
              </a:spcBef>
              <a:defRPr/>
            </a:pPr>
            <a:endParaRPr sz="2400" b="0" dirty="0"/>
          </a:p>
        </p:txBody>
      </p:sp>
      <p:sp>
        <p:nvSpPr>
          <p:cNvPr id="2" name="Rectangle 1">
            <a:extLst>
              <a:ext uri="{FF2B5EF4-FFF2-40B4-BE49-F238E27FC236}">
                <a16:creationId xmlns:a16="http://schemas.microsoft.com/office/drawing/2014/main" id="{44BB78DF-5699-4518-9DC2-0E6498D7C64E}"/>
              </a:ext>
            </a:extLst>
          </p:cNvPr>
          <p:cNvSpPr/>
          <p:nvPr/>
        </p:nvSpPr>
        <p:spPr>
          <a:xfrm>
            <a:off x="0" y="2"/>
            <a:ext cx="12192000" cy="104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082A3F1C-FF0E-32A8-DFA7-91EB75035E23}"/>
              </a:ext>
            </a:extLst>
          </p:cNvPr>
          <p:cNvCxnSpPr>
            <a:cxnSpLocks/>
          </p:cNvCxnSpPr>
          <p:nvPr/>
        </p:nvCxnSpPr>
        <p:spPr>
          <a:xfrm>
            <a:off x="1713073" y="1711234"/>
            <a:ext cx="9666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92A2B06-A1C9-8732-AAF9-77BDB780D643}"/>
              </a:ext>
            </a:extLst>
          </p:cNvPr>
          <p:cNvCxnSpPr/>
          <p:nvPr/>
        </p:nvCxnSpPr>
        <p:spPr>
          <a:xfrm>
            <a:off x="2586457" y="2873828"/>
            <a:ext cx="758952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A380C0-DF0E-C22C-A98F-1FB765861B15}"/>
              </a:ext>
            </a:extLst>
          </p:cNvPr>
          <p:cNvCxnSpPr>
            <a:cxnSpLocks/>
          </p:cNvCxnSpPr>
          <p:nvPr/>
        </p:nvCxnSpPr>
        <p:spPr>
          <a:xfrm>
            <a:off x="3006296" y="3143794"/>
            <a:ext cx="6426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a:extLst>
              <a:ext uri="{FF2B5EF4-FFF2-40B4-BE49-F238E27FC236}">
                <a16:creationId xmlns:a16="http://schemas.microsoft.com/office/drawing/2014/main" id="{A6E993B3-FFFC-43A8-8DE7-79D553628F51}"/>
              </a:ext>
            </a:extLst>
          </p:cNvPr>
          <p:cNvSpPr txBox="1">
            <a:spLocks noChangeArrowheads="1"/>
          </p:cNvSpPr>
          <p:nvPr/>
        </p:nvSpPr>
        <p:spPr bwMode="auto">
          <a:xfrm>
            <a:off x="1905000" y="111124"/>
            <a:ext cx="8331485" cy="400110"/>
          </a:xfrm>
          <a:prstGeom prst="rect">
            <a:avLst/>
          </a:prstGeom>
          <a:solidFill>
            <a:srgbClr val="0070C0"/>
          </a:solid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pt-PT" altLang="en-US" sz="2000" b="1" dirty="0">
                <a:solidFill>
                  <a:schemeClr val="bg1"/>
                </a:solidFill>
                <a:latin typeface="+mn-lt"/>
              </a:rPr>
              <a:t>Curva de </a:t>
            </a:r>
            <a:r>
              <a:rPr lang="pt-PT" altLang="en-US" sz="2000" b="1" dirty="0" err="1">
                <a:solidFill>
                  <a:schemeClr val="bg1"/>
                </a:solidFill>
                <a:latin typeface="+mn-lt"/>
              </a:rPr>
              <a:t>Phillips</a:t>
            </a:r>
            <a:r>
              <a:rPr lang="pt-PT" altLang="en-US" sz="2000" b="1" dirty="0">
                <a:solidFill>
                  <a:schemeClr val="bg1"/>
                </a:solidFill>
                <a:latin typeface="+mn-lt"/>
              </a:rPr>
              <a:t>: explicação e previsão da Inflação</a:t>
            </a:r>
            <a:endParaRPr lang="en-GB" altLang="en-US" sz="2000" b="1" dirty="0">
              <a:solidFill>
                <a:schemeClr val="bg1"/>
              </a:solidFill>
              <a:latin typeface="+mn-lt"/>
            </a:endParaRPr>
          </a:p>
        </p:txBody>
      </p:sp>
      <p:sp>
        <p:nvSpPr>
          <p:cNvPr id="7" name="Slide Number Placeholder 6">
            <a:extLst>
              <a:ext uri="{FF2B5EF4-FFF2-40B4-BE49-F238E27FC236}">
                <a16:creationId xmlns:a16="http://schemas.microsoft.com/office/drawing/2014/main" id="{5FCAF0A3-8C93-433F-945D-E351419CF496}"/>
              </a:ext>
            </a:extLst>
          </p:cNvPr>
          <p:cNvSpPr>
            <a:spLocks noGrp="1"/>
          </p:cNvSpPr>
          <p:nvPr>
            <p:ph type="sldNum" sz="quarter" idx="12"/>
          </p:nvPr>
        </p:nvSpPr>
        <p:spPr/>
        <p:txBody>
          <a:bodyPr/>
          <a:lstStyle/>
          <a:p>
            <a:fld id="{0F606F1E-86C8-448C-8F11-07603BE950F0}" type="slidenum">
              <a:rPr lang="en-GB" smtClean="0"/>
              <a:pPr/>
              <a:t>10</a:t>
            </a:fld>
            <a:endParaRPr lang="en-GB"/>
          </a:p>
        </p:txBody>
      </p:sp>
      <p:sp>
        <p:nvSpPr>
          <p:cNvPr id="18" name="TextBox 17">
            <a:extLst>
              <a:ext uri="{FF2B5EF4-FFF2-40B4-BE49-F238E27FC236}">
                <a16:creationId xmlns:a16="http://schemas.microsoft.com/office/drawing/2014/main" id="{3991F600-883F-4EBC-8F5A-AD90C5C56043}"/>
              </a:ext>
            </a:extLst>
          </p:cNvPr>
          <p:cNvSpPr txBox="1"/>
          <p:nvPr/>
        </p:nvSpPr>
        <p:spPr>
          <a:xfrm>
            <a:off x="2173350" y="6394884"/>
            <a:ext cx="7995424" cy="307777"/>
          </a:xfrm>
          <a:prstGeom prst="rect">
            <a:avLst/>
          </a:prstGeom>
          <a:noFill/>
        </p:spPr>
        <p:txBody>
          <a:bodyPr wrap="square" rtlCol="0">
            <a:spAutoFit/>
          </a:bodyPr>
          <a:lstStyle/>
          <a:p>
            <a:r>
              <a:rPr lang="en-GB" sz="1400" dirty="0"/>
              <a:t>Source: </a:t>
            </a:r>
            <a:r>
              <a:rPr lang="en-GB" sz="1400" dirty="0" err="1"/>
              <a:t>Eser</a:t>
            </a:r>
            <a:r>
              <a:rPr lang="en-GB" sz="1400" dirty="0"/>
              <a:t> et al (2020) “ The Phillips curve at the ECB” ECB W.P. n. 2400</a:t>
            </a:r>
          </a:p>
        </p:txBody>
      </p:sp>
      <p:pic>
        <p:nvPicPr>
          <p:cNvPr id="6" name="Picture 5">
            <a:extLst>
              <a:ext uri="{FF2B5EF4-FFF2-40B4-BE49-F238E27FC236}">
                <a16:creationId xmlns:a16="http://schemas.microsoft.com/office/drawing/2014/main" id="{0949342C-4991-4E7C-997C-3C5A2D754D71}"/>
              </a:ext>
            </a:extLst>
          </p:cNvPr>
          <p:cNvPicPr>
            <a:picLocks noChangeAspect="1"/>
          </p:cNvPicPr>
          <p:nvPr/>
        </p:nvPicPr>
        <p:blipFill rotWithShape="1">
          <a:blip r:embed="rId3"/>
          <a:srcRect t="22020" r="1067"/>
          <a:stretch/>
        </p:blipFill>
        <p:spPr>
          <a:xfrm>
            <a:off x="1877146" y="1478737"/>
            <a:ext cx="7310048" cy="470860"/>
          </a:xfrm>
          <a:prstGeom prst="rect">
            <a:avLst/>
          </a:prstGeom>
        </p:spPr>
      </p:pic>
      <p:sp>
        <p:nvSpPr>
          <p:cNvPr id="8" name="TextBox 7">
            <a:extLst>
              <a:ext uri="{FF2B5EF4-FFF2-40B4-BE49-F238E27FC236}">
                <a16:creationId xmlns:a16="http://schemas.microsoft.com/office/drawing/2014/main" id="{6224FB2A-F70B-4AB3-B5D9-E4CBBD1DF808}"/>
              </a:ext>
            </a:extLst>
          </p:cNvPr>
          <p:cNvSpPr txBox="1"/>
          <p:nvPr/>
        </p:nvSpPr>
        <p:spPr>
          <a:xfrm>
            <a:off x="737419" y="546409"/>
            <a:ext cx="10486104" cy="1015663"/>
          </a:xfrm>
          <a:prstGeom prst="rect">
            <a:avLst/>
          </a:prstGeom>
          <a:noFill/>
        </p:spPr>
        <p:txBody>
          <a:bodyPr wrap="square" rtlCol="0">
            <a:spAutoFit/>
          </a:bodyPr>
          <a:lstStyle/>
          <a:p>
            <a:r>
              <a:rPr lang="pt-BR" sz="2000" b="1" dirty="0"/>
              <a:t>Formas reduzidas das Curvas Phillips (PC) são sempre úteis para efeitos de previsão, permitindo a adição de outras variáveis e diferentes medidas para o slack ou para as expectativas. A especificação seguinte é usada para iniciar a técnica do “thick modelling” </a:t>
            </a:r>
            <a:endParaRPr lang="en-GB" sz="2000" b="1" dirty="0"/>
          </a:p>
        </p:txBody>
      </p:sp>
      <p:pic>
        <p:nvPicPr>
          <p:cNvPr id="4" name="Picture 3">
            <a:extLst>
              <a:ext uri="{FF2B5EF4-FFF2-40B4-BE49-F238E27FC236}">
                <a16:creationId xmlns:a16="http://schemas.microsoft.com/office/drawing/2014/main" id="{9FA5F2F4-3379-4257-A3E7-B7BBEF8651A5}"/>
              </a:ext>
            </a:extLst>
          </p:cNvPr>
          <p:cNvPicPr>
            <a:picLocks noChangeAspect="1"/>
          </p:cNvPicPr>
          <p:nvPr/>
        </p:nvPicPr>
        <p:blipFill rotWithShape="1">
          <a:blip r:embed="rId4"/>
          <a:srcRect l="6487" t="23139" r="5352" b="17274"/>
          <a:stretch/>
        </p:blipFill>
        <p:spPr>
          <a:xfrm>
            <a:off x="1631078" y="2765934"/>
            <a:ext cx="7551175" cy="2586648"/>
          </a:xfrm>
          <a:prstGeom prst="rect">
            <a:avLst/>
          </a:prstGeom>
        </p:spPr>
      </p:pic>
      <p:sp>
        <p:nvSpPr>
          <p:cNvPr id="12" name="TextBox 11">
            <a:extLst>
              <a:ext uri="{FF2B5EF4-FFF2-40B4-BE49-F238E27FC236}">
                <a16:creationId xmlns:a16="http://schemas.microsoft.com/office/drawing/2014/main" id="{D90DB61F-E452-4594-94BD-F33DAFE532DA}"/>
              </a:ext>
            </a:extLst>
          </p:cNvPr>
          <p:cNvSpPr txBox="1"/>
          <p:nvPr/>
        </p:nvSpPr>
        <p:spPr>
          <a:xfrm>
            <a:off x="5498214" y="3305218"/>
            <a:ext cx="597786" cy="338554"/>
          </a:xfrm>
          <a:prstGeom prst="rect">
            <a:avLst/>
          </a:prstGeom>
          <a:solidFill>
            <a:schemeClr val="accent4">
              <a:lumMod val="40000"/>
              <a:lumOff val="60000"/>
            </a:schemeClr>
          </a:solidFill>
        </p:spPr>
        <p:txBody>
          <a:bodyPr wrap="square" rtlCol="0">
            <a:spAutoFit/>
          </a:bodyPr>
          <a:lstStyle/>
          <a:p>
            <a:r>
              <a:rPr lang="en-GB" sz="1600" dirty="0"/>
              <a:t>Slack</a:t>
            </a:r>
            <a:r>
              <a:rPr lang="en-GB" sz="1600" dirty="0">
                <a:highlight>
                  <a:srgbClr val="FFFF00"/>
                </a:highlight>
              </a:rPr>
              <a:t> </a:t>
            </a:r>
          </a:p>
        </p:txBody>
      </p:sp>
      <p:sp>
        <p:nvSpPr>
          <p:cNvPr id="15" name="TextBox 14">
            <a:extLst>
              <a:ext uri="{FF2B5EF4-FFF2-40B4-BE49-F238E27FC236}">
                <a16:creationId xmlns:a16="http://schemas.microsoft.com/office/drawing/2014/main" id="{4D70B510-8404-413D-AA59-51C4A476B84D}"/>
              </a:ext>
            </a:extLst>
          </p:cNvPr>
          <p:cNvSpPr txBox="1"/>
          <p:nvPr/>
        </p:nvSpPr>
        <p:spPr>
          <a:xfrm>
            <a:off x="6570903" y="3246382"/>
            <a:ext cx="1487026" cy="338554"/>
          </a:xfrm>
          <a:prstGeom prst="rect">
            <a:avLst/>
          </a:prstGeom>
          <a:noFill/>
        </p:spPr>
        <p:txBody>
          <a:bodyPr wrap="square" rtlCol="0">
            <a:spAutoFit/>
          </a:bodyPr>
          <a:lstStyle/>
          <a:p>
            <a:r>
              <a:rPr lang="en-GB" sz="1600" b="1" dirty="0" err="1">
                <a:solidFill>
                  <a:srgbClr val="FF0000"/>
                </a:solidFill>
              </a:rPr>
              <a:t>Expectativas</a:t>
            </a:r>
            <a:endParaRPr lang="en-GB" sz="1600" b="1" dirty="0">
              <a:solidFill>
                <a:srgbClr val="FF0000"/>
              </a:solidFill>
            </a:endParaRPr>
          </a:p>
        </p:txBody>
      </p:sp>
      <p:sp>
        <p:nvSpPr>
          <p:cNvPr id="14" name="TextBox 13">
            <a:extLst>
              <a:ext uri="{FF2B5EF4-FFF2-40B4-BE49-F238E27FC236}">
                <a16:creationId xmlns:a16="http://schemas.microsoft.com/office/drawing/2014/main" id="{1439D0F1-A147-4AD4-B874-B12C499EBCD0}"/>
              </a:ext>
            </a:extLst>
          </p:cNvPr>
          <p:cNvSpPr txBox="1"/>
          <p:nvPr/>
        </p:nvSpPr>
        <p:spPr>
          <a:xfrm>
            <a:off x="8000713" y="3042906"/>
            <a:ext cx="1199913" cy="584775"/>
          </a:xfrm>
          <a:prstGeom prst="rect">
            <a:avLst/>
          </a:prstGeom>
          <a:noFill/>
        </p:spPr>
        <p:txBody>
          <a:bodyPr wrap="square" rtlCol="0">
            <a:spAutoFit/>
          </a:bodyPr>
          <a:lstStyle/>
          <a:p>
            <a:pPr algn="ctr"/>
            <a:r>
              <a:rPr lang="en-GB" sz="1600" b="1" dirty="0" err="1">
                <a:solidFill>
                  <a:srgbClr val="0070C0"/>
                </a:solidFill>
              </a:rPr>
              <a:t>Parte</a:t>
            </a:r>
            <a:r>
              <a:rPr lang="en-GB" sz="1600" b="1" dirty="0">
                <a:solidFill>
                  <a:srgbClr val="0070C0"/>
                </a:solidFill>
              </a:rPr>
              <a:t> </a:t>
            </a:r>
            <a:r>
              <a:rPr lang="en-GB" sz="1600" b="1" dirty="0" err="1">
                <a:solidFill>
                  <a:srgbClr val="0070C0"/>
                </a:solidFill>
              </a:rPr>
              <a:t>Inexplicada</a:t>
            </a:r>
            <a:endParaRPr lang="en-GB" sz="1600" b="1" dirty="0">
              <a:solidFill>
                <a:srgbClr val="0070C0"/>
              </a:solidFill>
            </a:endParaRPr>
          </a:p>
        </p:txBody>
      </p:sp>
      <p:sp>
        <p:nvSpPr>
          <p:cNvPr id="10" name="Left Brace 9">
            <a:extLst>
              <a:ext uri="{FF2B5EF4-FFF2-40B4-BE49-F238E27FC236}">
                <a16:creationId xmlns:a16="http://schemas.microsoft.com/office/drawing/2014/main" id="{8BB2CD2A-544E-492F-AA74-A0FCA143FB55}"/>
              </a:ext>
            </a:extLst>
          </p:cNvPr>
          <p:cNvSpPr/>
          <p:nvPr/>
        </p:nvSpPr>
        <p:spPr>
          <a:xfrm>
            <a:off x="9063359" y="2966823"/>
            <a:ext cx="233240" cy="897673"/>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TextBox 19">
            <a:extLst>
              <a:ext uri="{FF2B5EF4-FFF2-40B4-BE49-F238E27FC236}">
                <a16:creationId xmlns:a16="http://schemas.microsoft.com/office/drawing/2014/main" id="{6CABBF11-0F86-4534-ABE4-1D6B06D4DDCE}"/>
              </a:ext>
            </a:extLst>
          </p:cNvPr>
          <p:cNvSpPr txBox="1"/>
          <p:nvPr/>
        </p:nvSpPr>
        <p:spPr>
          <a:xfrm>
            <a:off x="9179979" y="2968376"/>
            <a:ext cx="1670861" cy="307777"/>
          </a:xfrm>
          <a:prstGeom prst="rect">
            <a:avLst/>
          </a:prstGeom>
          <a:noFill/>
        </p:spPr>
        <p:txBody>
          <a:bodyPr wrap="square" rtlCol="0">
            <a:spAutoFit/>
          </a:bodyPr>
          <a:lstStyle/>
          <a:p>
            <a:r>
              <a:rPr lang="en-GB" sz="1400" b="1" dirty="0" err="1">
                <a:solidFill>
                  <a:schemeClr val="accent1">
                    <a:lumMod val="75000"/>
                  </a:schemeClr>
                </a:solidFill>
              </a:rPr>
              <a:t>Não-linearidades</a:t>
            </a:r>
            <a:endParaRPr lang="en-GB" sz="1400" b="1" dirty="0">
              <a:solidFill>
                <a:schemeClr val="accent1">
                  <a:lumMod val="75000"/>
                </a:schemeClr>
              </a:solidFill>
            </a:endParaRPr>
          </a:p>
        </p:txBody>
      </p:sp>
      <p:sp>
        <p:nvSpPr>
          <p:cNvPr id="21" name="TextBox 20">
            <a:extLst>
              <a:ext uri="{FF2B5EF4-FFF2-40B4-BE49-F238E27FC236}">
                <a16:creationId xmlns:a16="http://schemas.microsoft.com/office/drawing/2014/main" id="{168DD1DF-8271-4E5E-9D86-7E18DCC2DA96}"/>
              </a:ext>
            </a:extLst>
          </p:cNvPr>
          <p:cNvSpPr txBox="1"/>
          <p:nvPr/>
        </p:nvSpPr>
        <p:spPr>
          <a:xfrm>
            <a:off x="9187193" y="3240054"/>
            <a:ext cx="1858349" cy="523220"/>
          </a:xfrm>
          <a:prstGeom prst="rect">
            <a:avLst/>
          </a:prstGeom>
          <a:noFill/>
        </p:spPr>
        <p:txBody>
          <a:bodyPr wrap="square" rtlCol="0">
            <a:spAutoFit/>
          </a:bodyPr>
          <a:lstStyle/>
          <a:p>
            <a:r>
              <a:rPr lang="en-GB" sz="1400" b="1" dirty="0" err="1">
                <a:solidFill>
                  <a:schemeClr val="accent1">
                    <a:lumMod val="75000"/>
                  </a:schemeClr>
                </a:solidFill>
              </a:rPr>
              <a:t>Restrita</a:t>
            </a:r>
            <a:r>
              <a:rPr lang="en-GB" sz="1400" b="1" dirty="0">
                <a:solidFill>
                  <a:schemeClr val="accent1">
                    <a:lumMod val="75000"/>
                  </a:schemeClr>
                </a:solidFill>
              </a:rPr>
              <a:t> </a:t>
            </a:r>
            <a:r>
              <a:rPr lang="en-GB" sz="1400" b="1" dirty="0" err="1">
                <a:solidFill>
                  <a:schemeClr val="accent1">
                    <a:lumMod val="75000"/>
                  </a:schemeClr>
                </a:solidFill>
              </a:rPr>
              <a:t>passagem</a:t>
            </a:r>
            <a:r>
              <a:rPr lang="en-GB" sz="1400" b="1" dirty="0">
                <a:solidFill>
                  <a:schemeClr val="accent1">
                    <a:lumMod val="75000"/>
                  </a:schemeClr>
                </a:solidFill>
              </a:rPr>
              <a:t> de </a:t>
            </a:r>
            <a:r>
              <a:rPr lang="en-GB" sz="1400" b="1" dirty="0" err="1">
                <a:solidFill>
                  <a:schemeClr val="accent1">
                    <a:lumMod val="75000"/>
                  </a:schemeClr>
                </a:solidFill>
              </a:rPr>
              <a:t>salários</a:t>
            </a:r>
            <a:r>
              <a:rPr lang="en-GB" sz="1400" b="1" dirty="0">
                <a:solidFill>
                  <a:schemeClr val="accent1">
                    <a:lumMod val="75000"/>
                  </a:schemeClr>
                </a:solidFill>
              </a:rPr>
              <a:t> a </a:t>
            </a:r>
            <a:r>
              <a:rPr lang="en-GB" sz="1400" b="1" dirty="0" err="1">
                <a:solidFill>
                  <a:schemeClr val="accent1">
                    <a:lumMod val="75000"/>
                  </a:schemeClr>
                </a:solidFill>
              </a:rPr>
              <a:t>preços</a:t>
            </a:r>
            <a:endParaRPr lang="en-GB" sz="1400" b="1" dirty="0">
              <a:solidFill>
                <a:schemeClr val="accent1">
                  <a:lumMod val="75000"/>
                </a:schemeClr>
              </a:solidFill>
            </a:endParaRPr>
          </a:p>
        </p:txBody>
      </p:sp>
      <p:sp>
        <p:nvSpPr>
          <p:cNvPr id="22" name="TextBox 21">
            <a:extLst>
              <a:ext uri="{FF2B5EF4-FFF2-40B4-BE49-F238E27FC236}">
                <a16:creationId xmlns:a16="http://schemas.microsoft.com/office/drawing/2014/main" id="{0E91C5AB-7F9E-4C60-950B-ADC1C6BCC7A3}"/>
              </a:ext>
            </a:extLst>
          </p:cNvPr>
          <p:cNvSpPr txBox="1"/>
          <p:nvPr/>
        </p:nvSpPr>
        <p:spPr>
          <a:xfrm>
            <a:off x="9333344" y="3710607"/>
            <a:ext cx="1670861" cy="307777"/>
          </a:xfrm>
          <a:prstGeom prst="rect">
            <a:avLst/>
          </a:prstGeom>
          <a:noFill/>
        </p:spPr>
        <p:txBody>
          <a:bodyPr wrap="square" rtlCol="0">
            <a:spAutoFit/>
          </a:bodyPr>
          <a:lstStyle/>
          <a:p>
            <a:r>
              <a:rPr lang="en-GB" sz="1400" b="1" dirty="0" err="1">
                <a:solidFill>
                  <a:schemeClr val="accent1">
                    <a:lumMod val="75000"/>
                  </a:schemeClr>
                </a:solidFill>
              </a:rPr>
              <a:t>Factores</a:t>
            </a:r>
            <a:r>
              <a:rPr lang="en-GB" sz="1400" b="1" dirty="0">
                <a:solidFill>
                  <a:schemeClr val="accent1">
                    <a:lumMod val="75000"/>
                  </a:schemeClr>
                </a:solidFill>
              </a:rPr>
              <a:t> </a:t>
            </a:r>
            <a:r>
              <a:rPr lang="en-GB" sz="1400" b="1" dirty="0" err="1">
                <a:solidFill>
                  <a:schemeClr val="accent1">
                    <a:lumMod val="75000"/>
                  </a:schemeClr>
                </a:solidFill>
              </a:rPr>
              <a:t>externos</a:t>
            </a:r>
            <a:endParaRPr lang="en-GB" sz="1400" b="1" dirty="0">
              <a:solidFill>
                <a:schemeClr val="accent1">
                  <a:lumMod val="75000"/>
                </a:schemeClr>
              </a:solidFill>
            </a:endParaRPr>
          </a:p>
        </p:txBody>
      </p:sp>
      <p:sp>
        <p:nvSpPr>
          <p:cNvPr id="9" name="TextBox 8">
            <a:extLst>
              <a:ext uri="{FF2B5EF4-FFF2-40B4-BE49-F238E27FC236}">
                <a16:creationId xmlns:a16="http://schemas.microsoft.com/office/drawing/2014/main" id="{30CBB8F2-2979-269A-1465-A96C2FCAF9AC}"/>
              </a:ext>
            </a:extLst>
          </p:cNvPr>
          <p:cNvSpPr txBox="1"/>
          <p:nvPr/>
        </p:nvSpPr>
        <p:spPr>
          <a:xfrm>
            <a:off x="1596667" y="1944252"/>
            <a:ext cx="9948173" cy="707886"/>
          </a:xfrm>
          <a:prstGeom prst="rect">
            <a:avLst/>
          </a:prstGeom>
          <a:noFill/>
        </p:spPr>
        <p:txBody>
          <a:bodyPr wrap="none" rtlCol="0">
            <a:spAutoFit/>
          </a:bodyPr>
          <a:lstStyle/>
          <a:p>
            <a:r>
              <a:rPr lang="en-GB" sz="2000" b="1" dirty="0" err="1"/>
              <a:t>Decomposisição</a:t>
            </a:r>
            <a:r>
              <a:rPr lang="en-GB" sz="2000" b="1" dirty="0"/>
              <a:t> dos </a:t>
            </a:r>
            <a:r>
              <a:rPr lang="en-GB" sz="2000" b="1" dirty="0" err="1"/>
              <a:t>factores</a:t>
            </a:r>
            <a:r>
              <a:rPr lang="en-GB" sz="2000" b="1" dirty="0"/>
              <a:t> da </a:t>
            </a:r>
            <a:r>
              <a:rPr lang="en-GB" sz="2000" b="1" dirty="0" err="1"/>
              <a:t>inflação</a:t>
            </a:r>
            <a:r>
              <a:rPr lang="en-GB" sz="2000" b="1" dirty="0"/>
              <a:t> do </a:t>
            </a:r>
            <a:r>
              <a:rPr lang="en-GB" sz="2000" b="1" dirty="0" err="1"/>
              <a:t>Indice</a:t>
            </a:r>
            <a:r>
              <a:rPr lang="en-GB" sz="2000" b="1" dirty="0"/>
              <a:t> </a:t>
            </a:r>
            <a:r>
              <a:rPr lang="en-GB" sz="2000" b="1" dirty="0" err="1"/>
              <a:t>Harmonizado</a:t>
            </a:r>
            <a:r>
              <a:rPr lang="en-GB" sz="2000" b="1" dirty="0"/>
              <a:t> (HICP)</a:t>
            </a:r>
          </a:p>
          <a:p>
            <a:r>
              <a:rPr lang="en-GB" sz="2000" b="1" dirty="0"/>
              <a:t>(</a:t>
            </a:r>
            <a:r>
              <a:rPr lang="en-GB" sz="2000" b="1" dirty="0" err="1"/>
              <a:t>Resulltado</a:t>
            </a:r>
            <a:r>
              <a:rPr lang="en-GB" sz="2000" b="1" dirty="0"/>
              <a:t> de 780 </a:t>
            </a:r>
            <a:r>
              <a:rPr lang="en-GB" sz="2000" b="1" dirty="0" err="1"/>
              <a:t>diferentes</a:t>
            </a:r>
            <a:r>
              <a:rPr lang="en-GB" sz="2000" b="1" dirty="0"/>
              <a:t> </a:t>
            </a:r>
            <a:r>
              <a:rPr lang="en-GB" sz="2000" b="1" dirty="0" err="1"/>
              <a:t>especificações</a:t>
            </a:r>
            <a:r>
              <a:rPr lang="en-GB" sz="2000" b="1" dirty="0"/>
              <a:t> e do </a:t>
            </a:r>
            <a:r>
              <a:rPr lang="en-GB" sz="2000" b="1" dirty="0" err="1"/>
              <a:t>método</a:t>
            </a:r>
            <a:r>
              <a:rPr lang="en-GB" sz="2000" b="1" dirty="0"/>
              <a:t> de </a:t>
            </a:r>
            <a:r>
              <a:rPr lang="en-GB" sz="2000" b="1" dirty="0" err="1"/>
              <a:t>cálculo</a:t>
            </a:r>
            <a:r>
              <a:rPr lang="en-GB" sz="2000" b="1" dirty="0"/>
              <a:t> de </a:t>
            </a:r>
            <a:r>
              <a:rPr lang="en-GB" sz="2000" b="1" dirty="0" err="1"/>
              <a:t>médias</a:t>
            </a:r>
            <a:r>
              <a:rPr lang="en-GB" sz="2000" b="1" dirty="0"/>
              <a:t> de </a:t>
            </a:r>
            <a:r>
              <a:rPr lang="en-GB" sz="2000" b="1" dirty="0" err="1"/>
              <a:t>modelos</a:t>
            </a:r>
            <a:r>
              <a:rPr lang="en-GB" sz="2000" b="1" dirty="0"/>
              <a:t>)</a:t>
            </a:r>
          </a:p>
        </p:txBody>
      </p:sp>
      <p:sp>
        <p:nvSpPr>
          <p:cNvPr id="13" name="TextBox 12">
            <a:extLst>
              <a:ext uri="{FF2B5EF4-FFF2-40B4-BE49-F238E27FC236}">
                <a16:creationId xmlns:a16="http://schemas.microsoft.com/office/drawing/2014/main" id="{8CC7EC0A-CE65-9A44-3CF9-9DBF082A0C39}"/>
              </a:ext>
            </a:extLst>
          </p:cNvPr>
          <p:cNvSpPr txBox="1"/>
          <p:nvPr/>
        </p:nvSpPr>
        <p:spPr>
          <a:xfrm>
            <a:off x="778619" y="5471554"/>
            <a:ext cx="10248184" cy="923330"/>
          </a:xfrm>
          <a:prstGeom prst="rect">
            <a:avLst/>
          </a:prstGeom>
          <a:noFill/>
        </p:spPr>
        <p:txBody>
          <a:bodyPr wrap="square" rtlCol="0">
            <a:spAutoFit/>
          </a:bodyPr>
          <a:lstStyle/>
          <a:p>
            <a:r>
              <a:rPr lang="en-GB" dirty="0" err="1"/>
              <a:t>Todas</a:t>
            </a:r>
            <a:r>
              <a:rPr lang="en-GB" dirty="0"/>
              <a:t> as </a:t>
            </a:r>
            <a:r>
              <a:rPr lang="en-GB" dirty="0" err="1"/>
              <a:t>variávaies</a:t>
            </a:r>
            <a:r>
              <a:rPr lang="en-GB" dirty="0"/>
              <a:t> </a:t>
            </a:r>
            <a:r>
              <a:rPr lang="en-GB" dirty="0" err="1"/>
              <a:t>são</a:t>
            </a:r>
            <a:r>
              <a:rPr lang="en-GB" dirty="0"/>
              <a:t> </a:t>
            </a:r>
            <a:r>
              <a:rPr lang="en-GB" dirty="0" err="1"/>
              <a:t>medidas</a:t>
            </a:r>
            <a:r>
              <a:rPr lang="en-GB" dirty="0"/>
              <a:t> </a:t>
            </a:r>
            <a:r>
              <a:rPr lang="en-GB" dirty="0" err="1"/>
              <a:t>em</a:t>
            </a:r>
            <a:r>
              <a:rPr lang="en-GB" dirty="0"/>
              <a:t> </a:t>
            </a:r>
            <a:r>
              <a:rPr lang="en-GB" dirty="0" err="1"/>
              <a:t>desvio</a:t>
            </a:r>
            <a:r>
              <a:rPr lang="en-GB" dirty="0"/>
              <a:t> das </a:t>
            </a:r>
            <a:r>
              <a:rPr lang="en-GB" dirty="0" err="1"/>
              <a:t>respectivas</a:t>
            </a:r>
            <a:r>
              <a:rPr lang="en-GB" dirty="0"/>
              <a:t> </a:t>
            </a:r>
            <a:r>
              <a:rPr lang="en-GB" dirty="0" err="1"/>
              <a:t>médias</a:t>
            </a:r>
            <a:r>
              <a:rPr lang="en-GB" dirty="0"/>
              <a:t> </a:t>
            </a:r>
            <a:r>
              <a:rPr lang="en-GB" dirty="0" err="1"/>
              <a:t>na</a:t>
            </a:r>
            <a:r>
              <a:rPr lang="en-GB" dirty="0"/>
              <a:t> </a:t>
            </a:r>
            <a:r>
              <a:rPr lang="en-GB" dirty="0" err="1"/>
              <a:t>amostra</a:t>
            </a:r>
            <a:r>
              <a:rPr lang="en-GB" dirty="0"/>
              <a:t>.</a:t>
            </a:r>
            <a:r>
              <a:rPr lang="pt-BR" dirty="0"/>
              <a:t> A amostra é de 1999Q1 a 2019Q2 para as especificações que incluem medidas de surveys de expectativas, e 2005Q2 a 2019Q2 para especificações que incluem medidas baseadas no mercado. </a:t>
            </a:r>
          </a:p>
        </p:txBody>
      </p:sp>
      <p:sp>
        <p:nvSpPr>
          <p:cNvPr id="17" name="TextBox 16">
            <a:extLst>
              <a:ext uri="{FF2B5EF4-FFF2-40B4-BE49-F238E27FC236}">
                <a16:creationId xmlns:a16="http://schemas.microsoft.com/office/drawing/2014/main" id="{2828801D-B685-5C5E-9661-F37A19241BCB}"/>
              </a:ext>
            </a:extLst>
          </p:cNvPr>
          <p:cNvSpPr txBox="1"/>
          <p:nvPr/>
        </p:nvSpPr>
        <p:spPr>
          <a:xfrm>
            <a:off x="2043673" y="5044846"/>
            <a:ext cx="7289671" cy="369332"/>
          </a:xfrm>
          <a:prstGeom prst="rect">
            <a:avLst/>
          </a:prstGeom>
          <a:solidFill>
            <a:schemeClr val="bg1"/>
          </a:solidFill>
        </p:spPr>
        <p:txBody>
          <a:bodyPr wrap="square" rtlCol="0">
            <a:spAutoFit/>
          </a:bodyPr>
          <a:lstStyle/>
          <a:p>
            <a:r>
              <a:rPr lang="en-GB" dirty="0"/>
              <a:t>2009    2010   2011    2012    2013  2014    2015   2016   2017   2018   2019</a:t>
            </a:r>
          </a:p>
        </p:txBody>
      </p:sp>
    </p:spTree>
    <p:extLst>
      <p:ext uri="{BB962C8B-B14F-4D97-AF65-F5344CB8AC3E}">
        <p14:creationId xmlns:p14="http://schemas.microsoft.com/office/powerpoint/2010/main" val="123585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4" grpId="0"/>
      <p:bldP spid="10" grpId="0" animBg="1"/>
      <p:bldP spid="20" grpId="0"/>
      <p:bldP spid="21" grpId="0"/>
      <p:bldP spid="22" grpId="0"/>
      <p:bldP spid="9"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FE8822-92B1-BB61-42E8-D000B9B30DF3}"/>
              </a:ext>
            </a:extLst>
          </p:cNvPr>
          <p:cNvPicPr>
            <a:picLocks noChangeAspect="1"/>
          </p:cNvPicPr>
          <p:nvPr/>
        </p:nvPicPr>
        <p:blipFill rotWithShape="1">
          <a:blip r:embed="rId2"/>
          <a:srcRect l="52337" t="26640"/>
          <a:stretch/>
        </p:blipFill>
        <p:spPr>
          <a:xfrm>
            <a:off x="775853" y="1554481"/>
            <a:ext cx="5085362" cy="4620936"/>
          </a:xfrm>
          <a:prstGeom prst="rect">
            <a:avLst/>
          </a:prstGeom>
        </p:spPr>
      </p:pic>
      <p:sp>
        <p:nvSpPr>
          <p:cNvPr id="7" name="TextBox 6">
            <a:extLst>
              <a:ext uri="{FF2B5EF4-FFF2-40B4-BE49-F238E27FC236}">
                <a16:creationId xmlns:a16="http://schemas.microsoft.com/office/drawing/2014/main" id="{1CDCE30B-61AD-0139-BE9B-74F414BC9A46}"/>
              </a:ext>
            </a:extLst>
          </p:cNvPr>
          <p:cNvSpPr txBox="1"/>
          <p:nvPr/>
        </p:nvSpPr>
        <p:spPr>
          <a:xfrm>
            <a:off x="706582" y="914401"/>
            <a:ext cx="4322620" cy="369332"/>
          </a:xfrm>
          <a:prstGeom prst="rect">
            <a:avLst/>
          </a:prstGeom>
          <a:noFill/>
        </p:spPr>
        <p:txBody>
          <a:bodyPr wrap="square" rtlCol="0">
            <a:spAutoFit/>
          </a:bodyPr>
          <a:lstStyle/>
          <a:p>
            <a:r>
              <a:rPr lang="en-GB" b="1" dirty="0" err="1"/>
              <a:t>Área</a:t>
            </a:r>
            <a:r>
              <a:rPr lang="en-GB" b="1" dirty="0"/>
              <a:t> do Euro: </a:t>
            </a:r>
            <a:r>
              <a:rPr lang="en-GB" b="1" dirty="0" err="1"/>
              <a:t>Expectativas</a:t>
            </a:r>
            <a:r>
              <a:rPr lang="en-GB" b="1" dirty="0"/>
              <a:t> de </a:t>
            </a:r>
            <a:r>
              <a:rPr lang="en-GB" b="1" dirty="0" err="1"/>
              <a:t>médio</a:t>
            </a:r>
            <a:r>
              <a:rPr lang="en-GB" b="1" dirty="0"/>
              <a:t> </a:t>
            </a:r>
            <a:r>
              <a:rPr lang="en-GB" b="1" dirty="0" err="1"/>
              <a:t>prazo</a:t>
            </a:r>
            <a:r>
              <a:rPr lang="en-GB" b="1" dirty="0"/>
              <a:t> </a:t>
            </a:r>
          </a:p>
        </p:txBody>
      </p:sp>
      <p:cxnSp>
        <p:nvCxnSpPr>
          <p:cNvPr id="9" name="Straight Connector 8">
            <a:extLst>
              <a:ext uri="{FF2B5EF4-FFF2-40B4-BE49-F238E27FC236}">
                <a16:creationId xmlns:a16="http://schemas.microsoft.com/office/drawing/2014/main" id="{ABE70FBB-0481-E4DB-A3FD-D9378AF70511}"/>
              </a:ext>
            </a:extLst>
          </p:cNvPr>
          <p:cNvCxnSpPr/>
          <p:nvPr/>
        </p:nvCxnSpPr>
        <p:spPr>
          <a:xfrm>
            <a:off x="914400" y="1549335"/>
            <a:ext cx="4475018" cy="0"/>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889CC7-95C2-F7FB-5312-0A4D58D3E43F}"/>
              </a:ext>
            </a:extLst>
          </p:cNvPr>
          <p:cNvSpPr txBox="1"/>
          <p:nvPr/>
        </p:nvSpPr>
        <p:spPr>
          <a:xfrm>
            <a:off x="1128132" y="2014328"/>
            <a:ext cx="3143620" cy="646331"/>
          </a:xfrm>
          <a:prstGeom prst="rect">
            <a:avLst/>
          </a:prstGeom>
          <a:solidFill>
            <a:schemeClr val="bg1"/>
          </a:solidFill>
        </p:spPr>
        <p:txBody>
          <a:bodyPr wrap="square" rtlCol="0">
            <a:spAutoFit/>
          </a:bodyPr>
          <a:lstStyle/>
          <a:p>
            <a:r>
              <a:rPr lang="en-GB" b="1" dirty="0" err="1">
                <a:solidFill>
                  <a:schemeClr val="accent5">
                    <a:lumMod val="50000"/>
                  </a:schemeClr>
                </a:solidFill>
              </a:rPr>
              <a:t>Expectativas</a:t>
            </a:r>
            <a:r>
              <a:rPr lang="en-GB" b="1" dirty="0">
                <a:solidFill>
                  <a:schemeClr val="accent5">
                    <a:lumMod val="50000"/>
                  </a:schemeClr>
                </a:solidFill>
              </a:rPr>
              <a:t> de </a:t>
            </a:r>
            <a:r>
              <a:rPr lang="en-GB" b="1" dirty="0" err="1">
                <a:solidFill>
                  <a:schemeClr val="accent5">
                    <a:lumMod val="50000"/>
                  </a:schemeClr>
                </a:solidFill>
              </a:rPr>
              <a:t>Consumidores</a:t>
            </a:r>
            <a:r>
              <a:rPr lang="en-GB" b="1" dirty="0">
                <a:solidFill>
                  <a:schemeClr val="accent5">
                    <a:lumMod val="50000"/>
                  </a:schemeClr>
                </a:solidFill>
              </a:rPr>
              <a:t> a 3 </a:t>
            </a:r>
            <a:r>
              <a:rPr lang="en-GB" b="1" dirty="0" err="1">
                <a:solidFill>
                  <a:schemeClr val="accent5">
                    <a:lumMod val="50000"/>
                  </a:schemeClr>
                </a:solidFill>
              </a:rPr>
              <a:t>anos</a:t>
            </a:r>
            <a:r>
              <a:rPr lang="en-GB" b="1" dirty="0">
                <a:solidFill>
                  <a:schemeClr val="accent5">
                    <a:lumMod val="50000"/>
                  </a:schemeClr>
                </a:solidFill>
              </a:rPr>
              <a:t> (</a:t>
            </a:r>
            <a:r>
              <a:rPr lang="en-GB" b="1" dirty="0" err="1">
                <a:solidFill>
                  <a:schemeClr val="accent5">
                    <a:lumMod val="50000"/>
                  </a:schemeClr>
                </a:solidFill>
              </a:rPr>
              <a:t>inquérito</a:t>
            </a:r>
            <a:r>
              <a:rPr lang="en-GB" b="1" dirty="0">
                <a:solidFill>
                  <a:schemeClr val="accent5">
                    <a:lumMod val="50000"/>
                  </a:schemeClr>
                </a:solidFill>
              </a:rPr>
              <a:t>)</a:t>
            </a:r>
          </a:p>
        </p:txBody>
      </p:sp>
      <p:sp>
        <p:nvSpPr>
          <p:cNvPr id="12" name="TextBox 11">
            <a:extLst>
              <a:ext uri="{FF2B5EF4-FFF2-40B4-BE49-F238E27FC236}">
                <a16:creationId xmlns:a16="http://schemas.microsoft.com/office/drawing/2014/main" id="{E514C439-3FDC-4216-2A52-9850AE8FECD5}"/>
              </a:ext>
            </a:extLst>
          </p:cNvPr>
          <p:cNvSpPr txBox="1"/>
          <p:nvPr/>
        </p:nvSpPr>
        <p:spPr>
          <a:xfrm>
            <a:off x="2571725" y="4229769"/>
            <a:ext cx="2078652" cy="646331"/>
          </a:xfrm>
          <a:prstGeom prst="rect">
            <a:avLst/>
          </a:prstGeom>
          <a:solidFill>
            <a:schemeClr val="bg1"/>
          </a:solidFill>
        </p:spPr>
        <p:txBody>
          <a:bodyPr wrap="square" rtlCol="0">
            <a:spAutoFit/>
          </a:bodyPr>
          <a:lstStyle/>
          <a:p>
            <a:r>
              <a:rPr lang="en-GB" b="1" dirty="0"/>
              <a:t>Inflation-linked swap 5y1y</a:t>
            </a:r>
          </a:p>
        </p:txBody>
      </p:sp>
      <p:sp>
        <p:nvSpPr>
          <p:cNvPr id="13" name="TextBox 12">
            <a:extLst>
              <a:ext uri="{FF2B5EF4-FFF2-40B4-BE49-F238E27FC236}">
                <a16:creationId xmlns:a16="http://schemas.microsoft.com/office/drawing/2014/main" id="{FB698796-D6B9-713B-DE3D-894B293027D0}"/>
              </a:ext>
            </a:extLst>
          </p:cNvPr>
          <p:cNvSpPr txBox="1"/>
          <p:nvPr/>
        </p:nvSpPr>
        <p:spPr>
          <a:xfrm>
            <a:off x="914400" y="3480184"/>
            <a:ext cx="1247173" cy="369332"/>
          </a:xfrm>
          <a:prstGeom prst="rect">
            <a:avLst/>
          </a:prstGeom>
          <a:solidFill>
            <a:schemeClr val="bg1"/>
          </a:solidFill>
        </p:spPr>
        <p:txBody>
          <a:bodyPr wrap="square" rtlCol="0">
            <a:spAutoFit/>
          </a:bodyPr>
          <a:lstStyle/>
          <a:p>
            <a:r>
              <a:rPr lang="en-GB" b="1" dirty="0" err="1"/>
              <a:t>Objectivo</a:t>
            </a:r>
            <a:endParaRPr lang="en-GB" b="1" dirty="0"/>
          </a:p>
        </p:txBody>
      </p:sp>
      <p:sp>
        <p:nvSpPr>
          <p:cNvPr id="14" name="TextBox 13">
            <a:extLst>
              <a:ext uri="{FF2B5EF4-FFF2-40B4-BE49-F238E27FC236}">
                <a16:creationId xmlns:a16="http://schemas.microsoft.com/office/drawing/2014/main" id="{3B8691F0-3C7B-6E15-D60A-486589738B76}"/>
              </a:ext>
            </a:extLst>
          </p:cNvPr>
          <p:cNvSpPr txBox="1"/>
          <p:nvPr/>
        </p:nvSpPr>
        <p:spPr>
          <a:xfrm>
            <a:off x="2263634" y="3346963"/>
            <a:ext cx="1776549" cy="461665"/>
          </a:xfrm>
          <a:prstGeom prst="rect">
            <a:avLst/>
          </a:prstGeom>
          <a:solidFill>
            <a:schemeClr val="bg1"/>
          </a:solidFill>
        </p:spPr>
        <p:txBody>
          <a:bodyPr wrap="square" rtlCol="0">
            <a:spAutoFit/>
          </a:bodyPr>
          <a:lstStyle/>
          <a:p>
            <a:endParaRPr lang="en-GB" sz="1200" dirty="0"/>
          </a:p>
          <a:p>
            <a:endParaRPr lang="en-GB" sz="1200" dirty="0"/>
          </a:p>
        </p:txBody>
      </p:sp>
      <p:sp>
        <p:nvSpPr>
          <p:cNvPr id="11" name="TextBox 10">
            <a:extLst>
              <a:ext uri="{FF2B5EF4-FFF2-40B4-BE49-F238E27FC236}">
                <a16:creationId xmlns:a16="http://schemas.microsoft.com/office/drawing/2014/main" id="{192D66C2-1764-6E3B-4A42-8E88ED85FD8A}"/>
              </a:ext>
            </a:extLst>
          </p:cNvPr>
          <p:cNvSpPr txBox="1"/>
          <p:nvPr/>
        </p:nvSpPr>
        <p:spPr>
          <a:xfrm>
            <a:off x="1994947" y="3423274"/>
            <a:ext cx="2313921" cy="369332"/>
          </a:xfrm>
          <a:prstGeom prst="rect">
            <a:avLst/>
          </a:prstGeom>
          <a:solidFill>
            <a:schemeClr val="bg1"/>
          </a:solidFill>
        </p:spPr>
        <p:txBody>
          <a:bodyPr wrap="square" rtlCol="0">
            <a:spAutoFit/>
          </a:bodyPr>
          <a:lstStyle/>
          <a:p>
            <a:r>
              <a:rPr lang="en-GB" b="1" dirty="0">
                <a:solidFill>
                  <a:srgbClr val="FF0000"/>
                </a:solidFill>
              </a:rPr>
              <a:t>SPF a 5 </a:t>
            </a:r>
            <a:r>
              <a:rPr lang="en-GB" b="1" dirty="0" err="1">
                <a:solidFill>
                  <a:srgbClr val="FF0000"/>
                </a:solidFill>
              </a:rPr>
              <a:t>anos</a:t>
            </a:r>
            <a:r>
              <a:rPr lang="en-GB" b="1" dirty="0">
                <a:solidFill>
                  <a:srgbClr val="FF0000"/>
                </a:solidFill>
              </a:rPr>
              <a:t> (</a:t>
            </a:r>
            <a:r>
              <a:rPr lang="en-GB" b="1" dirty="0" err="1">
                <a:solidFill>
                  <a:srgbClr val="FF0000"/>
                </a:solidFill>
              </a:rPr>
              <a:t>média</a:t>
            </a:r>
            <a:r>
              <a:rPr lang="en-GB" b="1" dirty="0">
                <a:solidFill>
                  <a:srgbClr val="FF0000"/>
                </a:solidFill>
              </a:rPr>
              <a:t>)</a:t>
            </a:r>
          </a:p>
        </p:txBody>
      </p:sp>
      <p:sp>
        <p:nvSpPr>
          <p:cNvPr id="15" name="TextBox 14">
            <a:extLst>
              <a:ext uri="{FF2B5EF4-FFF2-40B4-BE49-F238E27FC236}">
                <a16:creationId xmlns:a16="http://schemas.microsoft.com/office/drawing/2014/main" id="{54C1DFAE-DB43-C733-91FA-FFA0211A71DD}"/>
              </a:ext>
            </a:extLst>
          </p:cNvPr>
          <p:cNvSpPr txBox="1"/>
          <p:nvPr/>
        </p:nvSpPr>
        <p:spPr>
          <a:xfrm>
            <a:off x="5861215" y="571713"/>
            <a:ext cx="6143157" cy="923330"/>
          </a:xfrm>
          <a:prstGeom prst="rect">
            <a:avLst/>
          </a:prstGeom>
          <a:noFill/>
        </p:spPr>
        <p:txBody>
          <a:bodyPr wrap="none" rtlCol="0">
            <a:spAutoFit/>
          </a:bodyPr>
          <a:lstStyle/>
          <a:p>
            <a:r>
              <a:rPr lang="en-GB" b="1" dirty="0" err="1"/>
              <a:t>Contributo</a:t>
            </a:r>
            <a:r>
              <a:rPr lang="en-GB" b="1" dirty="0"/>
              <a:t> das </a:t>
            </a:r>
            <a:r>
              <a:rPr lang="en-GB" b="1" dirty="0" err="1"/>
              <a:t>Expectativas</a:t>
            </a:r>
            <a:r>
              <a:rPr lang="en-GB" b="1" dirty="0"/>
              <a:t> para a </a:t>
            </a:r>
            <a:r>
              <a:rPr lang="en-GB" b="1" dirty="0" err="1"/>
              <a:t>previsão</a:t>
            </a:r>
            <a:r>
              <a:rPr lang="en-GB" b="1" dirty="0"/>
              <a:t> da </a:t>
            </a:r>
            <a:r>
              <a:rPr lang="en-GB" b="1" dirty="0" err="1"/>
              <a:t>inflação</a:t>
            </a:r>
            <a:r>
              <a:rPr lang="en-GB" b="1" dirty="0"/>
              <a:t> do</a:t>
            </a:r>
          </a:p>
          <a:p>
            <a:r>
              <a:rPr lang="en-GB" b="1" dirty="0"/>
              <a:t> HICP  a 1 </a:t>
            </a:r>
            <a:r>
              <a:rPr lang="en-GB" b="1" dirty="0" err="1"/>
              <a:t>ano</a:t>
            </a:r>
            <a:r>
              <a:rPr lang="en-GB" b="1" dirty="0"/>
              <a:t>, </a:t>
            </a:r>
            <a:r>
              <a:rPr lang="en-GB" b="1" dirty="0" err="1"/>
              <a:t>medido</a:t>
            </a:r>
            <a:r>
              <a:rPr lang="en-GB" b="1" dirty="0"/>
              <a:t> </a:t>
            </a:r>
            <a:r>
              <a:rPr lang="en-GB" b="1" dirty="0" err="1"/>
              <a:t>pelo</a:t>
            </a:r>
            <a:r>
              <a:rPr lang="en-GB" b="1" dirty="0"/>
              <a:t> ratio da RMSE com e </a:t>
            </a:r>
            <a:r>
              <a:rPr lang="en-GB" b="1" dirty="0" err="1"/>
              <a:t>sem</a:t>
            </a:r>
            <a:r>
              <a:rPr lang="en-GB" b="1" dirty="0"/>
              <a:t>  a </a:t>
            </a:r>
          </a:p>
          <a:p>
            <a:r>
              <a:rPr lang="en-GB" b="1" dirty="0" err="1"/>
              <a:t>inclusão</a:t>
            </a:r>
            <a:r>
              <a:rPr lang="en-GB" b="1" dirty="0"/>
              <a:t> das </a:t>
            </a:r>
            <a:r>
              <a:rPr lang="en-GB" b="1" dirty="0" err="1"/>
              <a:t>expectativas</a:t>
            </a:r>
            <a:r>
              <a:rPr lang="en-GB" b="1" dirty="0"/>
              <a:t> </a:t>
            </a:r>
            <a:r>
              <a:rPr lang="en-GB" b="1" dirty="0" err="1"/>
              <a:t>em</a:t>
            </a:r>
            <a:r>
              <a:rPr lang="en-GB" b="1" dirty="0"/>
              <a:t> </a:t>
            </a:r>
            <a:r>
              <a:rPr lang="en-GB" b="1" dirty="0" err="1"/>
              <a:t>cada</a:t>
            </a:r>
            <a:r>
              <a:rPr lang="en-GB" b="1" dirty="0"/>
              <a:t> um dos 18 </a:t>
            </a:r>
            <a:r>
              <a:rPr lang="en-GB" b="1" dirty="0" err="1"/>
              <a:t>modelos</a:t>
            </a:r>
            <a:r>
              <a:rPr lang="en-GB" b="1" dirty="0"/>
              <a:t> </a:t>
            </a:r>
            <a:r>
              <a:rPr lang="en-GB" b="1" dirty="0" err="1"/>
              <a:t>usados</a:t>
            </a:r>
            <a:r>
              <a:rPr lang="en-GB" b="1" dirty="0"/>
              <a:t>.</a:t>
            </a:r>
          </a:p>
        </p:txBody>
      </p:sp>
      <p:sp>
        <p:nvSpPr>
          <p:cNvPr id="16" name="TextBox 15">
            <a:extLst>
              <a:ext uri="{FF2B5EF4-FFF2-40B4-BE49-F238E27FC236}">
                <a16:creationId xmlns:a16="http://schemas.microsoft.com/office/drawing/2014/main" id="{1CE63B4F-3C55-C3F8-A6AA-DA33E3466A69}"/>
              </a:ext>
            </a:extLst>
          </p:cNvPr>
          <p:cNvSpPr txBox="1"/>
          <p:nvPr/>
        </p:nvSpPr>
        <p:spPr>
          <a:xfrm>
            <a:off x="6330786" y="6008914"/>
            <a:ext cx="4877041" cy="523220"/>
          </a:xfrm>
          <a:prstGeom prst="rect">
            <a:avLst/>
          </a:prstGeom>
          <a:noFill/>
        </p:spPr>
        <p:txBody>
          <a:bodyPr wrap="none" rtlCol="0">
            <a:spAutoFit/>
          </a:bodyPr>
          <a:lstStyle/>
          <a:p>
            <a:r>
              <a:rPr lang="en-GB" sz="1400" dirty="0"/>
              <a:t>Fonte :  </a:t>
            </a:r>
            <a:r>
              <a:rPr lang="en-GB" sz="1400" dirty="0" err="1"/>
              <a:t>Banbura</a:t>
            </a:r>
            <a:r>
              <a:rPr lang="en-GB" sz="1400" dirty="0"/>
              <a:t> et al (2021) “Do inflation expectations improve </a:t>
            </a:r>
          </a:p>
          <a:p>
            <a:r>
              <a:rPr lang="en-GB" sz="1400" dirty="0"/>
              <a:t>model-based inflation forecasts? “ ECB </a:t>
            </a:r>
            <a:r>
              <a:rPr lang="en-GB" sz="1400" dirty="0" err="1"/>
              <a:t>wp</a:t>
            </a:r>
            <a:r>
              <a:rPr lang="en-GB" sz="1400" dirty="0"/>
              <a:t> 2604, October 2021</a:t>
            </a:r>
          </a:p>
        </p:txBody>
      </p:sp>
      <p:pic>
        <p:nvPicPr>
          <p:cNvPr id="18" name="Picture 17">
            <a:extLst>
              <a:ext uri="{FF2B5EF4-FFF2-40B4-BE49-F238E27FC236}">
                <a16:creationId xmlns:a16="http://schemas.microsoft.com/office/drawing/2014/main" id="{F456E7EC-F9B0-6240-F1B4-64729DA52083}"/>
              </a:ext>
            </a:extLst>
          </p:cNvPr>
          <p:cNvPicPr>
            <a:picLocks noChangeAspect="1"/>
          </p:cNvPicPr>
          <p:nvPr/>
        </p:nvPicPr>
        <p:blipFill>
          <a:blip r:embed="rId3"/>
          <a:stretch>
            <a:fillRect/>
          </a:stretch>
        </p:blipFill>
        <p:spPr>
          <a:xfrm>
            <a:off x="6213494" y="1513231"/>
            <a:ext cx="5202653" cy="4539050"/>
          </a:xfrm>
          <a:prstGeom prst="rect">
            <a:avLst/>
          </a:prstGeom>
        </p:spPr>
      </p:pic>
    </p:spTree>
    <p:extLst>
      <p:ext uri="{BB962C8B-B14F-4D97-AF65-F5344CB8AC3E}">
        <p14:creationId xmlns:p14="http://schemas.microsoft.com/office/powerpoint/2010/main" val="182540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8C3D391-144B-49AB-9430-2F20ECCE5027}"/>
              </a:ext>
            </a:extLst>
          </p:cNvPr>
          <p:cNvGraphicFramePr>
            <a:graphicFrameLocks noGrp="1"/>
          </p:cNvGraphicFramePr>
          <p:nvPr>
            <p:ph idx="1"/>
            <p:extLst>
              <p:ext uri="{D42A27DB-BD31-4B8C-83A1-F6EECF244321}">
                <p14:modId xmlns:p14="http://schemas.microsoft.com/office/powerpoint/2010/main" val="3703344508"/>
              </p:ext>
            </p:extLst>
          </p:nvPr>
        </p:nvGraphicFramePr>
        <p:xfrm>
          <a:off x="305033" y="349626"/>
          <a:ext cx="9959845" cy="426661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7DA72E85-04F2-EBCA-0950-5DEB062CB843}"/>
              </a:ext>
            </a:extLst>
          </p:cNvPr>
          <p:cNvSpPr txBox="1"/>
          <p:nvPr/>
        </p:nvSpPr>
        <p:spPr>
          <a:xfrm>
            <a:off x="10426877" y="468314"/>
            <a:ext cx="1593058" cy="6463308"/>
          </a:xfrm>
          <a:prstGeom prst="rect">
            <a:avLst/>
          </a:prstGeom>
          <a:noFill/>
        </p:spPr>
        <p:txBody>
          <a:bodyPr wrap="square" rtlCol="0">
            <a:spAutoFit/>
          </a:bodyPr>
          <a:lstStyle/>
          <a:p>
            <a:r>
              <a:rPr lang="en-GB" b="1" dirty="0"/>
              <a:t>O </a:t>
            </a:r>
            <a:r>
              <a:rPr lang="en-GB" b="1" dirty="0" err="1"/>
              <a:t>Preço</a:t>
            </a:r>
            <a:r>
              <a:rPr lang="en-GB" b="1" dirty="0"/>
              <a:t> do </a:t>
            </a:r>
            <a:r>
              <a:rPr lang="en-GB" b="1" dirty="0" err="1"/>
              <a:t>petróleo</a:t>
            </a:r>
            <a:r>
              <a:rPr lang="en-GB" b="1" dirty="0"/>
              <a:t> </a:t>
            </a:r>
            <a:r>
              <a:rPr lang="en-GB" b="1" dirty="0" err="1"/>
              <a:t>só</a:t>
            </a:r>
            <a:r>
              <a:rPr lang="en-GB" b="1" dirty="0"/>
              <a:t> </a:t>
            </a:r>
            <a:r>
              <a:rPr lang="en-GB" b="1" dirty="0" err="1"/>
              <a:t>ultrapassou</a:t>
            </a:r>
            <a:r>
              <a:rPr lang="en-GB" b="1" dirty="0"/>
              <a:t> </a:t>
            </a:r>
            <a:r>
              <a:rPr lang="en-GB" b="1" dirty="0" err="1"/>
              <a:t>os</a:t>
            </a:r>
            <a:r>
              <a:rPr lang="en-GB" b="1" dirty="0"/>
              <a:t> </a:t>
            </a:r>
            <a:r>
              <a:rPr lang="en-GB" b="1" dirty="0" err="1"/>
              <a:t>níveis</a:t>
            </a:r>
            <a:r>
              <a:rPr lang="en-GB" b="1" dirty="0"/>
              <a:t> de 2019 a </a:t>
            </a:r>
            <a:r>
              <a:rPr lang="en-GB" b="1" dirty="0" err="1"/>
              <a:t>meio</a:t>
            </a:r>
            <a:r>
              <a:rPr lang="en-GB" b="1" dirty="0"/>
              <a:t> de 2021 e, </a:t>
            </a:r>
            <a:r>
              <a:rPr lang="en-GB" b="1" dirty="0" err="1"/>
              <a:t>por</a:t>
            </a:r>
            <a:r>
              <a:rPr lang="en-GB" b="1" dirty="0"/>
              <a:t> </a:t>
            </a:r>
            <a:r>
              <a:rPr lang="en-GB" b="1" dirty="0" err="1"/>
              <a:t>isso</a:t>
            </a:r>
            <a:r>
              <a:rPr lang="en-GB" b="1" dirty="0"/>
              <a:t>, a   </a:t>
            </a:r>
            <a:r>
              <a:rPr lang="en-GB" b="1" dirty="0" err="1"/>
              <a:t>inflação</a:t>
            </a:r>
            <a:r>
              <a:rPr lang="en-GB" b="1" dirty="0"/>
              <a:t> </a:t>
            </a:r>
            <a:r>
              <a:rPr lang="en-GB" b="1" dirty="0" err="1"/>
              <a:t>na</a:t>
            </a:r>
            <a:r>
              <a:rPr lang="en-GB" b="1" dirty="0"/>
              <a:t> Europa </a:t>
            </a:r>
            <a:r>
              <a:rPr lang="en-GB" b="1" dirty="0" err="1"/>
              <a:t>só</a:t>
            </a:r>
            <a:r>
              <a:rPr lang="en-GB" b="1" dirty="0"/>
              <a:t> </a:t>
            </a:r>
            <a:r>
              <a:rPr lang="en-GB" b="1" dirty="0" err="1"/>
              <a:t>ultrapassou</a:t>
            </a:r>
            <a:r>
              <a:rPr lang="en-GB" b="1" dirty="0"/>
              <a:t> 4% a </a:t>
            </a:r>
            <a:r>
              <a:rPr lang="en-GB" b="1" dirty="0" err="1"/>
              <a:t>partir</a:t>
            </a:r>
            <a:r>
              <a:rPr lang="en-GB" b="1" dirty="0"/>
              <a:t> de  </a:t>
            </a:r>
            <a:r>
              <a:rPr lang="en-GB" b="1" dirty="0" err="1"/>
              <a:t>Outubro</a:t>
            </a:r>
            <a:r>
              <a:rPr lang="en-GB" b="1" dirty="0"/>
              <a:t>. </a:t>
            </a:r>
          </a:p>
          <a:p>
            <a:r>
              <a:rPr lang="en-GB" b="1" dirty="0"/>
              <a:t> Nos EUA a </a:t>
            </a:r>
            <a:r>
              <a:rPr lang="en-GB" b="1" dirty="0" err="1"/>
              <a:t>subida</a:t>
            </a:r>
            <a:r>
              <a:rPr lang="en-GB" b="1" dirty="0"/>
              <a:t> da </a:t>
            </a:r>
            <a:r>
              <a:rPr lang="en-GB" b="1" dirty="0" err="1"/>
              <a:t>inflação</a:t>
            </a:r>
            <a:r>
              <a:rPr lang="en-GB" b="1" dirty="0"/>
              <a:t> </a:t>
            </a:r>
            <a:r>
              <a:rPr lang="en-GB" b="1" dirty="0" err="1"/>
              <a:t>começou</a:t>
            </a:r>
            <a:r>
              <a:rPr lang="en-GB" b="1" dirty="0"/>
              <a:t> antes, </a:t>
            </a:r>
            <a:r>
              <a:rPr lang="en-GB" b="1" dirty="0" err="1"/>
              <a:t>porque</a:t>
            </a:r>
            <a:r>
              <a:rPr lang="en-GB" b="1" dirty="0"/>
              <a:t> o </a:t>
            </a:r>
            <a:r>
              <a:rPr lang="en-GB" b="1" dirty="0" err="1"/>
              <a:t>excesso</a:t>
            </a:r>
            <a:r>
              <a:rPr lang="en-GB" b="1" dirty="0"/>
              <a:t> de </a:t>
            </a:r>
            <a:r>
              <a:rPr lang="en-GB" b="1" dirty="0" err="1"/>
              <a:t>procura</a:t>
            </a:r>
            <a:r>
              <a:rPr lang="en-GB" b="1" dirty="0"/>
              <a:t> </a:t>
            </a:r>
            <a:r>
              <a:rPr lang="en-GB" b="1" dirty="0" err="1"/>
              <a:t>teve</a:t>
            </a:r>
            <a:r>
              <a:rPr lang="en-GB" b="1" dirty="0"/>
              <a:t> </a:t>
            </a:r>
            <a:r>
              <a:rPr lang="en-GB" b="1" dirty="0" err="1"/>
              <a:t>mais</a:t>
            </a:r>
            <a:r>
              <a:rPr lang="en-GB" b="1" dirty="0"/>
              <a:t> </a:t>
            </a:r>
            <a:r>
              <a:rPr lang="en-GB" b="1" dirty="0" err="1"/>
              <a:t>impacto</a:t>
            </a:r>
            <a:r>
              <a:rPr lang="en-GB" b="1" dirty="0"/>
              <a:t> </a:t>
            </a:r>
            <a:r>
              <a:rPr lang="en-GB" b="1" dirty="0" err="1"/>
              <a:t>nos</a:t>
            </a:r>
            <a:r>
              <a:rPr lang="en-GB" b="1" dirty="0"/>
              <a:t> EUA, </a:t>
            </a:r>
          </a:p>
          <a:p>
            <a:r>
              <a:rPr lang="en-GB" b="1" dirty="0" err="1"/>
              <a:t>Futuros</a:t>
            </a:r>
            <a:r>
              <a:rPr lang="en-GB" b="1" dirty="0"/>
              <a:t> a </a:t>
            </a:r>
            <a:r>
              <a:rPr lang="en-GB" b="1" dirty="0" err="1"/>
              <a:t>descer</a:t>
            </a:r>
            <a:endParaRPr lang="en-GB" b="1" dirty="0"/>
          </a:p>
        </p:txBody>
      </p:sp>
    </p:spTree>
    <p:extLst>
      <p:ext uri="{BB962C8B-B14F-4D97-AF65-F5344CB8AC3E}">
        <p14:creationId xmlns:p14="http://schemas.microsoft.com/office/powerpoint/2010/main" val="4017838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60355E9-1382-4D0D-B2A6-7E6A9035A842}"/>
              </a:ext>
            </a:extLst>
          </p:cNvPr>
          <p:cNvGraphicFramePr>
            <a:graphicFrameLocks/>
          </p:cNvGraphicFramePr>
          <p:nvPr>
            <p:extLst>
              <p:ext uri="{D42A27DB-BD31-4B8C-83A1-F6EECF244321}">
                <p14:modId xmlns:p14="http://schemas.microsoft.com/office/powerpoint/2010/main" val="2262924503"/>
              </p:ext>
            </p:extLst>
          </p:nvPr>
        </p:nvGraphicFramePr>
        <p:xfrm>
          <a:off x="5846617" y="514509"/>
          <a:ext cx="5157927" cy="4999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4B5265C6-7D11-2EA7-6477-6A7A0BA9670A}"/>
              </a:ext>
            </a:extLst>
          </p:cNvPr>
          <p:cNvSpPr txBox="1"/>
          <p:nvPr/>
        </p:nvSpPr>
        <p:spPr>
          <a:xfrm>
            <a:off x="10752581" y="2104391"/>
            <a:ext cx="1394869" cy="338554"/>
          </a:xfrm>
          <a:prstGeom prst="rect">
            <a:avLst/>
          </a:prstGeom>
          <a:noFill/>
        </p:spPr>
        <p:txBody>
          <a:bodyPr wrap="none" rtlCol="0">
            <a:spAutoFit/>
          </a:bodyPr>
          <a:lstStyle/>
          <a:p>
            <a:r>
              <a:rPr lang="en-GB" sz="1600" b="1" dirty="0">
                <a:solidFill>
                  <a:schemeClr val="accent5">
                    <a:lumMod val="50000"/>
                  </a:schemeClr>
                </a:solidFill>
              </a:rPr>
              <a:t>Vegetable Oils</a:t>
            </a:r>
          </a:p>
        </p:txBody>
      </p:sp>
      <p:sp>
        <p:nvSpPr>
          <p:cNvPr id="10" name="TextBox 9">
            <a:extLst>
              <a:ext uri="{FF2B5EF4-FFF2-40B4-BE49-F238E27FC236}">
                <a16:creationId xmlns:a16="http://schemas.microsoft.com/office/drawing/2014/main" id="{1746E165-1E1B-2470-85F4-1C8D7390202C}"/>
              </a:ext>
            </a:extLst>
          </p:cNvPr>
          <p:cNvSpPr txBox="1"/>
          <p:nvPr/>
        </p:nvSpPr>
        <p:spPr>
          <a:xfrm>
            <a:off x="10887176" y="2342441"/>
            <a:ext cx="802720" cy="338554"/>
          </a:xfrm>
          <a:prstGeom prst="rect">
            <a:avLst/>
          </a:prstGeom>
          <a:noFill/>
        </p:spPr>
        <p:txBody>
          <a:bodyPr wrap="none" rtlCol="0">
            <a:spAutoFit/>
          </a:bodyPr>
          <a:lstStyle/>
          <a:p>
            <a:r>
              <a:rPr lang="en-GB" sz="1600" b="1" dirty="0"/>
              <a:t>Cereals</a:t>
            </a:r>
          </a:p>
        </p:txBody>
      </p:sp>
      <p:sp>
        <p:nvSpPr>
          <p:cNvPr id="11" name="TextBox 10">
            <a:extLst>
              <a:ext uri="{FF2B5EF4-FFF2-40B4-BE49-F238E27FC236}">
                <a16:creationId xmlns:a16="http://schemas.microsoft.com/office/drawing/2014/main" id="{037FCFFD-7DC8-A857-A1CA-19E0D6B71820}"/>
              </a:ext>
            </a:extLst>
          </p:cNvPr>
          <p:cNvSpPr txBox="1"/>
          <p:nvPr/>
        </p:nvSpPr>
        <p:spPr>
          <a:xfrm>
            <a:off x="10800787" y="2541950"/>
            <a:ext cx="1113895" cy="338554"/>
          </a:xfrm>
          <a:prstGeom prst="rect">
            <a:avLst/>
          </a:prstGeom>
          <a:noFill/>
        </p:spPr>
        <p:txBody>
          <a:bodyPr wrap="none" rtlCol="0">
            <a:spAutoFit/>
          </a:bodyPr>
          <a:lstStyle/>
          <a:p>
            <a:r>
              <a:rPr lang="en-GB" sz="1600" b="1" dirty="0">
                <a:solidFill>
                  <a:srgbClr val="FF0000"/>
                </a:solidFill>
              </a:rPr>
              <a:t>Total Index</a:t>
            </a:r>
          </a:p>
        </p:txBody>
      </p:sp>
      <p:sp>
        <p:nvSpPr>
          <p:cNvPr id="12" name="TextBox 11">
            <a:extLst>
              <a:ext uri="{FF2B5EF4-FFF2-40B4-BE49-F238E27FC236}">
                <a16:creationId xmlns:a16="http://schemas.microsoft.com/office/drawing/2014/main" id="{F86B7ED6-9F67-96D2-4ABC-1C4F6ACA4A21}"/>
              </a:ext>
            </a:extLst>
          </p:cNvPr>
          <p:cNvSpPr txBox="1"/>
          <p:nvPr/>
        </p:nvSpPr>
        <p:spPr>
          <a:xfrm>
            <a:off x="10837918" y="2711227"/>
            <a:ext cx="636393" cy="338554"/>
          </a:xfrm>
          <a:prstGeom prst="rect">
            <a:avLst/>
          </a:prstGeom>
          <a:noFill/>
        </p:spPr>
        <p:txBody>
          <a:bodyPr wrap="none" rtlCol="0">
            <a:spAutoFit/>
          </a:bodyPr>
          <a:lstStyle/>
          <a:p>
            <a:r>
              <a:rPr lang="en-GB" sz="1600" b="1" dirty="0">
                <a:solidFill>
                  <a:srgbClr val="0070C0"/>
                </a:solidFill>
              </a:rPr>
              <a:t>Meat</a:t>
            </a:r>
          </a:p>
        </p:txBody>
      </p:sp>
      <p:graphicFrame>
        <p:nvGraphicFramePr>
          <p:cNvPr id="5" name="Chart 4">
            <a:extLst>
              <a:ext uri="{FF2B5EF4-FFF2-40B4-BE49-F238E27FC236}">
                <a16:creationId xmlns:a16="http://schemas.microsoft.com/office/drawing/2014/main" id="{8136CBCC-592A-D368-A389-F6328A058552}"/>
              </a:ext>
            </a:extLst>
          </p:cNvPr>
          <p:cNvGraphicFramePr>
            <a:graphicFrameLocks/>
          </p:cNvGraphicFramePr>
          <p:nvPr>
            <p:extLst>
              <p:ext uri="{D42A27DB-BD31-4B8C-83A1-F6EECF244321}">
                <p14:modId xmlns:p14="http://schemas.microsoft.com/office/powerpoint/2010/main" val="2369967298"/>
              </p:ext>
            </p:extLst>
          </p:nvPr>
        </p:nvGraphicFramePr>
        <p:xfrm>
          <a:off x="277318" y="455687"/>
          <a:ext cx="5502001" cy="505842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478DBC1A-517D-465B-B8FD-EB1847F1C8CC}"/>
              </a:ext>
            </a:extLst>
          </p:cNvPr>
          <p:cNvCxnSpPr>
            <a:cxnSpLocks/>
          </p:cNvCxnSpPr>
          <p:nvPr/>
        </p:nvCxnSpPr>
        <p:spPr>
          <a:xfrm flipV="1">
            <a:off x="3976254" y="1357745"/>
            <a:ext cx="0" cy="2978728"/>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BB8BD47-DB80-BF68-41FA-71CBEC3A4EC7}"/>
              </a:ext>
            </a:extLst>
          </p:cNvPr>
          <p:cNvCxnSpPr>
            <a:cxnSpLocks/>
          </p:cNvCxnSpPr>
          <p:nvPr/>
        </p:nvCxnSpPr>
        <p:spPr>
          <a:xfrm flipV="1">
            <a:off x="10648536" y="1343891"/>
            <a:ext cx="0" cy="2992582"/>
          </a:xfrm>
          <a:prstGeom prst="line">
            <a:avLst/>
          </a:prstGeom>
          <a:ln w="28575">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4074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a:extLst>
              <a:ext uri="{FF2B5EF4-FFF2-40B4-BE49-F238E27FC236}">
                <a16:creationId xmlns:a16="http://schemas.microsoft.com/office/drawing/2014/main" id="{A6E993B3-FFFC-43A8-8DE7-79D553628F51}"/>
              </a:ext>
            </a:extLst>
          </p:cNvPr>
          <p:cNvSpPr txBox="1">
            <a:spLocks noChangeArrowheads="1"/>
          </p:cNvSpPr>
          <p:nvPr/>
        </p:nvSpPr>
        <p:spPr bwMode="auto">
          <a:xfrm>
            <a:off x="80010" y="-63530"/>
            <a:ext cx="12111990" cy="400110"/>
          </a:xfrm>
          <a:prstGeom prst="rect">
            <a:avLst/>
          </a:prstGeom>
          <a:solidFill>
            <a:srgbClr val="0070C0"/>
          </a:solidFill>
          <a:ln>
            <a:noFill/>
          </a:ln>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000" b="1" dirty="0">
                <a:solidFill>
                  <a:schemeClr val="bg1"/>
                </a:solidFill>
                <a:latin typeface="+mn-lt"/>
              </a:rPr>
              <a:t>CRISE DAS GRANDES TEORIAS DA INFLAÇÃO: MONETARISMO, CURVA DE PHILLIPS (SLACK E EXPECTATIVAS), FTPL</a:t>
            </a:r>
            <a:endParaRPr lang="en-GB" altLang="en-US" sz="2000" b="1" dirty="0">
              <a:solidFill>
                <a:schemeClr val="bg1"/>
              </a:solidFill>
              <a:latin typeface="+mn-lt"/>
            </a:endParaRPr>
          </a:p>
        </p:txBody>
      </p:sp>
      <p:sp>
        <p:nvSpPr>
          <p:cNvPr id="7" name="Slide Number Placeholder 6">
            <a:extLst>
              <a:ext uri="{FF2B5EF4-FFF2-40B4-BE49-F238E27FC236}">
                <a16:creationId xmlns:a16="http://schemas.microsoft.com/office/drawing/2014/main" id="{5FCAF0A3-8C93-433F-945D-E351419CF496}"/>
              </a:ext>
            </a:extLst>
          </p:cNvPr>
          <p:cNvSpPr>
            <a:spLocks noGrp="1"/>
          </p:cNvSpPr>
          <p:nvPr>
            <p:ph type="sldNum" sz="quarter" idx="12"/>
          </p:nvPr>
        </p:nvSpPr>
        <p:spPr/>
        <p:txBody>
          <a:bodyPr/>
          <a:lstStyle/>
          <a:p>
            <a:fld id="{0F606F1E-86C8-448C-8F11-07603BE950F0}" type="slidenum">
              <a:rPr lang="en-GB" smtClean="0"/>
              <a:pPr/>
              <a:t>14</a:t>
            </a:fld>
            <a:endParaRPr lang="en-GB"/>
          </a:p>
        </p:txBody>
      </p:sp>
      <p:sp>
        <p:nvSpPr>
          <p:cNvPr id="4" name="TextBox 3">
            <a:extLst>
              <a:ext uri="{FF2B5EF4-FFF2-40B4-BE49-F238E27FC236}">
                <a16:creationId xmlns:a16="http://schemas.microsoft.com/office/drawing/2014/main" id="{5D93BD62-2D5D-4133-BDB9-5EAFC8487D4E}"/>
              </a:ext>
            </a:extLst>
          </p:cNvPr>
          <p:cNvSpPr txBox="1"/>
          <p:nvPr/>
        </p:nvSpPr>
        <p:spPr>
          <a:xfrm>
            <a:off x="80010" y="302359"/>
            <a:ext cx="11785419" cy="6247864"/>
          </a:xfrm>
          <a:prstGeom prst="rect">
            <a:avLst/>
          </a:prstGeom>
          <a:noFill/>
        </p:spPr>
        <p:txBody>
          <a:bodyPr wrap="square" rtlCol="0">
            <a:spAutoFit/>
          </a:bodyPr>
          <a:lstStyle/>
          <a:p>
            <a:pPr marL="342900" indent="-342900">
              <a:buAutoNum type="arabicPeriod"/>
            </a:pPr>
            <a:r>
              <a:rPr lang="pt-BR" sz="2000" b="1" dirty="0"/>
              <a:t>Durante um breve período (1979-85) o </a:t>
            </a:r>
            <a:r>
              <a:rPr lang="pt-BR" sz="2000" b="1" dirty="0">
                <a:highlight>
                  <a:srgbClr val="FFFF00"/>
                </a:highlight>
              </a:rPr>
              <a:t>monetarismo</a:t>
            </a:r>
            <a:r>
              <a:rPr lang="pt-BR" sz="2000" b="1" dirty="0"/>
              <a:t> foi muito influente.  Perdeu, porém, relevância especialmente nas últimas décadas de inflação estável e baixa. O monetarismo foi abandonado tendo em conta a instabilidade das funções de procura de moeda e a impossibilidade de controlar amplos agregados monetários que são sobretudo endógenos à actividade económica através da criação do crédito/moeda bancária. </a:t>
            </a:r>
          </a:p>
          <a:p>
            <a:pPr marL="342900" indent="-342900">
              <a:buAutoNum type="arabicPeriod"/>
            </a:pPr>
            <a:r>
              <a:rPr lang="pt-BR" sz="2000" b="1" dirty="0"/>
              <a:t>A </a:t>
            </a:r>
            <a:r>
              <a:rPr lang="pt-BR" sz="2000" b="1" dirty="0">
                <a:highlight>
                  <a:srgbClr val="FFFF00"/>
                </a:highlight>
              </a:rPr>
              <a:t>curva de Phillips </a:t>
            </a:r>
            <a:r>
              <a:rPr lang="pt-BR" sz="2000" b="1" dirty="0"/>
              <a:t>estabelece uma ligação entre a inflação e a capacidade produtiva não utilizada (economic slack), representada pelo hiato de produto ou de desemprego por indicadores da oferta de trabalho disponível e não empregado. O poder explicativo </a:t>
            </a:r>
            <a:r>
              <a:rPr lang="pt-BR" sz="2000" b="1" dirty="0">
                <a:highlight>
                  <a:srgbClr val="FFFF00"/>
                </a:highlight>
              </a:rPr>
              <a:t>do slack económico </a:t>
            </a:r>
            <a:r>
              <a:rPr lang="pt-BR" sz="2000" b="1" dirty="0"/>
              <a:t>tem, porém, vindo a perder peso como resultado da globalização e da entrada maciça de grandes economias de baixo custo no comércio mundial, e em menor grau pela evolução tecnológica. </a:t>
            </a:r>
          </a:p>
          <a:p>
            <a:pPr marL="342900" indent="-342900">
              <a:buAutoNum type="arabicPeriod"/>
            </a:pPr>
            <a:r>
              <a:rPr lang="pt-BR" sz="2000" b="1" dirty="0"/>
              <a:t>As </a:t>
            </a:r>
            <a:r>
              <a:rPr lang="pt-BR" sz="2000" b="1" dirty="0">
                <a:highlight>
                  <a:srgbClr val="FFFF00"/>
                </a:highlight>
              </a:rPr>
              <a:t>expectativas de inflação </a:t>
            </a:r>
            <a:r>
              <a:rPr lang="pt-BR" sz="2000" b="1" dirty="0"/>
              <a:t>ganharam importância desde a sua introdução em 1968, apesar dos problemas que rodeiam a sua identificação e relevância empirica.</a:t>
            </a:r>
          </a:p>
          <a:p>
            <a:pPr marL="342900" indent="-342900">
              <a:buAutoNum type="arabicPeriod"/>
            </a:pPr>
            <a:r>
              <a:rPr lang="pt-BR" sz="2000" b="1" dirty="0"/>
              <a:t>As </a:t>
            </a:r>
            <a:r>
              <a:rPr lang="pt-BR" sz="2000" b="1" dirty="0">
                <a:highlight>
                  <a:srgbClr val="FFFF00"/>
                </a:highlight>
              </a:rPr>
              <a:t>teorias fiscais da inflação </a:t>
            </a:r>
            <a:r>
              <a:rPr lang="pt-BR" sz="2000" b="1" dirty="0"/>
              <a:t>funcionam apenas em episódios de hiperinflação quando os agregados monetários apresentam também um co-movimento com a inflação (sem prova de causalidade). A </a:t>
            </a:r>
            <a:r>
              <a:rPr lang="pt-BR" sz="2000" b="1" dirty="0">
                <a:highlight>
                  <a:srgbClr val="FFFF00"/>
                </a:highlight>
              </a:rPr>
              <a:t>FTPL ( Teoria Fiscal do Nível de Preços) </a:t>
            </a:r>
            <a:r>
              <a:rPr lang="pt-BR" sz="2000" b="1" dirty="0"/>
              <a:t>usa a restrição orçamental do Estado como condição de equilíbrio, mostrando mecanicamente que uma alteração dos níveis de preços “tem que" acontecer para se alcançar o equilíbrio a longo prazo. Continua uma teoria minoritária.
As grandes teorias da inflação perderam relevância e resta-nos uma visão em que </a:t>
            </a:r>
            <a:r>
              <a:rPr lang="pt-BR" sz="2000" b="1" dirty="0">
                <a:highlight>
                  <a:srgbClr val="FFFF00"/>
                </a:highlight>
              </a:rPr>
              <a:t>a inflação depende do equilíbrio macroeconómico dependente dos muitos factores que determinam as condições de oferta e respectivos choques e a pressão agregada da procura em mercados com concorrência imperfeita</a:t>
            </a:r>
            <a:r>
              <a:rPr lang="pt-BR" sz="2000" b="1" dirty="0"/>
              <a:t>. </a:t>
            </a:r>
            <a:endParaRPr lang="en-GB" sz="2000" b="1" dirty="0">
              <a:highlight>
                <a:srgbClr val="FFFF00"/>
              </a:highlight>
            </a:endParaRPr>
          </a:p>
        </p:txBody>
      </p:sp>
    </p:spTree>
    <p:extLst>
      <p:ext uri="{BB962C8B-B14F-4D97-AF65-F5344CB8AC3E}">
        <p14:creationId xmlns:p14="http://schemas.microsoft.com/office/powerpoint/2010/main" val="424658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01B381-7856-414C-B1B8-0BD5220CD1CA}"/>
              </a:ext>
            </a:extLst>
          </p:cNvPr>
          <p:cNvSpPr/>
          <p:nvPr/>
        </p:nvSpPr>
        <p:spPr>
          <a:xfrm>
            <a:off x="0" y="0"/>
            <a:ext cx="12192000" cy="392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 ACTUAL PROCESSO DE INFLAÇÃO DETERMINADO POR SUCESSIVOS CHOQUES DE OFERTA</a:t>
            </a:r>
          </a:p>
        </p:txBody>
      </p:sp>
      <p:sp>
        <p:nvSpPr>
          <p:cNvPr id="15" name="TextBox 14">
            <a:extLst>
              <a:ext uri="{FF2B5EF4-FFF2-40B4-BE49-F238E27FC236}">
                <a16:creationId xmlns:a16="http://schemas.microsoft.com/office/drawing/2014/main" id="{1F390A60-A661-4C46-84E7-918BA94C1EE6}"/>
              </a:ext>
            </a:extLst>
          </p:cNvPr>
          <p:cNvSpPr txBox="1"/>
          <p:nvPr/>
        </p:nvSpPr>
        <p:spPr>
          <a:xfrm>
            <a:off x="183151" y="703494"/>
            <a:ext cx="5843801" cy="1015663"/>
          </a:xfrm>
          <a:prstGeom prst="rect">
            <a:avLst/>
          </a:prstGeom>
          <a:noFill/>
        </p:spPr>
        <p:txBody>
          <a:bodyPr wrap="square" rtlCol="0">
            <a:spAutoFit/>
          </a:bodyPr>
          <a:lstStyle/>
          <a:p>
            <a:r>
              <a:rPr lang="en-GB" sz="2400" b="1" dirty="0" err="1"/>
              <a:t>Os</a:t>
            </a:r>
            <a:r>
              <a:rPr lang="en-GB" sz="2400" b="1" dirty="0"/>
              <a:t> </a:t>
            </a:r>
            <a:r>
              <a:rPr lang="en-GB" sz="2400" b="1" dirty="0" err="1"/>
              <a:t>principais</a:t>
            </a:r>
            <a:r>
              <a:rPr lang="en-GB" sz="2400" b="1" dirty="0"/>
              <a:t> </a:t>
            </a:r>
            <a:r>
              <a:rPr lang="en-GB" sz="2400" b="1" dirty="0" err="1"/>
              <a:t>choques</a:t>
            </a:r>
            <a:r>
              <a:rPr lang="en-GB" sz="2400" b="1" dirty="0"/>
              <a:t> de </a:t>
            </a:r>
            <a:r>
              <a:rPr lang="en-GB" sz="2400" b="1" dirty="0" err="1"/>
              <a:t>Oferta</a:t>
            </a:r>
            <a:r>
              <a:rPr lang="en-GB" sz="2400" b="1" dirty="0"/>
              <a:t> e Procura</a:t>
            </a:r>
          </a:p>
          <a:p>
            <a:endParaRPr lang="en-GB" b="1" dirty="0"/>
          </a:p>
          <a:p>
            <a:r>
              <a:rPr lang="en-GB" b="1" dirty="0"/>
              <a:t> 1. </a:t>
            </a:r>
            <a:r>
              <a:rPr lang="en-GB" b="1" dirty="0" err="1"/>
              <a:t>Estímulo</a:t>
            </a:r>
            <a:r>
              <a:rPr lang="en-GB" b="1" dirty="0"/>
              <a:t> </a:t>
            </a:r>
            <a:r>
              <a:rPr lang="en-GB" b="1" dirty="0" err="1"/>
              <a:t>orçamental</a:t>
            </a:r>
            <a:r>
              <a:rPr lang="en-GB" b="1" dirty="0"/>
              <a:t> à </a:t>
            </a:r>
            <a:r>
              <a:rPr lang="en-GB" b="1" dirty="0" err="1"/>
              <a:t>procura</a:t>
            </a:r>
            <a:r>
              <a:rPr lang="en-GB" b="1" dirty="0"/>
              <a:t> </a:t>
            </a:r>
            <a:r>
              <a:rPr lang="en-GB" b="1" dirty="0" err="1"/>
              <a:t>agregada</a:t>
            </a:r>
            <a:r>
              <a:rPr lang="en-GB" b="1" dirty="0"/>
              <a:t> (EUA)</a:t>
            </a:r>
          </a:p>
        </p:txBody>
      </p:sp>
      <p:sp>
        <p:nvSpPr>
          <p:cNvPr id="16" name="TextBox 15">
            <a:extLst>
              <a:ext uri="{FF2B5EF4-FFF2-40B4-BE49-F238E27FC236}">
                <a16:creationId xmlns:a16="http://schemas.microsoft.com/office/drawing/2014/main" id="{29A4D29A-22B7-4AA0-8F40-D66AA25E0FC7}"/>
              </a:ext>
            </a:extLst>
          </p:cNvPr>
          <p:cNvSpPr txBox="1"/>
          <p:nvPr/>
        </p:nvSpPr>
        <p:spPr>
          <a:xfrm>
            <a:off x="282766" y="3119035"/>
            <a:ext cx="5238998" cy="400110"/>
          </a:xfrm>
          <a:prstGeom prst="rect">
            <a:avLst/>
          </a:prstGeom>
          <a:noFill/>
        </p:spPr>
        <p:txBody>
          <a:bodyPr wrap="none" rtlCol="0">
            <a:spAutoFit/>
          </a:bodyPr>
          <a:lstStyle/>
          <a:p>
            <a:pPr>
              <a:spcAft>
                <a:spcPts val="600"/>
              </a:spcAft>
            </a:pPr>
            <a:r>
              <a:rPr lang="en-GB" sz="2000" b="1" dirty="0"/>
              <a:t>5. </a:t>
            </a:r>
            <a:r>
              <a:rPr lang="en-GB" sz="2000" b="1" dirty="0" err="1"/>
              <a:t>Efeitos</a:t>
            </a:r>
            <a:r>
              <a:rPr lang="en-GB" sz="2000" b="1" dirty="0"/>
              <a:t> </a:t>
            </a:r>
            <a:r>
              <a:rPr lang="en-GB" sz="2000" b="1" dirty="0" err="1"/>
              <a:t>sobre</a:t>
            </a:r>
            <a:r>
              <a:rPr lang="en-GB" sz="2000" b="1" dirty="0"/>
              <a:t> a </a:t>
            </a:r>
            <a:r>
              <a:rPr lang="en-GB" sz="2000" b="1" dirty="0" err="1"/>
              <a:t>procura</a:t>
            </a:r>
            <a:r>
              <a:rPr lang="en-GB" sz="2000" b="1" dirty="0"/>
              <a:t> da Guerra </a:t>
            </a:r>
            <a:r>
              <a:rPr lang="en-GB" sz="2000" b="1" dirty="0" err="1"/>
              <a:t>na</a:t>
            </a:r>
            <a:r>
              <a:rPr lang="en-GB" sz="2000" b="1" dirty="0"/>
              <a:t> </a:t>
            </a:r>
            <a:r>
              <a:rPr lang="en-GB" sz="2000" b="1" dirty="0" err="1"/>
              <a:t>Ucrânia</a:t>
            </a:r>
            <a:r>
              <a:rPr lang="en-GB" sz="2000" b="1" dirty="0"/>
              <a:t> </a:t>
            </a:r>
          </a:p>
        </p:txBody>
      </p:sp>
      <p:sp>
        <p:nvSpPr>
          <p:cNvPr id="18" name="TextBox 17">
            <a:extLst>
              <a:ext uri="{FF2B5EF4-FFF2-40B4-BE49-F238E27FC236}">
                <a16:creationId xmlns:a16="http://schemas.microsoft.com/office/drawing/2014/main" id="{EEBFFDB8-D0F3-4E7B-BA2F-68DDB9212C85}"/>
              </a:ext>
            </a:extLst>
          </p:cNvPr>
          <p:cNvSpPr txBox="1"/>
          <p:nvPr/>
        </p:nvSpPr>
        <p:spPr>
          <a:xfrm>
            <a:off x="287514" y="2624375"/>
            <a:ext cx="4887107" cy="400110"/>
          </a:xfrm>
          <a:prstGeom prst="rect">
            <a:avLst/>
          </a:prstGeom>
          <a:noFill/>
        </p:spPr>
        <p:txBody>
          <a:bodyPr wrap="none" rtlCol="0">
            <a:spAutoFit/>
          </a:bodyPr>
          <a:lstStyle/>
          <a:p>
            <a:r>
              <a:rPr lang="en-GB" sz="2000" b="1" dirty="0"/>
              <a:t>4. </a:t>
            </a:r>
            <a:r>
              <a:rPr lang="en-GB" sz="2000" b="1" dirty="0" err="1"/>
              <a:t>Aumento</a:t>
            </a:r>
            <a:r>
              <a:rPr lang="en-GB" sz="2000" b="1" dirty="0"/>
              <a:t> do </a:t>
            </a:r>
            <a:r>
              <a:rPr lang="en-GB" sz="2000" b="1" dirty="0" err="1"/>
              <a:t>preço</a:t>
            </a:r>
            <a:r>
              <a:rPr lang="en-GB" sz="2000" b="1" dirty="0"/>
              <a:t> de bens </a:t>
            </a:r>
            <a:r>
              <a:rPr lang="en-GB" sz="2000" b="1" dirty="0" err="1"/>
              <a:t>alimentares</a:t>
            </a:r>
            <a:r>
              <a:rPr lang="en-GB" sz="2000" b="1" dirty="0"/>
              <a:t>. </a:t>
            </a:r>
          </a:p>
        </p:txBody>
      </p:sp>
      <p:cxnSp>
        <p:nvCxnSpPr>
          <p:cNvPr id="23" name="Straight Connector 22">
            <a:extLst>
              <a:ext uri="{FF2B5EF4-FFF2-40B4-BE49-F238E27FC236}">
                <a16:creationId xmlns:a16="http://schemas.microsoft.com/office/drawing/2014/main" id="{6AB593A7-AB3B-4792-89C8-5F04277EF8C4}"/>
              </a:ext>
            </a:extLst>
          </p:cNvPr>
          <p:cNvCxnSpPr>
            <a:cxnSpLocks/>
          </p:cNvCxnSpPr>
          <p:nvPr/>
        </p:nvCxnSpPr>
        <p:spPr>
          <a:xfrm>
            <a:off x="720090" y="36004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F77542F-DE27-4406-BF6A-689D49254E79}"/>
              </a:ext>
            </a:extLst>
          </p:cNvPr>
          <p:cNvCxnSpPr>
            <a:cxnSpLocks/>
          </p:cNvCxnSpPr>
          <p:nvPr/>
        </p:nvCxnSpPr>
        <p:spPr>
          <a:xfrm flipH="1" flipV="1">
            <a:off x="6593370" y="1425802"/>
            <a:ext cx="77361" cy="37281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CEA851-94AA-4955-907D-48F3DCAFAD05}"/>
              </a:ext>
            </a:extLst>
          </p:cNvPr>
          <p:cNvCxnSpPr>
            <a:cxnSpLocks/>
          </p:cNvCxnSpPr>
          <p:nvPr/>
        </p:nvCxnSpPr>
        <p:spPr>
          <a:xfrm>
            <a:off x="6728885" y="5153970"/>
            <a:ext cx="4671824" cy="1725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CB5340-4D44-4A15-AAC6-19A21F22DE02}"/>
              </a:ext>
            </a:extLst>
          </p:cNvPr>
          <p:cNvCxnSpPr>
            <a:cxnSpLocks/>
          </p:cNvCxnSpPr>
          <p:nvPr/>
        </p:nvCxnSpPr>
        <p:spPr>
          <a:xfrm flipV="1">
            <a:off x="8106688" y="2146794"/>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B28D8C-6AC4-46A0-AD78-F43DF7FD6095}"/>
              </a:ext>
            </a:extLst>
          </p:cNvPr>
          <p:cNvCxnSpPr>
            <a:cxnSpLocks/>
          </p:cNvCxnSpPr>
          <p:nvPr/>
        </p:nvCxnSpPr>
        <p:spPr>
          <a:xfrm>
            <a:off x="7629142" y="2023689"/>
            <a:ext cx="2474686" cy="22392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77C89B-6086-4577-9D6B-62DCB7AC20E6}"/>
              </a:ext>
            </a:extLst>
          </p:cNvPr>
          <p:cNvSpPr txBox="1"/>
          <p:nvPr/>
        </p:nvSpPr>
        <p:spPr>
          <a:xfrm>
            <a:off x="6214532" y="3309274"/>
            <a:ext cx="532186" cy="369332"/>
          </a:xfrm>
          <a:prstGeom prst="rect">
            <a:avLst/>
          </a:prstGeom>
          <a:noFill/>
        </p:spPr>
        <p:txBody>
          <a:bodyPr wrap="square" rtlCol="0">
            <a:spAutoFit/>
          </a:bodyPr>
          <a:lstStyle/>
          <a:p>
            <a:r>
              <a:rPr lang="el-GR" b="1" dirty="0"/>
              <a:t>π</a:t>
            </a:r>
            <a:r>
              <a:rPr lang="en-GB" sz="1600" b="1" dirty="0"/>
              <a:t>1</a:t>
            </a:r>
          </a:p>
        </p:txBody>
      </p:sp>
      <p:sp>
        <p:nvSpPr>
          <p:cNvPr id="44" name="TextBox 43">
            <a:extLst>
              <a:ext uri="{FF2B5EF4-FFF2-40B4-BE49-F238E27FC236}">
                <a16:creationId xmlns:a16="http://schemas.microsoft.com/office/drawing/2014/main" id="{D1465B15-B172-4017-8D81-7920E6A0B0F8}"/>
              </a:ext>
            </a:extLst>
          </p:cNvPr>
          <p:cNvSpPr txBox="1"/>
          <p:nvPr/>
        </p:nvSpPr>
        <p:spPr>
          <a:xfrm>
            <a:off x="10763158" y="5196684"/>
            <a:ext cx="1085942" cy="646331"/>
          </a:xfrm>
          <a:prstGeom prst="rect">
            <a:avLst/>
          </a:prstGeom>
          <a:noFill/>
        </p:spPr>
        <p:txBody>
          <a:bodyPr wrap="square" rtlCol="0">
            <a:spAutoFit/>
          </a:bodyPr>
          <a:lstStyle/>
          <a:p>
            <a:pPr algn="ctr"/>
            <a:r>
              <a:rPr lang="en-GB" b="1" dirty="0"/>
              <a:t>Y</a:t>
            </a:r>
          </a:p>
          <a:p>
            <a:r>
              <a:rPr lang="en-GB" b="1" dirty="0" err="1"/>
              <a:t>Produto</a:t>
            </a:r>
            <a:endParaRPr lang="en-GB" b="1" dirty="0"/>
          </a:p>
        </p:txBody>
      </p:sp>
      <p:cxnSp>
        <p:nvCxnSpPr>
          <p:cNvPr id="46" name="Straight Connector 45">
            <a:extLst>
              <a:ext uri="{FF2B5EF4-FFF2-40B4-BE49-F238E27FC236}">
                <a16:creationId xmlns:a16="http://schemas.microsoft.com/office/drawing/2014/main" id="{7D865B48-82D6-4ACF-B0CD-AAF9525EAC01}"/>
              </a:ext>
            </a:extLst>
          </p:cNvPr>
          <p:cNvCxnSpPr>
            <a:cxnSpLocks/>
          </p:cNvCxnSpPr>
          <p:nvPr/>
        </p:nvCxnSpPr>
        <p:spPr>
          <a:xfrm>
            <a:off x="9224506" y="3447825"/>
            <a:ext cx="0" cy="1706145"/>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5B33BE-FB96-4EFB-A4D3-050E14E8D9A8}"/>
              </a:ext>
            </a:extLst>
          </p:cNvPr>
          <p:cNvCxnSpPr>
            <a:cxnSpLocks/>
          </p:cNvCxnSpPr>
          <p:nvPr/>
        </p:nvCxnSpPr>
        <p:spPr>
          <a:xfrm flipH="1">
            <a:off x="6670731" y="3476617"/>
            <a:ext cx="2475416" cy="34566"/>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742F8F2-2CC4-4975-8E8D-AFE5FF3F0122}"/>
              </a:ext>
            </a:extLst>
          </p:cNvPr>
          <p:cNvSpPr txBox="1"/>
          <p:nvPr/>
        </p:nvSpPr>
        <p:spPr>
          <a:xfrm>
            <a:off x="9051882" y="5259525"/>
            <a:ext cx="413241" cy="338554"/>
          </a:xfrm>
          <a:prstGeom prst="rect">
            <a:avLst/>
          </a:prstGeom>
          <a:noFill/>
        </p:spPr>
        <p:txBody>
          <a:bodyPr wrap="square" rtlCol="0">
            <a:spAutoFit/>
          </a:bodyPr>
          <a:lstStyle/>
          <a:p>
            <a:r>
              <a:rPr lang="en-GB" sz="1600" b="1" dirty="0"/>
              <a:t>Y1</a:t>
            </a:r>
          </a:p>
        </p:txBody>
      </p:sp>
      <p:sp>
        <p:nvSpPr>
          <p:cNvPr id="50" name="TextBox 49">
            <a:extLst>
              <a:ext uri="{FF2B5EF4-FFF2-40B4-BE49-F238E27FC236}">
                <a16:creationId xmlns:a16="http://schemas.microsoft.com/office/drawing/2014/main" id="{36F31F9B-BA5A-4DC1-8A72-2A298D591361}"/>
              </a:ext>
            </a:extLst>
          </p:cNvPr>
          <p:cNvSpPr txBox="1"/>
          <p:nvPr/>
        </p:nvSpPr>
        <p:spPr>
          <a:xfrm>
            <a:off x="5701194" y="1269700"/>
            <a:ext cx="960640" cy="646331"/>
          </a:xfrm>
          <a:prstGeom prst="rect">
            <a:avLst/>
          </a:prstGeom>
          <a:noFill/>
        </p:spPr>
        <p:txBody>
          <a:bodyPr wrap="square" rtlCol="0">
            <a:spAutoFit/>
          </a:bodyPr>
          <a:lstStyle/>
          <a:p>
            <a:pPr algn="ctr"/>
            <a:r>
              <a:rPr lang="el-GR" b="1" dirty="0"/>
              <a:t>π</a:t>
            </a:r>
            <a:endParaRPr lang="en-GB" b="1" dirty="0"/>
          </a:p>
          <a:p>
            <a:pPr algn="ctr"/>
            <a:r>
              <a:rPr lang="en-GB" b="1" dirty="0" err="1"/>
              <a:t>Inflação</a:t>
            </a:r>
            <a:endParaRPr lang="en-GB" b="1" dirty="0"/>
          </a:p>
        </p:txBody>
      </p:sp>
      <p:cxnSp>
        <p:nvCxnSpPr>
          <p:cNvPr id="51" name="Straight Connector 50">
            <a:extLst>
              <a:ext uri="{FF2B5EF4-FFF2-40B4-BE49-F238E27FC236}">
                <a16:creationId xmlns:a16="http://schemas.microsoft.com/office/drawing/2014/main" id="{8DE3AB84-63DF-4669-BFD9-66F11CB708E5}"/>
              </a:ext>
            </a:extLst>
          </p:cNvPr>
          <p:cNvCxnSpPr>
            <a:cxnSpLocks/>
          </p:cNvCxnSpPr>
          <p:nvPr/>
        </p:nvCxnSpPr>
        <p:spPr>
          <a:xfrm flipV="1">
            <a:off x="7893031" y="2053089"/>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590768-9BCD-4D9E-9577-D779017C16D2}"/>
              </a:ext>
            </a:extLst>
          </p:cNvPr>
          <p:cNvCxnSpPr>
            <a:cxnSpLocks/>
          </p:cNvCxnSpPr>
          <p:nvPr/>
        </p:nvCxnSpPr>
        <p:spPr>
          <a:xfrm flipV="1">
            <a:off x="7607281" y="1887726"/>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946252-4BA7-46BE-BC9E-821F450C0A2F}"/>
              </a:ext>
            </a:extLst>
          </p:cNvPr>
          <p:cNvCxnSpPr>
            <a:cxnSpLocks/>
          </p:cNvCxnSpPr>
          <p:nvPr/>
        </p:nvCxnSpPr>
        <p:spPr>
          <a:xfrm flipV="1">
            <a:off x="7429328" y="1790311"/>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68EF05F-C21E-40D2-9330-D2B40063760E}"/>
              </a:ext>
            </a:extLst>
          </p:cNvPr>
          <p:cNvCxnSpPr>
            <a:cxnSpLocks/>
          </p:cNvCxnSpPr>
          <p:nvPr/>
        </p:nvCxnSpPr>
        <p:spPr>
          <a:xfrm>
            <a:off x="7492286" y="2051673"/>
            <a:ext cx="2534554" cy="2340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186EE57-0B44-455B-9162-335D91F19821}"/>
              </a:ext>
            </a:extLst>
          </p:cNvPr>
          <p:cNvCxnSpPr>
            <a:cxnSpLocks/>
          </p:cNvCxnSpPr>
          <p:nvPr/>
        </p:nvCxnSpPr>
        <p:spPr>
          <a:xfrm flipV="1">
            <a:off x="7268194" y="1560693"/>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82C16-B722-478A-91BC-2EAC631997BA}"/>
              </a:ext>
            </a:extLst>
          </p:cNvPr>
          <p:cNvCxnSpPr>
            <a:cxnSpLocks/>
          </p:cNvCxnSpPr>
          <p:nvPr/>
        </p:nvCxnSpPr>
        <p:spPr>
          <a:xfrm flipV="1">
            <a:off x="7143370" y="1425802"/>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288861-42FE-45E4-AC4A-7E4C46F45665}"/>
              </a:ext>
            </a:extLst>
          </p:cNvPr>
          <p:cNvCxnSpPr>
            <a:cxnSpLocks/>
          </p:cNvCxnSpPr>
          <p:nvPr/>
        </p:nvCxnSpPr>
        <p:spPr>
          <a:xfrm>
            <a:off x="7478740" y="2190831"/>
            <a:ext cx="2450541" cy="22355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6260E19-B3E4-4C51-BCA8-75EC5C196477}"/>
              </a:ext>
            </a:extLst>
          </p:cNvPr>
          <p:cNvSpPr txBox="1"/>
          <p:nvPr/>
        </p:nvSpPr>
        <p:spPr>
          <a:xfrm>
            <a:off x="257951" y="2160493"/>
            <a:ext cx="4296369" cy="369332"/>
          </a:xfrm>
          <a:prstGeom prst="rect">
            <a:avLst/>
          </a:prstGeom>
          <a:noFill/>
        </p:spPr>
        <p:txBody>
          <a:bodyPr wrap="none" rtlCol="0">
            <a:spAutoFit/>
          </a:bodyPr>
          <a:lstStyle/>
          <a:p>
            <a:r>
              <a:rPr lang="en-GB" b="1" dirty="0"/>
              <a:t>3. </a:t>
            </a:r>
            <a:r>
              <a:rPr lang="en-GB" b="1" dirty="0" err="1"/>
              <a:t>Aumento</a:t>
            </a:r>
            <a:r>
              <a:rPr lang="en-GB" b="1" dirty="0"/>
              <a:t> do </a:t>
            </a:r>
            <a:r>
              <a:rPr lang="en-GB" b="1" dirty="0" err="1"/>
              <a:t>preço</a:t>
            </a:r>
            <a:r>
              <a:rPr lang="en-GB" b="1" dirty="0"/>
              <a:t> dos bens </a:t>
            </a:r>
            <a:r>
              <a:rPr lang="en-GB" b="1" dirty="0" err="1"/>
              <a:t>energéticos</a:t>
            </a:r>
            <a:r>
              <a:rPr lang="en-GB" b="1" dirty="0"/>
              <a:t> </a:t>
            </a:r>
          </a:p>
        </p:txBody>
      </p:sp>
      <p:sp>
        <p:nvSpPr>
          <p:cNvPr id="61" name="TextBox 60">
            <a:extLst>
              <a:ext uri="{FF2B5EF4-FFF2-40B4-BE49-F238E27FC236}">
                <a16:creationId xmlns:a16="http://schemas.microsoft.com/office/drawing/2014/main" id="{863C831F-628F-47C5-B656-5A3A0B390C6E}"/>
              </a:ext>
            </a:extLst>
          </p:cNvPr>
          <p:cNvSpPr txBox="1"/>
          <p:nvPr/>
        </p:nvSpPr>
        <p:spPr>
          <a:xfrm>
            <a:off x="277398" y="3631843"/>
            <a:ext cx="6108627" cy="400110"/>
          </a:xfrm>
          <a:prstGeom prst="rect">
            <a:avLst/>
          </a:prstGeom>
          <a:noFill/>
        </p:spPr>
        <p:txBody>
          <a:bodyPr wrap="square" rtlCol="0">
            <a:spAutoFit/>
          </a:bodyPr>
          <a:lstStyle/>
          <a:p>
            <a:r>
              <a:rPr lang="en-GB" sz="2000" b="1" dirty="0"/>
              <a:t>6. </a:t>
            </a:r>
            <a:r>
              <a:rPr lang="en-GB" sz="2000" b="1" dirty="0" err="1"/>
              <a:t>Repercussão</a:t>
            </a:r>
            <a:r>
              <a:rPr lang="en-GB" sz="2000" b="1" dirty="0"/>
              <a:t> </a:t>
            </a:r>
            <a:r>
              <a:rPr lang="en-GB" sz="2000" b="1" dirty="0" err="1"/>
              <a:t>nos</a:t>
            </a:r>
            <a:r>
              <a:rPr lang="en-GB" sz="2000" b="1" dirty="0"/>
              <a:t> </a:t>
            </a:r>
            <a:r>
              <a:rPr lang="en-GB" sz="2000" b="1" dirty="0" err="1"/>
              <a:t>preços</a:t>
            </a:r>
            <a:r>
              <a:rPr lang="en-GB" sz="2000" b="1" dirty="0"/>
              <a:t> </a:t>
            </a:r>
            <a:r>
              <a:rPr lang="en-GB" sz="2000" b="1" dirty="0" err="1"/>
              <a:t>internos</a:t>
            </a:r>
            <a:r>
              <a:rPr lang="en-GB" sz="2000" b="1" dirty="0"/>
              <a:t> dos </a:t>
            </a:r>
            <a:r>
              <a:rPr lang="en-GB" sz="2000" b="1" dirty="0" err="1"/>
              <a:t>preços</a:t>
            </a:r>
            <a:r>
              <a:rPr lang="en-GB" sz="2000" b="1" dirty="0"/>
              <a:t> </a:t>
            </a:r>
            <a:r>
              <a:rPr lang="en-GB" sz="2000" b="1" dirty="0" err="1"/>
              <a:t>externos</a:t>
            </a:r>
            <a:endParaRPr lang="en-GB" sz="2000" b="1" dirty="0"/>
          </a:p>
        </p:txBody>
      </p:sp>
      <p:sp>
        <p:nvSpPr>
          <p:cNvPr id="62" name="TextBox 61">
            <a:extLst>
              <a:ext uri="{FF2B5EF4-FFF2-40B4-BE49-F238E27FC236}">
                <a16:creationId xmlns:a16="http://schemas.microsoft.com/office/drawing/2014/main" id="{FA7D8606-F286-4049-9975-06B67BE9D627}"/>
              </a:ext>
            </a:extLst>
          </p:cNvPr>
          <p:cNvSpPr txBox="1"/>
          <p:nvPr/>
        </p:nvSpPr>
        <p:spPr>
          <a:xfrm>
            <a:off x="257951" y="4043785"/>
            <a:ext cx="4751385" cy="400110"/>
          </a:xfrm>
          <a:prstGeom prst="rect">
            <a:avLst/>
          </a:prstGeom>
          <a:noFill/>
        </p:spPr>
        <p:txBody>
          <a:bodyPr wrap="square" rtlCol="0">
            <a:spAutoFit/>
          </a:bodyPr>
          <a:lstStyle/>
          <a:p>
            <a:r>
              <a:rPr lang="en-GB" sz="2000" b="1" dirty="0"/>
              <a:t>7. </a:t>
            </a:r>
            <a:r>
              <a:rPr lang="en-GB" sz="2000" b="1" dirty="0" err="1"/>
              <a:t>Efeitos</a:t>
            </a:r>
            <a:r>
              <a:rPr lang="en-GB" sz="2000" b="1" dirty="0"/>
              <a:t> de </a:t>
            </a:r>
            <a:r>
              <a:rPr lang="en-GB" sz="2000" b="1" dirty="0" err="1"/>
              <a:t>aumentos</a:t>
            </a:r>
            <a:r>
              <a:rPr lang="en-GB" sz="2000" b="1" dirty="0"/>
              <a:t> de </a:t>
            </a:r>
            <a:r>
              <a:rPr lang="en-GB" sz="2000" b="1" dirty="0" err="1"/>
              <a:t>salários</a:t>
            </a:r>
            <a:endParaRPr lang="en-GB" sz="2000" b="1" dirty="0"/>
          </a:p>
        </p:txBody>
      </p:sp>
      <p:cxnSp>
        <p:nvCxnSpPr>
          <p:cNvPr id="63" name="Straight Connector 62">
            <a:extLst>
              <a:ext uri="{FF2B5EF4-FFF2-40B4-BE49-F238E27FC236}">
                <a16:creationId xmlns:a16="http://schemas.microsoft.com/office/drawing/2014/main" id="{34225C7E-287F-4E42-AF9A-E0838CC8660D}"/>
              </a:ext>
            </a:extLst>
          </p:cNvPr>
          <p:cNvCxnSpPr>
            <a:cxnSpLocks/>
          </p:cNvCxnSpPr>
          <p:nvPr/>
        </p:nvCxnSpPr>
        <p:spPr>
          <a:xfrm>
            <a:off x="8088441" y="2902004"/>
            <a:ext cx="0" cy="2294682"/>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E56AD0-A40E-4E56-A172-2E329B640AA4}"/>
              </a:ext>
            </a:extLst>
          </p:cNvPr>
          <p:cNvCxnSpPr>
            <a:cxnSpLocks/>
          </p:cNvCxnSpPr>
          <p:nvPr/>
        </p:nvCxnSpPr>
        <p:spPr>
          <a:xfrm flipH="1">
            <a:off x="6579506" y="2902004"/>
            <a:ext cx="1508935" cy="0"/>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52E1829-DFE0-41ED-AE52-1476FBA9D910}"/>
              </a:ext>
            </a:extLst>
          </p:cNvPr>
          <p:cNvSpPr txBox="1"/>
          <p:nvPr/>
        </p:nvSpPr>
        <p:spPr>
          <a:xfrm>
            <a:off x="7994579" y="5276512"/>
            <a:ext cx="547483" cy="307778"/>
          </a:xfrm>
          <a:prstGeom prst="rect">
            <a:avLst/>
          </a:prstGeom>
          <a:noFill/>
        </p:spPr>
        <p:txBody>
          <a:bodyPr wrap="square" rtlCol="0">
            <a:spAutoFit/>
          </a:bodyPr>
          <a:lstStyle/>
          <a:p>
            <a:r>
              <a:rPr lang="en-GB" sz="1400" b="1" dirty="0"/>
              <a:t>Y6</a:t>
            </a:r>
          </a:p>
        </p:txBody>
      </p:sp>
      <p:sp>
        <p:nvSpPr>
          <p:cNvPr id="68" name="TextBox 67">
            <a:extLst>
              <a:ext uri="{FF2B5EF4-FFF2-40B4-BE49-F238E27FC236}">
                <a16:creationId xmlns:a16="http://schemas.microsoft.com/office/drawing/2014/main" id="{1D2ADB84-6FAE-4913-A34D-2FA6DF7C3159}"/>
              </a:ext>
            </a:extLst>
          </p:cNvPr>
          <p:cNvSpPr txBox="1"/>
          <p:nvPr/>
        </p:nvSpPr>
        <p:spPr>
          <a:xfrm>
            <a:off x="6206883" y="2742525"/>
            <a:ext cx="547483" cy="338554"/>
          </a:xfrm>
          <a:prstGeom prst="rect">
            <a:avLst/>
          </a:prstGeom>
          <a:noFill/>
        </p:spPr>
        <p:txBody>
          <a:bodyPr wrap="square" rtlCol="0">
            <a:spAutoFit/>
          </a:bodyPr>
          <a:lstStyle/>
          <a:p>
            <a:r>
              <a:rPr lang="el-GR" sz="1600" b="1" dirty="0"/>
              <a:t>π</a:t>
            </a:r>
            <a:r>
              <a:rPr lang="en-GB" sz="1600" b="1" dirty="0"/>
              <a:t>6</a:t>
            </a:r>
          </a:p>
        </p:txBody>
      </p:sp>
      <p:cxnSp>
        <p:nvCxnSpPr>
          <p:cNvPr id="2" name="Straight Connector 1">
            <a:extLst>
              <a:ext uri="{FF2B5EF4-FFF2-40B4-BE49-F238E27FC236}">
                <a16:creationId xmlns:a16="http://schemas.microsoft.com/office/drawing/2014/main" id="{1EF8F693-29D5-FA0D-813F-9B4044943DD6}"/>
              </a:ext>
            </a:extLst>
          </p:cNvPr>
          <p:cNvCxnSpPr>
            <a:cxnSpLocks/>
          </p:cNvCxnSpPr>
          <p:nvPr/>
        </p:nvCxnSpPr>
        <p:spPr>
          <a:xfrm>
            <a:off x="6680863" y="2758026"/>
            <a:ext cx="2358837" cy="22087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7C8F858-5185-7A3A-6A6E-1ECE22D7D988}"/>
              </a:ext>
            </a:extLst>
          </p:cNvPr>
          <p:cNvCxnSpPr>
            <a:cxnSpLocks/>
            <a:endCxn id="19" idx="0"/>
          </p:cNvCxnSpPr>
          <p:nvPr/>
        </p:nvCxnSpPr>
        <p:spPr>
          <a:xfrm flipH="1">
            <a:off x="7436618" y="3510526"/>
            <a:ext cx="16969" cy="174410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C498270-C364-E28E-AA6D-A5E7F7461CBD}"/>
              </a:ext>
            </a:extLst>
          </p:cNvPr>
          <p:cNvSpPr txBox="1"/>
          <p:nvPr/>
        </p:nvSpPr>
        <p:spPr>
          <a:xfrm>
            <a:off x="7214893" y="5254631"/>
            <a:ext cx="443449" cy="338554"/>
          </a:xfrm>
          <a:prstGeom prst="rect">
            <a:avLst/>
          </a:prstGeom>
          <a:noFill/>
        </p:spPr>
        <p:txBody>
          <a:bodyPr wrap="square" rtlCol="0">
            <a:spAutoFit/>
          </a:bodyPr>
          <a:lstStyle/>
          <a:p>
            <a:r>
              <a:rPr lang="en-GB" sz="1600" b="1" dirty="0">
                <a:solidFill>
                  <a:srgbClr val="FF0000"/>
                </a:solidFill>
              </a:rPr>
              <a:t>Y8</a:t>
            </a:r>
          </a:p>
        </p:txBody>
      </p:sp>
      <p:sp>
        <p:nvSpPr>
          <p:cNvPr id="22" name="TextBox 21">
            <a:extLst>
              <a:ext uri="{FF2B5EF4-FFF2-40B4-BE49-F238E27FC236}">
                <a16:creationId xmlns:a16="http://schemas.microsoft.com/office/drawing/2014/main" id="{A401446A-3263-1252-87FB-9D64AAF93299}"/>
              </a:ext>
            </a:extLst>
          </p:cNvPr>
          <p:cNvSpPr txBox="1"/>
          <p:nvPr/>
        </p:nvSpPr>
        <p:spPr>
          <a:xfrm>
            <a:off x="7577332" y="1532153"/>
            <a:ext cx="460382" cy="369332"/>
          </a:xfrm>
          <a:prstGeom prst="rect">
            <a:avLst/>
          </a:prstGeom>
          <a:noFill/>
        </p:spPr>
        <p:txBody>
          <a:bodyPr wrap="none" rtlCol="0">
            <a:spAutoFit/>
          </a:bodyPr>
          <a:lstStyle/>
          <a:p>
            <a:r>
              <a:rPr lang="en-GB" dirty="0"/>
              <a:t>AD</a:t>
            </a:r>
          </a:p>
        </p:txBody>
      </p:sp>
      <p:sp>
        <p:nvSpPr>
          <p:cNvPr id="24" name="TextBox 23">
            <a:extLst>
              <a:ext uri="{FF2B5EF4-FFF2-40B4-BE49-F238E27FC236}">
                <a16:creationId xmlns:a16="http://schemas.microsoft.com/office/drawing/2014/main" id="{70D6C764-BB45-7824-D957-201C05968AEA}"/>
              </a:ext>
            </a:extLst>
          </p:cNvPr>
          <p:cNvSpPr txBox="1"/>
          <p:nvPr/>
        </p:nvSpPr>
        <p:spPr>
          <a:xfrm>
            <a:off x="10589965" y="2228862"/>
            <a:ext cx="429524" cy="369332"/>
          </a:xfrm>
          <a:prstGeom prst="rect">
            <a:avLst/>
          </a:prstGeom>
          <a:noFill/>
        </p:spPr>
        <p:txBody>
          <a:bodyPr wrap="square" rtlCol="0">
            <a:spAutoFit/>
          </a:bodyPr>
          <a:lstStyle/>
          <a:p>
            <a:r>
              <a:rPr lang="en-GB" dirty="0"/>
              <a:t>AS</a:t>
            </a:r>
          </a:p>
        </p:txBody>
      </p:sp>
      <p:cxnSp>
        <p:nvCxnSpPr>
          <p:cNvPr id="25" name="Straight Connector 24">
            <a:extLst>
              <a:ext uri="{FF2B5EF4-FFF2-40B4-BE49-F238E27FC236}">
                <a16:creationId xmlns:a16="http://schemas.microsoft.com/office/drawing/2014/main" id="{80C4867C-9C8C-891C-D862-0972D1C6B59E}"/>
              </a:ext>
            </a:extLst>
          </p:cNvPr>
          <p:cNvCxnSpPr>
            <a:cxnSpLocks/>
          </p:cNvCxnSpPr>
          <p:nvPr/>
        </p:nvCxnSpPr>
        <p:spPr>
          <a:xfrm>
            <a:off x="7068804" y="2358864"/>
            <a:ext cx="2450541" cy="22355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019068E-3EC3-C56E-7524-C8B162F0141F}"/>
              </a:ext>
            </a:extLst>
          </p:cNvPr>
          <p:cNvSpPr txBox="1"/>
          <p:nvPr/>
        </p:nvSpPr>
        <p:spPr>
          <a:xfrm>
            <a:off x="248816" y="5023798"/>
            <a:ext cx="4751385" cy="400110"/>
          </a:xfrm>
          <a:prstGeom prst="rect">
            <a:avLst/>
          </a:prstGeom>
          <a:noFill/>
        </p:spPr>
        <p:txBody>
          <a:bodyPr wrap="square" rtlCol="0">
            <a:spAutoFit/>
          </a:bodyPr>
          <a:lstStyle/>
          <a:p>
            <a:r>
              <a:rPr lang="en-GB" sz="2000" b="1" dirty="0"/>
              <a:t>9. </a:t>
            </a:r>
            <a:r>
              <a:rPr lang="en-GB" sz="2000" b="1" dirty="0" err="1"/>
              <a:t>Efeitos</a:t>
            </a:r>
            <a:r>
              <a:rPr lang="en-GB" sz="2000" b="1" dirty="0"/>
              <a:t> da Política </a:t>
            </a:r>
            <a:r>
              <a:rPr lang="en-GB" sz="2000" b="1" dirty="0" err="1"/>
              <a:t>monetária</a:t>
            </a:r>
            <a:r>
              <a:rPr lang="en-GB" sz="2000" b="1" dirty="0"/>
              <a:t> </a:t>
            </a:r>
            <a:r>
              <a:rPr lang="en-GB" sz="2000" b="1" dirty="0" err="1"/>
              <a:t>restritiva</a:t>
            </a:r>
            <a:endParaRPr lang="en-GB" sz="2000" b="1" dirty="0"/>
          </a:p>
        </p:txBody>
      </p:sp>
      <p:cxnSp>
        <p:nvCxnSpPr>
          <p:cNvPr id="28" name="Straight Connector 27">
            <a:extLst>
              <a:ext uri="{FF2B5EF4-FFF2-40B4-BE49-F238E27FC236}">
                <a16:creationId xmlns:a16="http://schemas.microsoft.com/office/drawing/2014/main" id="{50F36203-491C-793B-BE70-206EDE103155}"/>
              </a:ext>
            </a:extLst>
          </p:cNvPr>
          <p:cNvCxnSpPr>
            <a:cxnSpLocks/>
          </p:cNvCxnSpPr>
          <p:nvPr/>
        </p:nvCxnSpPr>
        <p:spPr>
          <a:xfrm flipH="1">
            <a:off x="7864578" y="3178751"/>
            <a:ext cx="33061" cy="1939603"/>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7F5B1AF-7DEE-59AB-FDC4-1075A84567ED}"/>
              </a:ext>
            </a:extLst>
          </p:cNvPr>
          <p:cNvSpPr txBox="1"/>
          <p:nvPr/>
        </p:nvSpPr>
        <p:spPr>
          <a:xfrm>
            <a:off x="7672307" y="5258640"/>
            <a:ext cx="417601" cy="338554"/>
          </a:xfrm>
          <a:prstGeom prst="rect">
            <a:avLst/>
          </a:prstGeom>
          <a:noFill/>
        </p:spPr>
        <p:txBody>
          <a:bodyPr wrap="square" rtlCol="0">
            <a:spAutoFit/>
          </a:bodyPr>
          <a:lstStyle/>
          <a:p>
            <a:r>
              <a:rPr lang="en-GB" sz="1600" b="1" dirty="0">
                <a:solidFill>
                  <a:srgbClr val="FF0000"/>
                </a:solidFill>
              </a:rPr>
              <a:t>Y7</a:t>
            </a:r>
          </a:p>
        </p:txBody>
      </p:sp>
      <p:cxnSp>
        <p:nvCxnSpPr>
          <p:cNvPr id="33" name="Straight Connector 32">
            <a:extLst>
              <a:ext uri="{FF2B5EF4-FFF2-40B4-BE49-F238E27FC236}">
                <a16:creationId xmlns:a16="http://schemas.microsoft.com/office/drawing/2014/main" id="{13CE6300-7C18-E89D-139F-99F8FB5AD6C3}"/>
              </a:ext>
            </a:extLst>
          </p:cNvPr>
          <p:cNvCxnSpPr>
            <a:cxnSpLocks/>
          </p:cNvCxnSpPr>
          <p:nvPr/>
        </p:nvCxnSpPr>
        <p:spPr>
          <a:xfrm flipH="1" flipV="1">
            <a:off x="6670731" y="3086919"/>
            <a:ext cx="1111639" cy="1615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56476B1-8F34-E89E-A3ED-24FC7EB99A54}"/>
              </a:ext>
            </a:extLst>
          </p:cNvPr>
          <p:cNvSpPr txBox="1"/>
          <p:nvPr/>
        </p:nvSpPr>
        <p:spPr>
          <a:xfrm>
            <a:off x="266087" y="4582242"/>
            <a:ext cx="6184387" cy="400110"/>
          </a:xfrm>
          <a:prstGeom prst="rect">
            <a:avLst/>
          </a:prstGeom>
          <a:noFill/>
        </p:spPr>
        <p:txBody>
          <a:bodyPr wrap="square" rtlCol="0">
            <a:spAutoFit/>
          </a:bodyPr>
          <a:lstStyle/>
          <a:p>
            <a:r>
              <a:rPr lang="en-GB" sz="2000" b="1" dirty="0"/>
              <a:t>8. </a:t>
            </a:r>
            <a:r>
              <a:rPr lang="en-GB" sz="2000" b="1" dirty="0" err="1"/>
              <a:t>Redução</a:t>
            </a:r>
            <a:r>
              <a:rPr lang="en-GB" sz="2000" b="1" dirty="0"/>
              <a:t> da </a:t>
            </a:r>
            <a:r>
              <a:rPr lang="en-GB" sz="2000" b="1" dirty="0" err="1"/>
              <a:t>procura</a:t>
            </a:r>
            <a:r>
              <a:rPr lang="en-GB" sz="2000" b="1" dirty="0"/>
              <a:t> de bens </a:t>
            </a:r>
            <a:r>
              <a:rPr lang="en-GB" sz="2000" b="1" dirty="0" err="1"/>
              <a:t>não-energéticos</a:t>
            </a:r>
            <a:r>
              <a:rPr lang="en-GB" sz="2000" b="1" dirty="0"/>
              <a:t> </a:t>
            </a:r>
          </a:p>
        </p:txBody>
      </p:sp>
      <p:sp>
        <p:nvSpPr>
          <p:cNvPr id="90" name="TextBox 89">
            <a:extLst>
              <a:ext uri="{FF2B5EF4-FFF2-40B4-BE49-F238E27FC236}">
                <a16:creationId xmlns:a16="http://schemas.microsoft.com/office/drawing/2014/main" id="{7FD8C295-4099-2E1C-A1DD-F5DAC315FD48}"/>
              </a:ext>
            </a:extLst>
          </p:cNvPr>
          <p:cNvSpPr txBox="1"/>
          <p:nvPr/>
        </p:nvSpPr>
        <p:spPr>
          <a:xfrm>
            <a:off x="6224697" y="2921672"/>
            <a:ext cx="547483" cy="338554"/>
          </a:xfrm>
          <a:prstGeom prst="rect">
            <a:avLst/>
          </a:prstGeom>
          <a:noFill/>
        </p:spPr>
        <p:txBody>
          <a:bodyPr wrap="square" rtlCol="0">
            <a:spAutoFit/>
          </a:bodyPr>
          <a:lstStyle/>
          <a:p>
            <a:r>
              <a:rPr lang="el-GR" sz="1600" b="1" dirty="0"/>
              <a:t>π</a:t>
            </a:r>
            <a:r>
              <a:rPr lang="en-GB" sz="1600" b="1" dirty="0"/>
              <a:t>7</a:t>
            </a:r>
          </a:p>
        </p:txBody>
      </p:sp>
      <p:cxnSp>
        <p:nvCxnSpPr>
          <p:cNvPr id="92" name="Straight Connector 91">
            <a:extLst>
              <a:ext uri="{FF2B5EF4-FFF2-40B4-BE49-F238E27FC236}">
                <a16:creationId xmlns:a16="http://schemas.microsoft.com/office/drawing/2014/main" id="{56519BC7-981D-4395-2ECA-143BD7570CFD}"/>
              </a:ext>
            </a:extLst>
          </p:cNvPr>
          <p:cNvCxnSpPr>
            <a:cxnSpLocks/>
          </p:cNvCxnSpPr>
          <p:nvPr/>
        </p:nvCxnSpPr>
        <p:spPr>
          <a:xfrm>
            <a:off x="7389763" y="2302640"/>
            <a:ext cx="2450541" cy="22355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DC4CC55-B46F-37D8-8711-3D1FBD353EE6}"/>
              </a:ext>
            </a:extLst>
          </p:cNvPr>
          <p:cNvSpPr txBox="1"/>
          <p:nvPr/>
        </p:nvSpPr>
        <p:spPr>
          <a:xfrm>
            <a:off x="245046" y="1699567"/>
            <a:ext cx="4935069" cy="369332"/>
          </a:xfrm>
          <a:prstGeom prst="rect">
            <a:avLst/>
          </a:prstGeom>
          <a:noFill/>
        </p:spPr>
        <p:txBody>
          <a:bodyPr wrap="none" rtlCol="0">
            <a:spAutoFit/>
          </a:bodyPr>
          <a:lstStyle/>
          <a:p>
            <a:r>
              <a:rPr lang="en-GB" b="1" dirty="0"/>
              <a:t>2. </a:t>
            </a:r>
            <a:r>
              <a:rPr lang="en-GB" b="1" dirty="0" err="1"/>
              <a:t>Disrupções</a:t>
            </a:r>
            <a:r>
              <a:rPr lang="en-GB" b="1" dirty="0"/>
              <a:t> </a:t>
            </a:r>
            <a:r>
              <a:rPr lang="en-GB" b="1" dirty="0" err="1"/>
              <a:t>nas</a:t>
            </a:r>
            <a:r>
              <a:rPr lang="en-GB" b="1" dirty="0"/>
              <a:t> </a:t>
            </a:r>
            <a:r>
              <a:rPr lang="en-GB" b="1" dirty="0" err="1"/>
              <a:t>cadeias</a:t>
            </a:r>
            <a:r>
              <a:rPr lang="en-GB" b="1" dirty="0"/>
              <a:t> </a:t>
            </a:r>
            <a:r>
              <a:rPr lang="en-GB" b="1" dirty="0" err="1"/>
              <a:t>internacionais</a:t>
            </a:r>
            <a:r>
              <a:rPr lang="en-GB" b="1" dirty="0"/>
              <a:t> de </a:t>
            </a:r>
            <a:r>
              <a:rPr lang="en-GB" b="1" dirty="0" err="1"/>
              <a:t>oferta</a:t>
            </a:r>
            <a:endParaRPr lang="en-GB" b="1" dirty="0"/>
          </a:p>
        </p:txBody>
      </p:sp>
      <p:cxnSp>
        <p:nvCxnSpPr>
          <p:cNvPr id="9" name="Straight Connector 8">
            <a:extLst>
              <a:ext uri="{FF2B5EF4-FFF2-40B4-BE49-F238E27FC236}">
                <a16:creationId xmlns:a16="http://schemas.microsoft.com/office/drawing/2014/main" id="{55773515-7638-EA7C-09E3-28BF026B5ADB}"/>
              </a:ext>
            </a:extLst>
          </p:cNvPr>
          <p:cNvCxnSpPr>
            <a:cxnSpLocks/>
          </p:cNvCxnSpPr>
          <p:nvPr/>
        </p:nvCxnSpPr>
        <p:spPr>
          <a:xfrm>
            <a:off x="7807523" y="1945145"/>
            <a:ext cx="2450541" cy="2235506"/>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87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0-#ppt_w/2"/>
                                          </p:val>
                                        </p:tav>
                                        <p:tav tm="100000">
                                          <p:val>
                                            <p:strVal val="#ppt_x"/>
                                          </p:val>
                                        </p:tav>
                                      </p:tavLst>
                                    </p:anim>
                                    <p:anim calcmode="lin" valueType="num">
                                      <p:cBhvr additive="base">
                                        <p:cTn id="3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 calcmode="lin" valueType="num">
                                      <p:cBhvr additive="base">
                                        <p:cTn id="39" dur="500" fill="hold"/>
                                        <p:tgtEl>
                                          <p:spTgt spid="52"/>
                                        </p:tgtEl>
                                        <p:attrNameLst>
                                          <p:attrName>ppt_x</p:attrName>
                                        </p:attrNameLst>
                                      </p:cBhvr>
                                      <p:tavLst>
                                        <p:tav tm="0">
                                          <p:val>
                                            <p:strVal val="#ppt_x"/>
                                          </p:val>
                                        </p:tav>
                                        <p:tav tm="100000">
                                          <p:val>
                                            <p:strVal val="#ppt_x"/>
                                          </p:val>
                                        </p:tav>
                                      </p:tavLst>
                                    </p:anim>
                                    <p:anim calcmode="lin" valueType="num">
                                      <p:cBhvr additive="base">
                                        <p:cTn id="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ppt_x"/>
                                          </p:val>
                                        </p:tav>
                                        <p:tav tm="100000">
                                          <p:val>
                                            <p:strVal val="#ppt_x"/>
                                          </p:val>
                                        </p:tav>
                                      </p:tavLst>
                                    </p:anim>
                                    <p:anim calcmode="lin" valueType="num">
                                      <p:cBhvr additive="base">
                                        <p:cTn id="52"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0-#ppt_w/2"/>
                                          </p:val>
                                        </p:tav>
                                        <p:tav tm="100000">
                                          <p:val>
                                            <p:strVal val="#ppt_x"/>
                                          </p:val>
                                        </p:tav>
                                      </p:tavLst>
                                    </p:anim>
                                    <p:anim calcmode="lin" valueType="num">
                                      <p:cBhvr additive="base">
                                        <p:cTn id="5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61"/>
                                        </p:tgtEl>
                                        <p:attrNameLst>
                                          <p:attrName>style.visibility</p:attrName>
                                        </p:attrNameLst>
                                      </p:cBhvr>
                                      <p:to>
                                        <p:strVal val="visible"/>
                                      </p:to>
                                    </p:set>
                                    <p:anim calcmode="lin" valueType="num">
                                      <p:cBhvr additive="base">
                                        <p:cTn id="69" dur="500" fill="hold"/>
                                        <p:tgtEl>
                                          <p:spTgt spid="61"/>
                                        </p:tgtEl>
                                        <p:attrNameLst>
                                          <p:attrName>ppt_x</p:attrName>
                                        </p:attrNameLst>
                                      </p:cBhvr>
                                      <p:tavLst>
                                        <p:tav tm="0">
                                          <p:val>
                                            <p:strVal val="0-#ppt_w/2"/>
                                          </p:val>
                                        </p:tav>
                                        <p:tav tm="100000">
                                          <p:val>
                                            <p:strVal val="#ppt_x"/>
                                          </p:val>
                                        </p:tav>
                                      </p:tavLst>
                                    </p:anim>
                                    <p:anim calcmode="lin" valueType="num">
                                      <p:cBhvr additive="base">
                                        <p:cTn id="7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500" fill="hold"/>
                                        <p:tgtEl>
                                          <p:spTgt spid="62"/>
                                        </p:tgtEl>
                                        <p:attrNameLst>
                                          <p:attrName>ppt_x</p:attrName>
                                        </p:attrNameLst>
                                      </p:cBhvr>
                                      <p:tavLst>
                                        <p:tav tm="0">
                                          <p:val>
                                            <p:strVal val="0-#ppt_w/2"/>
                                          </p:val>
                                        </p:tav>
                                        <p:tav tm="100000">
                                          <p:val>
                                            <p:strVal val="#ppt_x"/>
                                          </p:val>
                                        </p:tav>
                                      </p:tavLst>
                                    </p:anim>
                                    <p:anim calcmode="lin" valueType="num">
                                      <p:cBhvr additive="base">
                                        <p:cTn id="82"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ppt_x"/>
                                          </p:val>
                                        </p:tav>
                                        <p:tav tm="100000">
                                          <p:val>
                                            <p:strVal val="#ppt_x"/>
                                          </p:val>
                                        </p:tav>
                                      </p:tavLst>
                                    </p:anim>
                                    <p:anim calcmode="lin" valueType="num">
                                      <p:cBhvr additive="base">
                                        <p:cTn id="8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additive="base">
                                        <p:cTn id="93" dur="500" fill="hold"/>
                                        <p:tgtEl>
                                          <p:spTgt spid="54"/>
                                        </p:tgtEl>
                                        <p:attrNameLst>
                                          <p:attrName>ppt_x</p:attrName>
                                        </p:attrNameLst>
                                      </p:cBhvr>
                                      <p:tavLst>
                                        <p:tav tm="0">
                                          <p:val>
                                            <p:strVal val="#ppt_x"/>
                                          </p:val>
                                        </p:tav>
                                        <p:tav tm="100000">
                                          <p:val>
                                            <p:strVal val="#ppt_x"/>
                                          </p:val>
                                        </p:tav>
                                      </p:tavLst>
                                    </p:anim>
                                    <p:anim calcmode="lin" valueType="num">
                                      <p:cBhvr additive="base">
                                        <p:cTn id="9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0-#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1" fill="hold" nodeType="clickEffect">
                                  <p:stCondLst>
                                    <p:cond delay="0"/>
                                  </p:stCondLst>
                                  <p:childTnLst>
                                    <p:set>
                                      <p:cBhvr>
                                        <p:cTn id="104" dur="1" fill="hold">
                                          <p:stCondLst>
                                            <p:cond delay="0"/>
                                          </p:stCondLst>
                                        </p:cTn>
                                        <p:tgtEl>
                                          <p:spTgt spid="92"/>
                                        </p:tgtEl>
                                        <p:attrNameLst>
                                          <p:attrName>style.visibility</p:attrName>
                                        </p:attrNameLst>
                                      </p:cBhvr>
                                      <p:to>
                                        <p:strVal val="visible"/>
                                      </p:to>
                                    </p:set>
                                    <p:anim calcmode="lin" valueType="num">
                                      <p:cBhvr additive="base">
                                        <p:cTn id="105" dur="500" fill="hold"/>
                                        <p:tgtEl>
                                          <p:spTgt spid="92"/>
                                        </p:tgtEl>
                                        <p:attrNameLst>
                                          <p:attrName>ppt_x</p:attrName>
                                        </p:attrNameLst>
                                      </p:cBhvr>
                                      <p:tavLst>
                                        <p:tav tm="0">
                                          <p:val>
                                            <p:strVal val="#ppt_x"/>
                                          </p:val>
                                        </p:tav>
                                        <p:tav tm="100000">
                                          <p:val>
                                            <p:strVal val="#ppt_x"/>
                                          </p:val>
                                        </p:tav>
                                      </p:tavLst>
                                    </p:anim>
                                    <p:anim calcmode="lin" valueType="num">
                                      <p:cBhvr additive="base">
                                        <p:cTn id="106" dur="500" fill="hold"/>
                                        <p:tgtEl>
                                          <p:spTgt spid="92"/>
                                        </p:tgtEl>
                                        <p:attrNameLst>
                                          <p:attrName>ppt_y</p:attrName>
                                        </p:attrNameLst>
                                      </p:cBhvr>
                                      <p:tavLst>
                                        <p:tav tm="0">
                                          <p:val>
                                            <p:strVal val="0-#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65"/>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3"/>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 calcmode="lin" valueType="num">
                                      <p:cBhvr additive="base">
                                        <p:cTn id="119" dur="500" fill="hold"/>
                                        <p:tgtEl>
                                          <p:spTgt spid="27"/>
                                        </p:tgtEl>
                                        <p:attrNameLst>
                                          <p:attrName>ppt_x</p:attrName>
                                        </p:attrNameLst>
                                      </p:cBhvr>
                                      <p:tavLst>
                                        <p:tav tm="0">
                                          <p:val>
                                            <p:strVal val="0-#ppt_w/2"/>
                                          </p:val>
                                        </p:tav>
                                        <p:tav tm="100000">
                                          <p:val>
                                            <p:strVal val="#ppt_x"/>
                                          </p:val>
                                        </p:tav>
                                      </p:tavLst>
                                    </p:anim>
                                    <p:anim calcmode="lin" valueType="num">
                                      <p:cBhvr additive="base">
                                        <p:cTn id="1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nodeType="clickEffect">
                                  <p:stCondLst>
                                    <p:cond delay="0"/>
                                  </p:stCondLst>
                                  <p:childTnLst>
                                    <p:set>
                                      <p:cBhvr>
                                        <p:cTn id="124" dur="1" fill="hold">
                                          <p:stCondLst>
                                            <p:cond delay="0"/>
                                          </p:stCondLst>
                                        </p:cTn>
                                        <p:tgtEl>
                                          <p:spTgt spid="25"/>
                                        </p:tgtEl>
                                        <p:attrNameLst>
                                          <p:attrName>style.visibility</p:attrName>
                                        </p:attrNameLst>
                                      </p:cBhvr>
                                      <p:to>
                                        <p:strVal val="visible"/>
                                      </p:to>
                                    </p:set>
                                    <p:anim calcmode="lin" valueType="num">
                                      <p:cBhvr additive="base">
                                        <p:cTn id="125" dur="500" fill="hold"/>
                                        <p:tgtEl>
                                          <p:spTgt spid="25"/>
                                        </p:tgtEl>
                                        <p:attrNameLst>
                                          <p:attrName>ppt_x</p:attrName>
                                        </p:attrNameLst>
                                      </p:cBhvr>
                                      <p:tavLst>
                                        <p:tav tm="0">
                                          <p:val>
                                            <p:strVal val="#ppt_x"/>
                                          </p:val>
                                        </p:tav>
                                        <p:tav tm="100000">
                                          <p:val>
                                            <p:strVal val="#ppt_x"/>
                                          </p:val>
                                        </p:tav>
                                      </p:tavLst>
                                    </p:anim>
                                    <p:anim calcmode="lin" valueType="num">
                                      <p:cBhvr additive="base">
                                        <p:cTn id="12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1"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fill="hold"/>
                                        <p:tgtEl>
                                          <p:spTgt spid="28"/>
                                        </p:tgtEl>
                                        <p:attrNameLst>
                                          <p:attrName>ppt_x</p:attrName>
                                        </p:attrNameLst>
                                      </p:cBhvr>
                                      <p:tavLst>
                                        <p:tav tm="0">
                                          <p:val>
                                            <p:strVal val="#ppt_x"/>
                                          </p:val>
                                        </p:tav>
                                        <p:tav tm="100000">
                                          <p:val>
                                            <p:strVal val="#ppt_x"/>
                                          </p:val>
                                        </p:tav>
                                      </p:tavLst>
                                    </p:anim>
                                    <p:anim calcmode="lin" valueType="num">
                                      <p:cBhvr additive="base">
                                        <p:cTn id="132" dur="500" fill="hold"/>
                                        <p:tgtEl>
                                          <p:spTgt spid="28"/>
                                        </p:tgtEl>
                                        <p:attrNameLst>
                                          <p:attrName>ppt_y</p:attrName>
                                        </p:attrNameLst>
                                      </p:cBhvr>
                                      <p:tavLst>
                                        <p:tav tm="0">
                                          <p:val>
                                            <p:strVal val="0-#ppt_h/2"/>
                                          </p:val>
                                        </p:tav>
                                        <p:tav tm="100000">
                                          <p:val>
                                            <p:strVal val="#ppt_y"/>
                                          </p:val>
                                        </p:tav>
                                      </p:tavLst>
                                    </p:anim>
                                  </p:childTnLst>
                                </p:cTn>
                              </p:par>
                              <p:par>
                                <p:cTn id="133" presetID="1" presetClass="entr" presetSubtype="0" fill="hold" nodeType="withEffect">
                                  <p:stCondLst>
                                    <p:cond delay="0"/>
                                  </p:stCondLst>
                                  <p:childTnLst>
                                    <p:set>
                                      <p:cBhvr>
                                        <p:cTn id="134" dur="1" fill="hold">
                                          <p:stCondLst>
                                            <p:cond delay="0"/>
                                          </p:stCondLst>
                                        </p:cTn>
                                        <p:tgtEl>
                                          <p:spTgt spid="33"/>
                                        </p:tgtEl>
                                        <p:attrNameLst>
                                          <p:attrName>style.visibility</p:attrName>
                                        </p:attrNameLst>
                                      </p:cBhvr>
                                      <p:to>
                                        <p:strVal val="visible"/>
                                      </p:to>
                                    </p:set>
                                  </p:childTnLst>
                                </p:cTn>
                              </p:par>
                            </p:childTnLst>
                          </p:cTn>
                        </p:par>
                        <p:par>
                          <p:cTn id="135" fill="hold">
                            <p:stCondLst>
                              <p:cond delay="500"/>
                            </p:stCondLst>
                            <p:childTnLst>
                              <p:par>
                                <p:cTn id="136" presetID="1" presetClass="entr" presetSubtype="0" fill="hold" grpId="0" nodeType="afterEffect">
                                  <p:stCondLst>
                                    <p:cond delay="0"/>
                                  </p:stCondLst>
                                  <p:childTnLst>
                                    <p:set>
                                      <p:cBhvr>
                                        <p:cTn id="137" dur="1" fill="hold">
                                          <p:stCondLst>
                                            <p:cond delay="0"/>
                                          </p:stCondLst>
                                        </p:cTn>
                                        <p:tgtEl>
                                          <p:spTgt spid="31"/>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nodeType="clickEffect">
                                  <p:stCondLst>
                                    <p:cond delay="0"/>
                                  </p:stCondLst>
                                  <p:childTnLst>
                                    <p:set>
                                      <p:cBhvr>
                                        <p:cTn id="141" dur="1" fill="hold">
                                          <p:stCondLst>
                                            <p:cond delay="0"/>
                                          </p:stCondLst>
                                        </p:cTn>
                                        <p:tgtEl>
                                          <p:spTgt spid="2"/>
                                        </p:tgtEl>
                                        <p:attrNameLst>
                                          <p:attrName>style.visibility</p:attrName>
                                        </p:attrNameLst>
                                      </p:cBhvr>
                                      <p:to>
                                        <p:strVal val="visible"/>
                                      </p:to>
                                    </p:set>
                                    <p:anim calcmode="lin" valueType="num">
                                      <p:cBhvr additive="base">
                                        <p:cTn id="142" dur="500" fill="hold"/>
                                        <p:tgtEl>
                                          <p:spTgt spid="2"/>
                                        </p:tgtEl>
                                        <p:attrNameLst>
                                          <p:attrName>ppt_x</p:attrName>
                                        </p:attrNameLst>
                                      </p:cBhvr>
                                      <p:tavLst>
                                        <p:tav tm="0">
                                          <p:val>
                                            <p:strVal val="#ppt_x"/>
                                          </p:val>
                                        </p:tav>
                                        <p:tav tm="100000">
                                          <p:val>
                                            <p:strVal val="#ppt_x"/>
                                          </p:val>
                                        </p:tav>
                                      </p:tavLst>
                                    </p:anim>
                                    <p:anim calcmode="lin" valueType="num">
                                      <p:cBhvr additive="base">
                                        <p:cTn id="143" dur="500" fill="hold"/>
                                        <p:tgtEl>
                                          <p:spTgt spid="2"/>
                                        </p:tgtEl>
                                        <p:attrNameLst>
                                          <p:attrName>ppt_y</p:attrName>
                                        </p:attrNameLst>
                                      </p:cBhvr>
                                      <p:tavLst>
                                        <p:tav tm="0">
                                          <p:val>
                                            <p:strVal val="0-#ppt_h/2"/>
                                          </p:val>
                                        </p:tav>
                                        <p:tav tm="100000">
                                          <p:val>
                                            <p:strVal val="#ppt_y"/>
                                          </p:val>
                                        </p:tav>
                                      </p:tavLst>
                                    </p:anim>
                                  </p:childTnLst>
                                </p:cTn>
                              </p:par>
                            </p:childTnLst>
                          </p:cTn>
                        </p:par>
                        <p:par>
                          <p:cTn id="144" fill="hold">
                            <p:stCondLst>
                              <p:cond delay="500"/>
                            </p:stCondLst>
                            <p:childTnLst>
                              <p:par>
                                <p:cTn id="145" presetID="2" presetClass="entr" presetSubtype="1" fill="hold" nodeType="afterEffect">
                                  <p:stCondLst>
                                    <p:cond delay="0"/>
                                  </p:stCondLst>
                                  <p:childTnLst>
                                    <p:set>
                                      <p:cBhvr>
                                        <p:cTn id="146" dur="1" fill="hold">
                                          <p:stCondLst>
                                            <p:cond delay="0"/>
                                          </p:stCondLst>
                                        </p:cTn>
                                        <p:tgtEl>
                                          <p:spTgt spid="6"/>
                                        </p:tgtEl>
                                        <p:attrNameLst>
                                          <p:attrName>style.visibility</p:attrName>
                                        </p:attrNameLst>
                                      </p:cBhvr>
                                      <p:to>
                                        <p:strVal val="visible"/>
                                      </p:to>
                                    </p:set>
                                    <p:anim calcmode="lin" valueType="num">
                                      <p:cBhvr additive="base">
                                        <p:cTn id="147" dur="500" fill="hold"/>
                                        <p:tgtEl>
                                          <p:spTgt spid="6"/>
                                        </p:tgtEl>
                                        <p:attrNameLst>
                                          <p:attrName>ppt_x</p:attrName>
                                        </p:attrNameLst>
                                      </p:cBhvr>
                                      <p:tavLst>
                                        <p:tav tm="0">
                                          <p:val>
                                            <p:strVal val="#ppt_x"/>
                                          </p:val>
                                        </p:tav>
                                        <p:tav tm="100000">
                                          <p:val>
                                            <p:strVal val="#ppt_x"/>
                                          </p:val>
                                        </p:tav>
                                      </p:tavLst>
                                    </p:anim>
                                    <p:anim calcmode="lin" valueType="num">
                                      <p:cBhvr additive="base">
                                        <p:cTn id="148" dur="500" fill="hold"/>
                                        <p:tgtEl>
                                          <p:spTgt spid="6"/>
                                        </p:tgtEl>
                                        <p:attrNameLst>
                                          <p:attrName>ppt_y</p:attrName>
                                        </p:attrNameLst>
                                      </p:cBhvr>
                                      <p:tavLst>
                                        <p:tav tm="0">
                                          <p:val>
                                            <p:strVal val="0-#ppt_h/2"/>
                                          </p:val>
                                        </p:tav>
                                        <p:tav tm="100000">
                                          <p:val>
                                            <p:strVal val="#ppt_y"/>
                                          </p:val>
                                        </p:tav>
                                      </p:tavLst>
                                    </p:anim>
                                  </p:childTnLst>
                                </p:cTn>
                              </p:par>
                              <p:par>
                                <p:cTn id="149" presetID="1" presetClass="entr" presetSubtype="0"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60" grpId="0"/>
      <p:bldP spid="61" grpId="0"/>
      <p:bldP spid="62" grpId="0"/>
      <p:bldP spid="67" grpId="0"/>
      <p:bldP spid="19" grpId="0"/>
      <p:bldP spid="27" grpId="0"/>
      <p:bldP spid="31" grpId="0"/>
      <p:bldP spid="1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2CC510-7DF5-C391-EF5E-C9344C9BD3A0}"/>
              </a:ext>
            </a:extLst>
          </p:cNvPr>
          <p:cNvPicPr>
            <a:picLocks noChangeAspect="1"/>
          </p:cNvPicPr>
          <p:nvPr/>
        </p:nvPicPr>
        <p:blipFill rotWithShape="1">
          <a:blip r:embed="rId2"/>
          <a:srcRect t="1925" b="1382"/>
          <a:stretch/>
        </p:blipFill>
        <p:spPr>
          <a:xfrm>
            <a:off x="1435509" y="465573"/>
            <a:ext cx="7649497" cy="4777270"/>
          </a:xfrm>
          <a:prstGeom prst="rect">
            <a:avLst/>
          </a:prstGeom>
        </p:spPr>
      </p:pic>
      <p:sp>
        <p:nvSpPr>
          <p:cNvPr id="11" name="TextBox 10">
            <a:extLst>
              <a:ext uri="{FF2B5EF4-FFF2-40B4-BE49-F238E27FC236}">
                <a16:creationId xmlns:a16="http://schemas.microsoft.com/office/drawing/2014/main" id="{3600C61A-D0B7-A8FE-F3B3-72AB436F9750}"/>
              </a:ext>
            </a:extLst>
          </p:cNvPr>
          <p:cNvSpPr txBox="1"/>
          <p:nvPr/>
        </p:nvSpPr>
        <p:spPr>
          <a:xfrm>
            <a:off x="371060" y="5287617"/>
            <a:ext cx="11545637" cy="707886"/>
          </a:xfrm>
          <a:prstGeom prst="rect">
            <a:avLst/>
          </a:prstGeom>
          <a:noFill/>
        </p:spPr>
        <p:txBody>
          <a:bodyPr wrap="square" rtlCol="0">
            <a:spAutoFit/>
          </a:bodyPr>
          <a:lstStyle/>
          <a:p>
            <a:r>
              <a:rPr lang="pt-BR" sz="2000" b="1" dirty="0"/>
              <a:t>O expreordinário aumento da proporção do rendimento nacional que tem agora que ser gasta em produtos energéticos, na sua maioria importados, implica uma redução da procura de todos os outros bens eserviços </a:t>
            </a:r>
            <a:endParaRPr lang="en-GB" sz="2000" b="1" dirty="0"/>
          </a:p>
        </p:txBody>
      </p:sp>
      <p:sp>
        <p:nvSpPr>
          <p:cNvPr id="4" name="TextBox 3">
            <a:extLst>
              <a:ext uri="{FF2B5EF4-FFF2-40B4-BE49-F238E27FC236}">
                <a16:creationId xmlns:a16="http://schemas.microsoft.com/office/drawing/2014/main" id="{BFC8F689-18FA-E689-852D-AF3A180C216A}"/>
              </a:ext>
            </a:extLst>
          </p:cNvPr>
          <p:cNvSpPr txBox="1"/>
          <p:nvPr/>
        </p:nvSpPr>
        <p:spPr>
          <a:xfrm>
            <a:off x="678426" y="6238568"/>
            <a:ext cx="6262740" cy="338554"/>
          </a:xfrm>
          <a:prstGeom prst="rect">
            <a:avLst/>
          </a:prstGeom>
          <a:noFill/>
        </p:spPr>
        <p:txBody>
          <a:bodyPr wrap="none" rtlCol="0">
            <a:spAutoFit/>
          </a:bodyPr>
          <a:lstStyle/>
          <a:p>
            <a:r>
              <a:rPr lang="en-GB" sz="1600" dirty="0"/>
              <a:t>Fonte. </a:t>
            </a:r>
            <a:r>
              <a:rPr lang="en-GB" sz="1600" b="0" i="0" dirty="0">
                <a:effectLst/>
                <a:latin typeface="Noto Sans" panose="020B0502040504020204" pitchFamily="34" charset="0"/>
              </a:rPr>
              <a:t>OECD Economic Outlook, Interim Report September 2022</a:t>
            </a:r>
            <a:endParaRPr lang="en-GB" sz="1600" dirty="0"/>
          </a:p>
        </p:txBody>
      </p:sp>
      <p:sp>
        <p:nvSpPr>
          <p:cNvPr id="5" name="TextBox 4">
            <a:extLst>
              <a:ext uri="{FF2B5EF4-FFF2-40B4-BE49-F238E27FC236}">
                <a16:creationId xmlns:a16="http://schemas.microsoft.com/office/drawing/2014/main" id="{B88238F6-38BD-60A1-EA93-CCB66E094A04}"/>
              </a:ext>
            </a:extLst>
          </p:cNvPr>
          <p:cNvSpPr txBox="1"/>
          <p:nvPr/>
        </p:nvSpPr>
        <p:spPr>
          <a:xfrm>
            <a:off x="1435509" y="111630"/>
            <a:ext cx="7934632" cy="707886"/>
          </a:xfrm>
          <a:prstGeom prst="rect">
            <a:avLst/>
          </a:prstGeom>
          <a:solidFill>
            <a:schemeClr val="bg1"/>
          </a:solidFill>
        </p:spPr>
        <p:txBody>
          <a:bodyPr wrap="square" rtlCol="0">
            <a:spAutoFit/>
          </a:bodyPr>
          <a:lstStyle/>
          <a:p>
            <a:pPr algn="ctr"/>
            <a:r>
              <a:rPr lang="en-GB" sz="2000" b="1" dirty="0"/>
              <a:t>DESPESAS COM ENERGIA EM % DO PIB EM VÁRIOS PAÍSES </a:t>
            </a:r>
          </a:p>
          <a:p>
            <a:pPr algn="ctr"/>
            <a:r>
              <a:rPr lang="en-GB" sz="2000" b="1" dirty="0"/>
              <a:t>COMPARAÇÃO ENRE 220/21 E 2022</a:t>
            </a:r>
          </a:p>
        </p:txBody>
      </p:sp>
    </p:spTree>
    <p:extLst>
      <p:ext uri="{BB962C8B-B14F-4D97-AF65-F5344CB8AC3E}">
        <p14:creationId xmlns:p14="http://schemas.microsoft.com/office/powerpoint/2010/main" val="27397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01C4D3-A15C-5500-4303-1A5F87885305}"/>
              </a:ext>
            </a:extLst>
          </p:cNvPr>
          <p:cNvPicPr>
            <a:picLocks noChangeAspect="1"/>
          </p:cNvPicPr>
          <p:nvPr/>
        </p:nvPicPr>
        <p:blipFill rotWithShape="1">
          <a:blip r:embed="rId2"/>
          <a:srcRect l="32789" t="17744" r="33403" b="2700"/>
          <a:stretch/>
        </p:blipFill>
        <p:spPr>
          <a:xfrm>
            <a:off x="653228" y="1039090"/>
            <a:ext cx="4813325" cy="5237020"/>
          </a:xfrm>
          <a:prstGeom prst="rect">
            <a:avLst/>
          </a:prstGeom>
        </p:spPr>
      </p:pic>
      <p:pic>
        <p:nvPicPr>
          <p:cNvPr id="7" name="Picture 6">
            <a:extLst>
              <a:ext uri="{FF2B5EF4-FFF2-40B4-BE49-F238E27FC236}">
                <a16:creationId xmlns:a16="http://schemas.microsoft.com/office/drawing/2014/main" id="{C12FCDD4-473A-8746-AE1A-D3FA6B3CD4D0}"/>
              </a:ext>
            </a:extLst>
          </p:cNvPr>
          <p:cNvPicPr>
            <a:picLocks noChangeAspect="1"/>
          </p:cNvPicPr>
          <p:nvPr/>
        </p:nvPicPr>
        <p:blipFill>
          <a:blip r:embed="rId3"/>
          <a:stretch>
            <a:fillRect/>
          </a:stretch>
        </p:blipFill>
        <p:spPr>
          <a:xfrm>
            <a:off x="6096000" y="1039090"/>
            <a:ext cx="4959926" cy="5156574"/>
          </a:xfrm>
          <a:prstGeom prst="rect">
            <a:avLst/>
          </a:prstGeom>
        </p:spPr>
      </p:pic>
      <p:sp>
        <p:nvSpPr>
          <p:cNvPr id="10" name="TextBox 9">
            <a:extLst>
              <a:ext uri="{FF2B5EF4-FFF2-40B4-BE49-F238E27FC236}">
                <a16:creationId xmlns:a16="http://schemas.microsoft.com/office/drawing/2014/main" id="{F4903E1F-E2DD-54D3-BA34-A72B1B46A17F}"/>
              </a:ext>
            </a:extLst>
          </p:cNvPr>
          <p:cNvSpPr txBox="1"/>
          <p:nvPr/>
        </p:nvSpPr>
        <p:spPr>
          <a:xfrm>
            <a:off x="653228" y="334193"/>
            <a:ext cx="10859899" cy="400110"/>
          </a:xfrm>
          <a:prstGeom prst="rect">
            <a:avLst/>
          </a:prstGeom>
          <a:noFill/>
        </p:spPr>
        <p:txBody>
          <a:bodyPr wrap="square" rtlCol="0">
            <a:spAutoFit/>
          </a:bodyPr>
          <a:lstStyle/>
          <a:p>
            <a:r>
              <a:rPr lang="en-GB" sz="2000" b="1" dirty="0"/>
              <a:t>NÍVEIS FUTUROS DAS TAXAS DE CURTO PRAZO DO EURO E DO DÓLAR ESPERADOS PELO MERCADO </a:t>
            </a:r>
          </a:p>
        </p:txBody>
      </p:sp>
      <p:sp>
        <p:nvSpPr>
          <p:cNvPr id="11" name="TextBox 10">
            <a:extLst>
              <a:ext uri="{FF2B5EF4-FFF2-40B4-BE49-F238E27FC236}">
                <a16:creationId xmlns:a16="http://schemas.microsoft.com/office/drawing/2014/main" id="{66AA8547-D8F8-211F-8E4D-046B78319ADD}"/>
              </a:ext>
            </a:extLst>
          </p:cNvPr>
          <p:cNvSpPr txBox="1"/>
          <p:nvPr/>
        </p:nvSpPr>
        <p:spPr>
          <a:xfrm>
            <a:off x="6096000" y="1435100"/>
            <a:ext cx="629449" cy="4170372"/>
          </a:xfrm>
          <a:prstGeom prst="rect">
            <a:avLst/>
          </a:prstGeom>
          <a:solidFill>
            <a:schemeClr val="bg1"/>
          </a:solidFill>
        </p:spPr>
        <p:txBody>
          <a:bodyPr wrap="square" rtlCol="0">
            <a:spAutoFit/>
          </a:bodyPr>
          <a:lstStyle/>
          <a:p>
            <a:r>
              <a:rPr lang="en-GB" sz="1400" b="1" dirty="0"/>
              <a:t>5.00</a:t>
            </a:r>
          </a:p>
          <a:p>
            <a:endParaRPr lang="en-GB" sz="1400" b="1" dirty="0"/>
          </a:p>
          <a:p>
            <a:endParaRPr lang="en-GB" sz="1400" b="1" dirty="0"/>
          </a:p>
          <a:p>
            <a:endParaRPr lang="en-GB" sz="1400" b="1" dirty="0"/>
          </a:p>
          <a:p>
            <a:r>
              <a:rPr lang="en-GB" sz="1400" b="1" dirty="0"/>
              <a:t>4.50</a:t>
            </a:r>
          </a:p>
          <a:p>
            <a:endParaRPr lang="en-GB" sz="1400" b="1" dirty="0"/>
          </a:p>
          <a:p>
            <a:endParaRPr lang="en-GB" sz="900" b="1" dirty="0"/>
          </a:p>
          <a:p>
            <a:endParaRPr lang="en-GB" sz="900" b="1" dirty="0"/>
          </a:p>
          <a:p>
            <a:endParaRPr lang="en-GB" sz="900" b="1" dirty="0"/>
          </a:p>
          <a:p>
            <a:r>
              <a:rPr lang="en-GB" sz="1400" b="1" dirty="0"/>
              <a:t>4.00</a:t>
            </a:r>
          </a:p>
          <a:p>
            <a:endParaRPr lang="en-GB" sz="1400" b="1" dirty="0"/>
          </a:p>
          <a:p>
            <a:endParaRPr lang="en-GB" sz="1400" b="1" dirty="0"/>
          </a:p>
          <a:p>
            <a:r>
              <a:rPr lang="en-GB" sz="1400" b="1" dirty="0"/>
              <a:t>3.50</a:t>
            </a:r>
          </a:p>
          <a:p>
            <a:endParaRPr lang="en-GB" sz="1400" b="1" dirty="0"/>
          </a:p>
          <a:p>
            <a:endParaRPr lang="en-GB" sz="1400" b="1" dirty="0"/>
          </a:p>
          <a:p>
            <a:endParaRPr lang="en-GB" sz="1400" b="1" dirty="0"/>
          </a:p>
          <a:p>
            <a:r>
              <a:rPr lang="en-GB" sz="1400" b="1" dirty="0"/>
              <a:t>3.00</a:t>
            </a:r>
          </a:p>
          <a:p>
            <a:endParaRPr lang="en-GB" sz="1400" b="1" dirty="0"/>
          </a:p>
          <a:p>
            <a:endParaRPr lang="en-GB" sz="1400" b="1" dirty="0"/>
          </a:p>
          <a:p>
            <a:r>
              <a:rPr lang="en-GB" sz="1400" b="1" dirty="0"/>
              <a:t>2.50</a:t>
            </a:r>
          </a:p>
        </p:txBody>
      </p:sp>
      <p:sp>
        <p:nvSpPr>
          <p:cNvPr id="12" name="TextBox 11">
            <a:extLst>
              <a:ext uri="{FF2B5EF4-FFF2-40B4-BE49-F238E27FC236}">
                <a16:creationId xmlns:a16="http://schemas.microsoft.com/office/drawing/2014/main" id="{01C8F99D-F547-BCE5-E664-61280ADF7B75}"/>
              </a:ext>
            </a:extLst>
          </p:cNvPr>
          <p:cNvSpPr txBox="1"/>
          <p:nvPr/>
        </p:nvSpPr>
        <p:spPr>
          <a:xfrm>
            <a:off x="7569200" y="1612900"/>
            <a:ext cx="1143000" cy="307777"/>
          </a:xfrm>
          <a:prstGeom prst="rect">
            <a:avLst/>
          </a:prstGeom>
          <a:noFill/>
        </p:spPr>
        <p:txBody>
          <a:bodyPr wrap="square" rtlCol="0">
            <a:spAutoFit/>
          </a:bodyPr>
          <a:lstStyle/>
          <a:p>
            <a:r>
              <a:rPr lang="en-GB" sz="1400" dirty="0"/>
              <a:t>Oct 8, 2022</a:t>
            </a:r>
          </a:p>
        </p:txBody>
      </p:sp>
    </p:spTree>
    <p:extLst>
      <p:ext uri="{BB962C8B-B14F-4D97-AF65-F5344CB8AC3E}">
        <p14:creationId xmlns:p14="http://schemas.microsoft.com/office/powerpoint/2010/main" val="1525886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C924A0-961E-02E2-B5F7-D7A0E81BDD34}"/>
              </a:ext>
            </a:extLst>
          </p:cNvPr>
          <p:cNvPicPr>
            <a:picLocks noChangeAspect="1"/>
          </p:cNvPicPr>
          <p:nvPr/>
        </p:nvPicPr>
        <p:blipFill rotWithShape="1">
          <a:blip r:embed="rId2"/>
          <a:srcRect t="13489"/>
          <a:stretch/>
        </p:blipFill>
        <p:spPr>
          <a:xfrm>
            <a:off x="954157" y="1567543"/>
            <a:ext cx="10018643" cy="4475448"/>
          </a:xfrm>
          <a:prstGeom prst="rect">
            <a:avLst/>
          </a:prstGeom>
        </p:spPr>
      </p:pic>
      <p:sp>
        <p:nvSpPr>
          <p:cNvPr id="4" name="TextBox 3">
            <a:extLst>
              <a:ext uri="{FF2B5EF4-FFF2-40B4-BE49-F238E27FC236}">
                <a16:creationId xmlns:a16="http://schemas.microsoft.com/office/drawing/2014/main" id="{028A159A-95CC-BBAF-D47D-73693B04D448}"/>
              </a:ext>
            </a:extLst>
          </p:cNvPr>
          <p:cNvSpPr txBox="1"/>
          <p:nvPr/>
        </p:nvSpPr>
        <p:spPr>
          <a:xfrm>
            <a:off x="742278" y="6325496"/>
            <a:ext cx="5445722" cy="369332"/>
          </a:xfrm>
          <a:prstGeom prst="rect">
            <a:avLst/>
          </a:prstGeom>
          <a:noFill/>
        </p:spPr>
        <p:txBody>
          <a:bodyPr wrap="none" rtlCol="0">
            <a:spAutoFit/>
          </a:bodyPr>
          <a:lstStyle/>
          <a:p>
            <a:r>
              <a:rPr lang="en-GB" b="1" i="0" dirty="0">
                <a:solidFill>
                  <a:srgbClr val="000000"/>
                </a:solidFill>
                <a:effectLst/>
                <a:latin typeface="Roboto Condensed" panose="02000000000000000000" pitchFamily="2" charset="0"/>
              </a:rPr>
              <a:t>OECD Economic Outlook, Interim Report September 2022</a:t>
            </a:r>
            <a:endParaRPr lang="en-GB" dirty="0"/>
          </a:p>
        </p:txBody>
      </p:sp>
      <p:sp>
        <p:nvSpPr>
          <p:cNvPr id="2" name="TextBox 1">
            <a:extLst>
              <a:ext uri="{FF2B5EF4-FFF2-40B4-BE49-F238E27FC236}">
                <a16:creationId xmlns:a16="http://schemas.microsoft.com/office/drawing/2014/main" id="{11D09608-6B02-ECF9-EE71-EEC62B81C041}"/>
              </a:ext>
            </a:extLst>
          </p:cNvPr>
          <p:cNvSpPr txBox="1"/>
          <p:nvPr/>
        </p:nvSpPr>
        <p:spPr>
          <a:xfrm>
            <a:off x="742278" y="559010"/>
            <a:ext cx="10495566" cy="400110"/>
          </a:xfrm>
          <a:prstGeom prst="rect">
            <a:avLst/>
          </a:prstGeom>
          <a:noFill/>
        </p:spPr>
        <p:txBody>
          <a:bodyPr wrap="square" rtlCol="0">
            <a:spAutoFit/>
          </a:bodyPr>
          <a:lstStyle/>
          <a:p>
            <a:r>
              <a:rPr lang="en-GB" sz="2000" b="1" dirty="0"/>
              <a:t>OS INDICADORES  ECONÓMICOS APONTAM PARA UMA QUEBRA DE ACTIVIDADE ECONÓMICA</a:t>
            </a:r>
          </a:p>
        </p:txBody>
      </p:sp>
      <p:sp>
        <p:nvSpPr>
          <p:cNvPr id="5" name="TextBox 4">
            <a:extLst>
              <a:ext uri="{FF2B5EF4-FFF2-40B4-BE49-F238E27FC236}">
                <a16:creationId xmlns:a16="http://schemas.microsoft.com/office/drawing/2014/main" id="{705D6E0D-D3FC-23CC-D6BE-F3FD4B6486AD}"/>
              </a:ext>
            </a:extLst>
          </p:cNvPr>
          <p:cNvSpPr txBox="1"/>
          <p:nvPr/>
        </p:nvSpPr>
        <p:spPr>
          <a:xfrm>
            <a:off x="954157" y="1100372"/>
            <a:ext cx="5259977" cy="369332"/>
          </a:xfrm>
          <a:prstGeom prst="rect">
            <a:avLst/>
          </a:prstGeom>
          <a:noFill/>
        </p:spPr>
        <p:txBody>
          <a:bodyPr wrap="square" rtlCol="0">
            <a:spAutoFit/>
          </a:bodyPr>
          <a:lstStyle/>
          <a:p>
            <a:r>
              <a:rPr lang="en-GB" b="1" dirty="0"/>
              <a:t>INDICADOR PMI  COMPÓSITO (</a:t>
            </a:r>
            <a:r>
              <a:rPr lang="en-GB" b="1" dirty="0" err="1"/>
              <a:t>Indústria</a:t>
            </a:r>
            <a:r>
              <a:rPr lang="en-GB" b="1" dirty="0"/>
              <a:t> e </a:t>
            </a:r>
            <a:r>
              <a:rPr lang="en-GB" b="1" dirty="0" err="1"/>
              <a:t>serviços</a:t>
            </a:r>
            <a:r>
              <a:rPr lang="en-GB" b="1" dirty="0"/>
              <a:t>)</a:t>
            </a:r>
          </a:p>
        </p:txBody>
      </p:sp>
      <p:sp>
        <p:nvSpPr>
          <p:cNvPr id="6" name="TextBox 5">
            <a:extLst>
              <a:ext uri="{FF2B5EF4-FFF2-40B4-BE49-F238E27FC236}">
                <a16:creationId xmlns:a16="http://schemas.microsoft.com/office/drawing/2014/main" id="{F09461DE-4F56-DDDA-335B-8A14FEBD0AF6}"/>
              </a:ext>
            </a:extLst>
          </p:cNvPr>
          <p:cNvSpPr txBox="1"/>
          <p:nvPr/>
        </p:nvSpPr>
        <p:spPr>
          <a:xfrm>
            <a:off x="6322423" y="1100372"/>
            <a:ext cx="4650377" cy="369332"/>
          </a:xfrm>
          <a:prstGeom prst="rect">
            <a:avLst/>
          </a:prstGeom>
          <a:noFill/>
        </p:spPr>
        <p:txBody>
          <a:bodyPr wrap="square" rtlCol="0">
            <a:spAutoFit/>
          </a:bodyPr>
          <a:lstStyle/>
          <a:p>
            <a:r>
              <a:rPr lang="en-GB" b="1" dirty="0"/>
              <a:t>INDICES DE CONFIANÇA DOS CONSUMIDORES</a:t>
            </a:r>
          </a:p>
        </p:txBody>
      </p:sp>
      <p:sp>
        <p:nvSpPr>
          <p:cNvPr id="7" name="TextBox 6">
            <a:extLst>
              <a:ext uri="{FF2B5EF4-FFF2-40B4-BE49-F238E27FC236}">
                <a16:creationId xmlns:a16="http://schemas.microsoft.com/office/drawing/2014/main" id="{6EB4CFD6-01F9-6174-A663-5345456AA85D}"/>
              </a:ext>
            </a:extLst>
          </p:cNvPr>
          <p:cNvSpPr txBox="1"/>
          <p:nvPr/>
        </p:nvSpPr>
        <p:spPr>
          <a:xfrm>
            <a:off x="5433479" y="4241482"/>
            <a:ext cx="444352" cy="369332"/>
          </a:xfrm>
          <a:prstGeom prst="rect">
            <a:avLst/>
          </a:prstGeom>
          <a:noFill/>
        </p:spPr>
        <p:txBody>
          <a:bodyPr wrap="none" rtlCol="0">
            <a:spAutoFit/>
          </a:bodyPr>
          <a:lstStyle/>
          <a:p>
            <a:r>
              <a:rPr lang="en-GB" b="1" dirty="0"/>
              <a:t>US</a:t>
            </a:r>
          </a:p>
        </p:txBody>
      </p:sp>
      <p:sp>
        <p:nvSpPr>
          <p:cNvPr id="8" name="TextBox 7">
            <a:extLst>
              <a:ext uri="{FF2B5EF4-FFF2-40B4-BE49-F238E27FC236}">
                <a16:creationId xmlns:a16="http://schemas.microsoft.com/office/drawing/2014/main" id="{746E7C37-88E6-1584-AD8B-F2D950889A5C}"/>
              </a:ext>
            </a:extLst>
          </p:cNvPr>
          <p:cNvSpPr txBox="1"/>
          <p:nvPr/>
        </p:nvSpPr>
        <p:spPr>
          <a:xfrm>
            <a:off x="5659662" y="3774311"/>
            <a:ext cx="436338" cy="369332"/>
          </a:xfrm>
          <a:prstGeom prst="rect">
            <a:avLst/>
          </a:prstGeom>
          <a:noFill/>
        </p:spPr>
        <p:txBody>
          <a:bodyPr wrap="none" rtlCol="0">
            <a:spAutoFit/>
          </a:bodyPr>
          <a:lstStyle/>
          <a:p>
            <a:r>
              <a:rPr lang="en-GB" b="1" dirty="0"/>
              <a:t>AE</a:t>
            </a:r>
          </a:p>
        </p:txBody>
      </p:sp>
      <p:sp>
        <p:nvSpPr>
          <p:cNvPr id="9" name="TextBox 8">
            <a:extLst>
              <a:ext uri="{FF2B5EF4-FFF2-40B4-BE49-F238E27FC236}">
                <a16:creationId xmlns:a16="http://schemas.microsoft.com/office/drawing/2014/main" id="{8EED0D80-81E2-BC74-4069-30E858B7D17F}"/>
              </a:ext>
            </a:extLst>
          </p:cNvPr>
          <p:cNvSpPr txBox="1"/>
          <p:nvPr/>
        </p:nvSpPr>
        <p:spPr>
          <a:xfrm>
            <a:off x="10640291" y="4241482"/>
            <a:ext cx="436338" cy="369332"/>
          </a:xfrm>
          <a:prstGeom prst="rect">
            <a:avLst/>
          </a:prstGeom>
          <a:noFill/>
        </p:spPr>
        <p:txBody>
          <a:bodyPr wrap="none" rtlCol="0">
            <a:spAutoFit/>
          </a:bodyPr>
          <a:lstStyle/>
          <a:p>
            <a:r>
              <a:rPr lang="en-GB" b="1" dirty="0"/>
              <a:t>AE</a:t>
            </a:r>
          </a:p>
        </p:txBody>
      </p:sp>
      <p:sp>
        <p:nvSpPr>
          <p:cNvPr id="10" name="TextBox 9">
            <a:extLst>
              <a:ext uri="{FF2B5EF4-FFF2-40B4-BE49-F238E27FC236}">
                <a16:creationId xmlns:a16="http://schemas.microsoft.com/office/drawing/2014/main" id="{4670D8C9-E1F3-28B0-BAFE-58046EC46CFA}"/>
              </a:ext>
            </a:extLst>
          </p:cNvPr>
          <p:cNvSpPr txBox="1"/>
          <p:nvPr/>
        </p:nvSpPr>
        <p:spPr>
          <a:xfrm>
            <a:off x="10640291" y="4007897"/>
            <a:ext cx="444352" cy="369332"/>
          </a:xfrm>
          <a:prstGeom prst="rect">
            <a:avLst/>
          </a:prstGeom>
          <a:noFill/>
        </p:spPr>
        <p:txBody>
          <a:bodyPr wrap="none" rtlCol="0">
            <a:spAutoFit/>
          </a:bodyPr>
          <a:lstStyle/>
          <a:p>
            <a:r>
              <a:rPr lang="en-GB" b="1" dirty="0"/>
              <a:t>US</a:t>
            </a:r>
          </a:p>
        </p:txBody>
      </p:sp>
    </p:spTree>
    <p:extLst>
      <p:ext uri="{BB962C8B-B14F-4D97-AF65-F5344CB8AC3E}">
        <p14:creationId xmlns:p14="http://schemas.microsoft.com/office/powerpoint/2010/main" val="125082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87125B-D681-B38B-9FC6-7DA85C27C7B6}"/>
              </a:ext>
            </a:extLst>
          </p:cNvPr>
          <p:cNvSpPr>
            <a:spLocks noGrp="1"/>
          </p:cNvSpPr>
          <p:nvPr>
            <p:ph idx="1"/>
          </p:nvPr>
        </p:nvSpPr>
        <p:spPr>
          <a:xfrm>
            <a:off x="220090" y="661457"/>
            <a:ext cx="11457709" cy="5791594"/>
          </a:xfrm>
        </p:spPr>
        <p:txBody>
          <a:bodyPr>
            <a:noAutofit/>
          </a:bodyPr>
          <a:lstStyle/>
          <a:p>
            <a:pPr marL="0" indent="0">
              <a:buNone/>
            </a:pPr>
            <a:r>
              <a:rPr lang="pt-PT" sz="2000" b="1" dirty="0"/>
              <a:t>A. Independentemente do tipo de mandato que têm os  principais </a:t>
            </a:r>
            <a:r>
              <a:rPr lang="pt-PT" sz="2000" b="1" dirty="0" err="1"/>
              <a:t>BCs</a:t>
            </a:r>
            <a:r>
              <a:rPr lang="pt-PT" sz="2000" b="1" dirty="0"/>
              <a:t>, para além da </a:t>
            </a:r>
            <a:r>
              <a:rPr lang="pt-PT" sz="2000" b="1" dirty="0">
                <a:highlight>
                  <a:srgbClr val="FFFF00"/>
                </a:highlight>
              </a:rPr>
              <a:t>inflação </a:t>
            </a:r>
            <a:r>
              <a:rPr lang="pt-PT" sz="2000" b="1" dirty="0"/>
              <a:t>não podem ignorar a evolução da </a:t>
            </a:r>
            <a:r>
              <a:rPr lang="pt-PT" sz="2000" b="1" dirty="0" err="1">
                <a:highlight>
                  <a:srgbClr val="FFFF00"/>
                </a:highlight>
              </a:rPr>
              <a:t>actividade</a:t>
            </a:r>
            <a:r>
              <a:rPr lang="pt-PT" sz="2000" b="1" dirty="0">
                <a:highlight>
                  <a:srgbClr val="FFFF00"/>
                </a:highlight>
              </a:rPr>
              <a:t> económica</a:t>
            </a:r>
            <a:r>
              <a:rPr lang="pt-PT" sz="2000" b="1" dirty="0"/>
              <a:t>, a </a:t>
            </a:r>
            <a:r>
              <a:rPr lang="pt-PT" sz="2000" b="1" dirty="0">
                <a:highlight>
                  <a:srgbClr val="FFFF00"/>
                </a:highlight>
              </a:rPr>
              <a:t>estabilidade do sistema financeiro </a:t>
            </a:r>
            <a:r>
              <a:rPr lang="pt-PT" sz="2000" b="1" dirty="0"/>
              <a:t>e, no caso da BCE, os riscos de </a:t>
            </a:r>
            <a:r>
              <a:rPr lang="pt-PT" sz="2000" b="1" dirty="0">
                <a:highlight>
                  <a:srgbClr val="FFFF00"/>
                </a:highlight>
              </a:rPr>
              <a:t>fragmentação da transmissão da política monetária</a:t>
            </a:r>
            <a:r>
              <a:rPr lang="pt-PT" sz="2000" b="1" dirty="0"/>
              <a:t>. </a:t>
            </a:r>
          </a:p>
          <a:p>
            <a:pPr marL="0" indent="0">
              <a:buNone/>
            </a:pPr>
            <a:r>
              <a:rPr lang="pt-PT" sz="2000" b="1" dirty="0"/>
              <a:t> B. É muito provável que a Área do Euro caminhe para </a:t>
            </a:r>
            <a:r>
              <a:rPr lang="pt-PT" sz="2000" b="1" dirty="0">
                <a:highlight>
                  <a:srgbClr val="FFFF00"/>
                </a:highlight>
              </a:rPr>
              <a:t>uma recessão próxima, no contexto de uma possível recessão global </a:t>
            </a:r>
            <a:r>
              <a:rPr lang="pt-PT" sz="2000" b="1" dirty="0"/>
              <a:t>. Existem vários </a:t>
            </a:r>
            <a:r>
              <a:rPr lang="pt-PT" sz="2000" b="1" dirty="0" err="1"/>
              <a:t>factores</a:t>
            </a:r>
            <a:r>
              <a:rPr lang="pt-PT" sz="2000" b="1" dirty="0"/>
              <a:t> responsáveis por essa previsão, incluindo o efeito do ciclo de subidas da taxas de juros pelos </a:t>
            </a:r>
            <a:r>
              <a:rPr lang="pt-PT" sz="2000" b="1" dirty="0" err="1"/>
              <a:t>BCs</a:t>
            </a:r>
            <a:r>
              <a:rPr lang="pt-PT" sz="2000" b="1" dirty="0"/>
              <a:t>. :</a:t>
            </a:r>
          </a:p>
          <a:p>
            <a:pPr marL="457200" indent="-457200">
              <a:buFont typeface="+mj-lt"/>
              <a:buAutoNum type="arabicParenR"/>
            </a:pPr>
            <a:r>
              <a:rPr lang="pt-PT" sz="2000" b="1" dirty="0">
                <a:highlight>
                  <a:srgbClr val="FFFF00"/>
                </a:highlight>
              </a:rPr>
              <a:t>A situação energética da Área do Euro</a:t>
            </a:r>
            <a:r>
              <a:rPr lang="pt-PT" sz="2000" b="1" dirty="0"/>
              <a:t>, incluindo a destruição de procura para bens não energéticos.</a:t>
            </a:r>
          </a:p>
          <a:p>
            <a:pPr marL="457200" indent="-457200">
              <a:buFont typeface="+mj-lt"/>
              <a:buAutoNum type="arabicParenR"/>
            </a:pPr>
            <a:r>
              <a:rPr lang="pt-PT" sz="2000" b="1" dirty="0">
                <a:highlight>
                  <a:srgbClr val="FFFF00"/>
                </a:highlight>
              </a:rPr>
              <a:t>A agressividade do FED </a:t>
            </a:r>
            <a:r>
              <a:rPr lang="pt-PT" sz="2000" b="1" dirty="0"/>
              <a:t>na subida das taxas de juro oficiais e </a:t>
            </a:r>
            <a:r>
              <a:rPr lang="pt-PT" sz="2000" b="1" dirty="0" err="1"/>
              <a:t>respectivas</a:t>
            </a:r>
            <a:r>
              <a:rPr lang="pt-PT" sz="2000" b="1" dirty="0"/>
              <a:t> consequências para a  apreciação do dólar. Os EUA comandam o ciclo financeiro global</a:t>
            </a:r>
          </a:p>
          <a:p>
            <a:pPr marL="457200" indent="-457200">
              <a:buFont typeface="+mj-lt"/>
              <a:buAutoNum type="arabicParenR"/>
            </a:pPr>
            <a:r>
              <a:rPr lang="pt-PT" sz="2000" b="1" dirty="0"/>
              <a:t>O aumento das taxas de juro terá um </a:t>
            </a:r>
            <a:r>
              <a:rPr lang="pt-PT" sz="2000" b="1" dirty="0">
                <a:highlight>
                  <a:srgbClr val="FFFF00"/>
                </a:highlight>
              </a:rPr>
              <a:t>efeito recessivo apreciável sobre o sector da construção </a:t>
            </a:r>
            <a:r>
              <a:rPr lang="pt-PT" sz="2000" b="1" dirty="0"/>
              <a:t>residencial, além de uma crise no crédito à habitação. </a:t>
            </a:r>
          </a:p>
          <a:p>
            <a:pPr marL="457200" indent="-457200">
              <a:buFont typeface="+mj-lt"/>
              <a:buAutoNum type="arabicParenR"/>
            </a:pPr>
            <a:r>
              <a:rPr lang="pt-PT" sz="2000" b="1" dirty="0"/>
              <a:t>A deceleração do crescimento económico da </a:t>
            </a:r>
            <a:r>
              <a:rPr lang="pt-PT" sz="2000" b="1" dirty="0">
                <a:highlight>
                  <a:srgbClr val="FFFF00"/>
                </a:highlight>
              </a:rPr>
              <a:t>China</a:t>
            </a:r>
          </a:p>
          <a:p>
            <a:pPr marL="457200" indent="-457200">
              <a:buFont typeface="+mj-lt"/>
              <a:buAutoNum type="arabicParenR"/>
            </a:pPr>
            <a:r>
              <a:rPr lang="pt-PT" sz="2000" b="1" dirty="0"/>
              <a:t>A crise de muitos dos </a:t>
            </a:r>
            <a:r>
              <a:rPr lang="pt-PT" sz="2000" b="1" dirty="0">
                <a:highlight>
                  <a:srgbClr val="FFFF00"/>
                </a:highlight>
              </a:rPr>
              <a:t>países em desenvolvimento </a:t>
            </a:r>
            <a:r>
              <a:rPr lang="pt-PT" sz="2000" b="1" dirty="0"/>
              <a:t>em consequência de um elevado endividamento em dólares face à apreciação do dólar e das altas taxas de juro. </a:t>
            </a:r>
          </a:p>
          <a:p>
            <a:pPr marL="0" indent="0">
              <a:buNone/>
            </a:pPr>
            <a:r>
              <a:rPr lang="pt-PT" sz="2000" b="1" dirty="0"/>
              <a:t>C. A recessão contribuirá para reduzir a inflação e a </a:t>
            </a:r>
            <a:r>
              <a:rPr lang="pt-PT" sz="2000" b="1" dirty="0" err="1"/>
              <a:t>perspectiva</a:t>
            </a:r>
            <a:r>
              <a:rPr lang="pt-PT" sz="2000" b="1" dirty="0"/>
              <a:t> da sua ocorrência  tem contribuído para a descida dos preços de matérias-primas, energéticas, alimentares e industriais. Isso </a:t>
            </a:r>
            <a:r>
              <a:rPr lang="pt-PT" sz="2000" b="1" dirty="0" err="1"/>
              <a:t>reflecte-se</a:t>
            </a:r>
            <a:r>
              <a:rPr lang="pt-PT" sz="2000" b="1" dirty="0"/>
              <a:t> nas </a:t>
            </a:r>
            <a:r>
              <a:rPr lang="pt-PT" sz="2000" b="1" dirty="0">
                <a:highlight>
                  <a:srgbClr val="FFFF00"/>
                </a:highlight>
              </a:rPr>
              <a:t>previsões relativas á inflação que, em geral, a colocam  próximas de 2 % já em 2024</a:t>
            </a:r>
          </a:p>
          <a:p>
            <a:pPr marL="0" indent="0">
              <a:buNone/>
            </a:pPr>
            <a:endParaRPr lang="pt-PT" sz="2000" b="1" dirty="0"/>
          </a:p>
        </p:txBody>
      </p:sp>
      <p:sp>
        <p:nvSpPr>
          <p:cNvPr id="6" name="TextBox 5">
            <a:extLst>
              <a:ext uri="{FF2B5EF4-FFF2-40B4-BE49-F238E27FC236}">
                <a16:creationId xmlns:a16="http://schemas.microsoft.com/office/drawing/2014/main" id="{7229D658-B762-2531-FBB9-0069BC2ABAD5}"/>
              </a:ext>
            </a:extLst>
          </p:cNvPr>
          <p:cNvSpPr txBox="1"/>
          <p:nvPr/>
        </p:nvSpPr>
        <p:spPr>
          <a:xfrm flipH="1">
            <a:off x="698862" y="220283"/>
            <a:ext cx="9882052" cy="400110"/>
          </a:xfrm>
          <a:prstGeom prst="rect">
            <a:avLst/>
          </a:prstGeom>
          <a:noFill/>
        </p:spPr>
        <p:txBody>
          <a:bodyPr wrap="square" rtlCol="0">
            <a:spAutoFit/>
          </a:bodyPr>
          <a:lstStyle/>
          <a:p>
            <a:pPr algn="ctr"/>
            <a:r>
              <a:rPr lang="en-GB" sz="2000" b="1" dirty="0"/>
              <a:t>PREVISÕES RELATIVAS AO CRESCIMENTO E À INFLAÇÃO</a:t>
            </a:r>
          </a:p>
        </p:txBody>
      </p:sp>
    </p:spTree>
    <p:extLst>
      <p:ext uri="{BB962C8B-B14F-4D97-AF65-F5344CB8AC3E}">
        <p14:creationId xmlns:p14="http://schemas.microsoft.com/office/powerpoint/2010/main" val="51498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BB78DF-5699-4518-9DC2-0E6498D7C64E}"/>
              </a:ext>
            </a:extLst>
          </p:cNvPr>
          <p:cNvSpPr/>
          <p:nvPr/>
        </p:nvSpPr>
        <p:spPr>
          <a:xfrm>
            <a:off x="0" y="2"/>
            <a:ext cx="12192000" cy="104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082A3F1C-FF0E-32A8-DFA7-91EB75035E23}"/>
              </a:ext>
            </a:extLst>
          </p:cNvPr>
          <p:cNvCxnSpPr>
            <a:cxnSpLocks/>
          </p:cNvCxnSpPr>
          <p:nvPr/>
        </p:nvCxnSpPr>
        <p:spPr>
          <a:xfrm>
            <a:off x="511290" y="1841863"/>
            <a:ext cx="9666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A56D47-98A4-2BB4-B52C-267E6CA2C36A}"/>
              </a:ext>
            </a:extLst>
          </p:cNvPr>
          <p:cNvSpPr txBox="1"/>
          <p:nvPr/>
        </p:nvSpPr>
        <p:spPr>
          <a:xfrm>
            <a:off x="511290" y="1423851"/>
            <a:ext cx="4034584" cy="461665"/>
          </a:xfrm>
          <a:prstGeom prst="rect">
            <a:avLst/>
          </a:prstGeom>
          <a:noFill/>
        </p:spPr>
        <p:txBody>
          <a:bodyPr wrap="square" rtlCol="0">
            <a:spAutoFit/>
          </a:bodyPr>
          <a:lstStyle/>
          <a:p>
            <a:r>
              <a:rPr lang="pt-PT" sz="2400" b="1" dirty="0">
                <a:latin typeface="Arial" panose="020B0604020202020204" pitchFamily="34" charset="0"/>
                <a:cs typeface="Arial" panose="020B0604020202020204" pitchFamily="34" charset="0"/>
              </a:rPr>
              <a:t>INDICE</a:t>
            </a:r>
          </a:p>
        </p:txBody>
      </p:sp>
      <p:sp>
        <p:nvSpPr>
          <p:cNvPr id="14" name="TextBox 13">
            <a:extLst>
              <a:ext uri="{FF2B5EF4-FFF2-40B4-BE49-F238E27FC236}">
                <a16:creationId xmlns:a16="http://schemas.microsoft.com/office/drawing/2014/main" id="{349FCEBC-7DBE-93F7-28AC-0EC19F73CC91}"/>
              </a:ext>
            </a:extLst>
          </p:cNvPr>
          <p:cNvSpPr txBox="1"/>
          <p:nvPr/>
        </p:nvSpPr>
        <p:spPr>
          <a:xfrm>
            <a:off x="651139" y="2664161"/>
            <a:ext cx="10383133" cy="2677656"/>
          </a:xfrm>
          <a:prstGeom prst="rect">
            <a:avLst/>
          </a:prstGeom>
          <a:noFill/>
        </p:spPr>
        <p:txBody>
          <a:bodyPr wrap="square" rtlCol="0">
            <a:spAutoFit/>
          </a:bodyPr>
          <a:lstStyle/>
          <a:p>
            <a:pPr marL="457200" indent="-457200">
              <a:buAutoNum type="arabicPeriod"/>
            </a:pPr>
            <a:r>
              <a:rPr lang="en-GB" sz="2400" b="1" dirty="0">
                <a:latin typeface="Arial" panose="020B0604020202020204" pitchFamily="34" charset="0"/>
                <a:cs typeface="Arial" panose="020B0604020202020204" pitchFamily="34" charset="0"/>
              </a:rPr>
              <a:t>O DESAFIO DE REDUZIR A ALTA INFLAÇÃO SEM CRIAR UMA RECESSÃO EXCESSIVA E EVITANDO INSTABILIDADE FINANCEIRA</a:t>
            </a:r>
          </a:p>
          <a:p>
            <a:pPr marL="457200" indent="-457200">
              <a:buAutoNum type="arabicPeriod"/>
            </a:pPr>
            <a:endParaRPr lang="en-GB" sz="2400" b="1" dirty="0">
              <a:latin typeface="Arial" panose="020B0604020202020204" pitchFamily="34" charset="0"/>
              <a:cs typeface="Arial" panose="020B0604020202020204" pitchFamily="34" charset="0"/>
            </a:endParaRPr>
          </a:p>
          <a:p>
            <a:pPr marL="457200" indent="-457200">
              <a:buAutoNum type="arabicPeriod"/>
            </a:pPr>
            <a:r>
              <a:rPr lang="en-GB" sz="2400" b="1" dirty="0">
                <a:latin typeface="Arial" panose="020B0604020202020204" pitchFamily="34" charset="0"/>
                <a:cs typeface="Arial" panose="020B0604020202020204" pitchFamily="34" charset="0"/>
              </a:rPr>
              <a:t>O DESAFIO DO LANÇAMENTO DE UMA MOEDA DIGITAL PARA O PÚBLICO</a:t>
            </a:r>
          </a:p>
          <a:p>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48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01B381-7856-414C-B1B8-0BD5220CD1CA}"/>
              </a:ext>
            </a:extLst>
          </p:cNvPr>
          <p:cNvSpPr/>
          <p:nvPr/>
        </p:nvSpPr>
        <p:spPr>
          <a:xfrm>
            <a:off x="0" y="0"/>
            <a:ext cx="12192000" cy="392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 PROCESSO DE REDUÇÃO DA INFLAÇÃO DETERMINADO PELA DISSIPAÇÃO DOS CHOQUES DE OFERTA</a:t>
            </a:r>
          </a:p>
        </p:txBody>
      </p:sp>
      <p:sp>
        <p:nvSpPr>
          <p:cNvPr id="15" name="TextBox 14">
            <a:extLst>
              <a:ext uri="{FF2B5EF4-FFF2-40B4-BE49-F238E27FC236}">
                <a16:creationId xmlns:a16="http://schemas.microsoft.com/office/drawing/2014/main" id="{1F390A60-A661-4C46-84E7-918BA94C1EE6}"/>
              </a:ext>
            </a:extLst>
          </p:cNvPr>
          <p:cNvSpPr txBox="1"/>
          <p:nvPr/>
        </p:nvSpPr>
        <p:spPr>
          <a:xfrm>
            <a:off x="183151" y="703494"/>
            <a:ext cx="5843801" cy="1046440"/>
          </a:xfrm>
          <a:prstGeom prst="rect">
            <a:avLst/>
          </a:prstGeom>
          <a:noFill/>
        </p:spPr>
        <p:txBody>
          <a:bodyPr wrap="square" rtlCol="0">
            <a:spAutoFit/>
          </a:bodyPr>
          <a:lstStyle/>
          <a:p>
            <a:r>
              <a:rPr lang="en-GB" sz="2400" b="1" dirty="0" err="1"/>
              <a:t>Os</a:t>
            </a:r>
            <a:r>
              <a:rPr lang="en-GB" sz="2400" b="1" dirty="0"/>
              <a:t> </a:t>
            </a:r>
            <a:r>
              <a:rPr lang="en-GB" sz="2400" b="1" dirty="0" err="1"/>
              <a:t>principais</a:t>
            </a:r>
            <a:r>
              <a:rPr lang="en-GB" sz="2400" b="1" dirty="0"/>
              <a:t> </a:t>
            </a:r>
            <a:r>
              <a:rPr lang="en-GB" sz="2400" b="1" dirty="0" err="1"/>
              <a:t>choques</a:t>
            </a:r>
            <a:r>
              <a:rPr lang="en-GB" sz="2400" b="1" dirty="0"/>
              <a:t> de </a:t>
            </a:r>
            <a:r>
              <a:rPr lang="en-GB" sz="2400" b="1" dirty="0" err="1"/>
              <a:t>Oferta</a:t>
            </a:r>
            <a:r>
              <a:rPr lang="en-GB" sz="2400" b="1" dirty="0"/>
              <a:t> e Procura</a:t>
            </a:r>
          </a:p>
          <a:p>
            <a:endParaRPr lang="en-GB" b="1" dirty="0"/>
          </a:p>
          <a:p>
            <a:r>
              <a:rPr lang="en-GB" b="1" dirty="0"/>
              <a:t> 1. </a:t>
            </a:r>
            <a:r>
              <a:rPr lang="en-GB" sz="2000" b="1" dirty="0" err="1"/>
              <a:t>Efeito</a:t>
            </a:r>
            <a:r>
              <a:rPr lang="en-GB" sz="2000" b="1" dirty="0"/>
              <a:t> da </a:t>
            </a:r>
            <a:r>
              <a:rPr lang="en-GB" sz="2000" b="1" dirty="0" err="1"/>
              <a:t>recessão</a:t>
            </a:r>
            <a:r>
              <a:rPr lang="en-GB" sz="2000" b="1" dirty="0"/>
              <a:t> </a:t>
            </a:r>
            <a:r>
              <a:rPr lang="en-GB" sz="2000" b="1" dirty="0" err="1"/>
              <a:t>na</a:t>
            </a:r>
            <a:r>
              <a:rPr lang="en-GB" sz="2000" b="1" dirty="0"/>
              <a:t> </a:t>
            </a:r>
            <a:r>
              <a:rPr lang="en-GB" sz="2000" b="1" dirty="0" err="1"/>
              <a:t>procura</a:t>
            </a:r>
            <a:r>
              <a:rPr lang="en-GB" sz="2000" b="1" dirty="0"/>
              <a:t> </a:t>
            </a:r>
            <a:r>
              <a:rPr lang="en-GB" sz="2000" b="1" dirty="0" err="1"/>
              <a:t>agregada</a:t>
            </a:r>
            <a:endParaRPr lang="en-GB" sz="2000" b="1" dirty="0"/>
          </a:p>
        </p:txBody>
      </p:sp>
      <p:cxnSp>
        <p:nvCxnSpPr>
          <p:cNvPr id="23" name="Straight Connector 22">
            <a:extLst>
              <a:ext uri="{FF2B5EF4-FFF2-40B4-BE49-F238E27FC236}">
                <a16:creationId xmlns:a16="http://schemas.microsoft.com/office/drawing/2014/main" id="{6AB593A7-AB3B-4792-89C8-5F04277EF8C4}"/>
              </a:ext>
            </a:extLst>
          </p:cNvPr>
          <p:cNvCxnSpPr>
            <a:cxnSpLocks/>
          </p:cNvCxnSpPr>
          <p:nvPr/>
        </p:nvCxnSpPr>
        <p:spPr>
          <a:xfrm>
            <a:off x="720090" y="360045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F77542F-DE27-4406-BF6A-689D49254E79}"/>
              </a:ext>
            </a:extLst>
          </p:cNvPr>
          <p:cNvCxnSpPr>
            <a:cxnSpLocks/>
          </p:cNvCxnSpPr>
          <p:nvPr/>
        </p:nvCxnSpPr>
        <p:spPr>
          <a:xfrm flipH="1" flipV="1">
            <a:off x="6689601" y="1346438"/>
            <a:ext cx="20789" cy="388427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ECEA851-94AA-4955-907D-48F3DCAFAD05}"/>
              </a:ext>
            </a:extLst>
          </p:cNvPr>
          <p:cNvCxnSpPr>
            <a:cxnSpLocks/>
          </p:cNvCxnSpPr>
          <p:nvPr/>
        </p:nvCxnSpPr>
        <p:spPr>
          <a:xfrm>
            <a:off x="6731588" y="5230708"/>
            <a:ext cx="4671824" cy="17259"/>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2CB5340-4D44-4A15-AAC6-19A21F22DE02}"/>
              </a:ext>
            </a:extLst>
          </p:cNvPr>
          <p:cNvCxnSpPr>
            <a:cxnSpLocks/>
          </p:cNvCxnSpPr>
          <p:nvPr/>
        </p:nvCxnSpPr>
        <p:spPr>
          <a:xfrm flipV="1">
            <a:off x="8106688" y="2146794"/>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B28D8C-6AC4-46A0-AD78-F43DF7FD6095}"/>
              </a:ext>
            </a:extLst>
          </p:cNvPr>
          <p:cNvCxnSpPr>
            <a:cxnSpLocks/>
          </p:cNvCxnSpPr>
          <p:nvPr/>
        </p:nvCxnSpPr>
        <p:spPr>
          <a:xfrm>
            <a:off x="7629142" y="2023689"/>
            <a:ext cx="2474686" cy="223924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D77C89B-6086-4577-9D6B-62DCB7AC20E6}"/>
              </a:ext>
            </a:extLst>
          </p:cNvPr>
          <p:cNvSpPr txBox="1"/>
          <p:nvPr/>
        </p:nvSpPr>
        <p:spPr>
          <a:xfrm>
            <a:off x="6214532" y="3309274"/>
            <a:ext cx="532186" cy="369332"/>
          </a:xfrm>
          <a:prstGeom prst="rect">
            <a:avLst/>
          </a:prstGeom>
          <a:noFill/>
        </p:spPr>
        <p:txBody>
          <a:bodyPr wrap="square" rtlCol="0">
            <a:spAutoFit/>
          </a:bodyPr>
          <a:lstStyle/>
          <a:p>
            <a:r>
              <a:rPr lang="el-GR" b="1" dirty="0"/>
              <a:t>π</a:t>
            </a:r>
            <a:r>
              <a:rPr lang="en-GB" sz="1600" b="1" dirty="0"/>
              <a:t>1</a:t>
            </a:r>
          </a:p>
        </p:txBody>
      </p:sp>
      <p:sp>
        <p:nvSpPr>
          <p:cNvPr id="44" name="TextBox 43">
            <a:extLst>
              <a:ext uri="{FF2B5EF4-FFF2-40B4-BE49-F238E27FC236}">
                <a16:creationId xmlns:a16="http://schemas.microsoft.com/office/drawing/2014/main" id="{D1465B15-B172-4017-8D81-7920E6A0B0F8}"/>
              </a:ext>
            </a:extLst>
          </p:cNvPr>
          <p:cNvSpPr txBox="1"/>
          <p:nvPr/>
        </p:nvSpPr>
        <p:spPr>
          <a:xfrm>
            <a:off x="10640473" y="5196686"/>
            <a:ext cx="1085211" cy="646331"/>
          </a:xfrm>
          <a:prstGeom prst="rect">
            <a:avLst/>
          </a:prstGeom>
          <a:noFill/>
        </p:spPr>
        <p:txBody>
          <a:bodyPr wrap="square" rtlCol="0">
            <a:spAutoFit/>
          </a:bodyPr>
          <a:lstStyle/>
          <a:p>
            <a:pPr algn="ctr"/>
            <a:r>
              <a:rPr lang="en-GB" b="1" dirty="0"/>
              <a:t>Y</a:t>
            </a:r>
          </a:p>
          <a:p>
            <a:r>
              <a:rPr lang="en-GB" b="1" dirty="0" err="1"/>
              <a:t>Produto</a:t>
            </a:r>
            <a:endParaRPr lang="en-GB" b="1" dirty="0"/>
          </a:p>
        </p:txBody>
      </p:sp>
      <p:cxnSp>
        <p:nvCxnSpPr>
          <p:cNvPr id="46" name="Straight Connector 45">
            <a:extLst>
              <a:ext uri="{FF2B5EF4-FFF2-40B4-BE49-F238E27FC236}">
                <a16:creationId xmlns:a16="http://schemas.microsoft.com/office/drawing/2014/main" id="{7D865B48-82D6-4ACF-B0CD-AAF9525EAC01}"/>
              </a:ext>
            </a:extLst>
          </p:cNvPr>
          <p:cNvCxnSpPr>
            <a:cxnSpLocks/>
          </p:cNvCxnSpPr>
          <p:nvPr/>
        </p:nvCxnSpPr>
        <p:spPr>
          <a:xfrm>
            <a:off x="9224506" y="3447825"/>
            <a:ext cx="0" cy="1706145"/>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F5B33BE-FB96-4EFB-A4D3-050E14E8D9A8}"/>
              </a:ext>
            </a:extLst>
          </p:cNvPr>
          <p:cNvCxnSpPr>
            <a:cxnSpLocks/>
          </p:cNvCxnSpPr>
          <p:nvPr/>
        </p:nvCxnSpPr>
        <p:spPr>
          <a:xfrm flipH="1">
            <a:off x="6670731" y="3476617"/>
            <a:ext cx="2475416" cy="34566"/>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742F8F2-2CC4-4975-8E8D-AFE5FF3F0122}"/>
              </a:ext>
            </a:extLst>
          </p:cNvPr>
          <p:cNvSpPr txBox="1"/>
          <p:nvPr/>
        </p:nvSpPr>
        <p:spPr>
          <a:xfrm>
            <a:off x="9051882" y="5259525"/>
            <a:ext cx="413241" cy="338554"/>
          </a:xfrm>
          <a:prstGeom prst="rect">
            <a:avLst/>
          </a:prstGeom>
          <a:noFill/>
        </p:spPr>
        <p:txBody>
          <a:bodyPr wrap="square" rtlCol="0">
            <a:spAutoFit/>
          </a:bodyPr>
          <a:lstStyle/>
          <a:p>
            <a:r>
              <a:rPr lang="en-GB" sz="1600" b="1" dirty="0"/>
              <a:t>Y1</a:t>
            </a:r>
          </a:p>
        </p:txBody>
      </p:sp>
      <p:cxnSp>
        <p:nvCxnSpPr>
          <p:cNvPr id="51" name="Straight Connector 50">
            <a:extLst>
              <a:ext uri="{FF2B5EF4-FFF2-40B4-BE49-F238E27FC236}">
                <a16:creationId xmlns:a16="http://schemas.microsoft.com/office/drawing/2014/main" id="{8DE3AB84-63DF-4669-BFD9-66F11CB708E5}"/>
              </a:ext>
            </a:extLst>
          </p:cNvPr>
          <p:cNvCxnSpPr>
            <a:cxnSpLocks/>
          </p:cNvCxnSpPr>
          <p:nvPr/>
        </p:nvCxnSpPr>
        <p:spPr>
          <a:xfrm flipV="1">
            <a:off x="7893031" y="2053089"/>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4590768-9BCD-4D9E-9577-D779017C16D2}"/>
              </a:ext>
            </a:extLst>
          </p:cNvPr>
          <p:cNvCxnSpPr>
            <a:cxnSpLocks/>
          </p:cNvCxnSpPr>
          <p:nvPr/>
        </p:nvCxnSpPr>
        <p:spPr>
          <a:xfrm flipV="1">
            <a:off x="7607281" y="1887726"/>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946252-4BA7-46BE-BC9E-821F450C0A2F}"/>
              </a:ext>
            </a:extLst>
          </p:cNvPr>
          <p:cNvCxnSpPr>
            <a:cxnSpLocks/>
          </p:cNvCxnSpPr>
          <p:nvPr/>
        </p:nvCxnSpPr>
        <p:spPr>
          <a:xfrm flipV="1">
            <a:off x="7429328" y="1790311"/>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68EF05F-C21E-40D2-9330-D2B40063760E}"/>
              </a:ext>
            </a:extLst>
          </p:cNvPr>
          <p:cNvCxnSpPr>
            <a:cxnSpLocks/>
          </p:cNvCxnSpPr>
          <p:nvPr/>
        </p:nvCxnSpPr>
        <p:spPr>
          <a:xfrm>
            <a:off x="7492286" y="2051673"/>
            <a:ext cx="2534554" cy="2340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186EE57-0B44-455B-9162-335D91F19821}"/>
              </a:ext>
            </a:extLst>
          </p:cNvPr>
          <p:cNvCxnSpPr>
            <a:cxnSpLocks/>
          </p:cNvCxnSpPr>
          <p:nvPr/>
        </p:nvCxnSpPr>
        <p:spPr>
          <a:xfrm flipV="1">
            <a:off x="7268194" y="1560693"/>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C382C16-B722-478A-91BC-2EAC631997BA}"/>
              </a:ext>
            </a:extLst>
          </p:cNvPr>
          <p:cNvCxnSpPr>
            <a:cxnSpLocks/>
          </p:cNvCxnSpPr>
          <p:nvPr/>
        </p:nvCxnSpPr>
        <p:spPr>
          <a:xfrm flipV="1">
            <a:off x="7143370" y="1425802"/>
            <a:ext cx="2639499" cy="23315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C288861-42FE-45E4-AC4A-7E4C46F45665}"/>
              </a:ext>
            </a:extLst>
          </p:cNvPr>
          <p:cNvCxnSpPr>
            <a:cxnSpLocks/>
          </p:cNvCxnSpPr>
          <p:nvPr/>
        </p:nvCxnSpPr>
        <p:spPr>
          <a:xfrm>
            <a:off x="7478740" y="2190831"/>
            <a:ext cx="2450541" cy="22355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4225C7E-287F-4E42-AF9A-E0838CC8660D}"/>
              </a:ext>
            </a:extLst>
          </p:cNvPr>
          <p:cNvCxnSpPr>
            <a:cxnSpLocks/>
          </p:cNvCxnSpPr>
          <p:nvPr/>
        </p:nvCxnSpPr>
        <p:spPr>
          <a:xfrm>
            <a:off x="8088441" y="2902004"/>
            <a:ext cx="0" cy="2294682"/>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6E56AD0-A40E-4E56-A172-2E329B640AA4}"/>
              </a:ext>
            </a:extLst>
          </p:cNvPr>
          <p:cNvCxnSpPr>
            <a:cxnSpLocks/>
          </p:cNvCxnSpPr>
          <p:nvPr/>
        </p:nvCxnSpPr>
        <p:spPr>
          <a:xfrm flipH="1">
            <a:off x="6579506" y="2902004"/>
            <a:ext cx="1508935" cy="0"/>
          </a:xfrm>
          <a:prstGeom prst="line">
            <a:avLst/>
          </a:prstGeom>
          <a:ln w="19050">
            <a:solidFill>
              <a:srgbClr val="002060"/>
            </a:solidFill>
            <a:prstDash val="lg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52E1829-DFE0-41ED-AE52-1476FBA9D910}"/>
              </a:ext>
            </a:extLst>
          </p:cNvPr>
          <p:cNvSpPr txBox="1"/>
          <p:nvPr/>
        </p:nvSpPr>
        <p:spPr>
          <a:xfrm>
            <a:off x="7994579" y="5276512"/>
            <a:ext cx="547483" cy="307778"/>
          </a:xfrm>
          <a:prstGeom prst="rect">
            <a:avLst/>
          </a:prstGeom>
          <a:noFill/>
        </p:spPr>
        <p:txBody>
          <a:bodyPr wrap="square" rtlCol="0">
            <a:spAutoFit/>
          </a:bodyPr>
          <a:lstStyle/>
          <a:p>
            <a:r>
              <a:rPr lang="en-GB" sz="1400" b="1" dirty="0"/>
              <a:t>Y6</a:t>
            </a:r>
          </a:p>
        </p:txBody>
      </p:sp>
      <p:sp>
        <p:nvSpPr>
          <p:cNvPr id="68" name="TextBox 67">
            <a:extLst>
              <a:ext uri="{FF2B5EF4-FFF2-40B4-BE49-F238E27FC236}">
                <a16:creationId xmlns:a16="http://schemas.microsoft.com/office/drawing/2014/main" id="{1D2ADB84-6FAE-4913-A34D-2FA6DF7C3159}"/>
              </a:ext>
            </a:extLst>
          </p:cNvPr>
          <p:cNvSpPr txBox="1"/>
          <p:nvPr/>
        </p:nvSpPr>
        <p:spPr>
          <a:xfrm>
            <a:off x="6206883" y="2742525"/>
            <a:ext cx="547483" cy="338554"/>
          </a:xfrm>
          <a:prstGeom prst="rect">
            <a:avLst/>
          </a:prstGeom>
          <a:noFill/>
        </p:spPr>
        <p:txBody>
          <a:bodyPr wrap="square" rtlCol="0">
            <a:spAutoFit/>
          </a:bodyPr>
          <a:lstStyle/>
          <a:p>
            <a:r>
              <a:rPr lang="el-GR" sz="1600" b="1" dirty="0"/>
              <a:t>π</a:t>
            </a:r>
            <a:r>
              <a:rPr lang="en-GB" sz="1600" b="1" dirty="0"/>
              <a:t>6</a:t>
            </a:r>
          </a:p>
        </p:txBody>
      </p:sp>
      <p:sp>
        <p:nvSpPr>
          <p:cNvPr id="22" name="TextBox 21">
            <a:extLst>
              <a:ext uri="{FF2B5EF4-FFF2-40B4-BE49-F238E27FC236}">
                <a16:creationId xmlns:a16="http://schemas.microsoft.com/office/drawing/2014/main" id="{A401446A-3263-1252-87FB-9D64AAF93299}"/>
              </a:ext>
            </a:extLst>
          </p:cNvPr>
          <p:cNvSpPr txBox="1"/>
          <p:nvPr/>
        </p:nvSpPr>
        <p:spPr>
          <a:xfrm>
            <a:off x="7577332" y="1532153"/>
            <a:ext cx="460382" cy="369332"/>
          </a:xfrm>
          <a:prstGeom prst="rect">
            <a:avLst/>
          </a:prstGeom>
          <a:noFill/>
        </p:spPr>
        <p:txBody>
          <a:bodyPr wrap="none" rtlCol="0">
            <a:spAutoFit/>
          </a:bodyPr>
          <a:lstStyle/>
          <a:p>
            <a:r>
              <a:rPr lang="en-GB" dirty="0"/>
              <a:t>AD</a:t>
            </a:r>
          </a:p>
        </p:txBody>
      </p:sp>
      <p:sp>
        <p:nvSpPr>
          <p:cNvPr id="24" name="TextBox 23">
            <a:extLst>
              <a:ext uri="{FF2B5EF4-FFF2-40B4-BE49-F238E27FC236}">
                <a16:creationId xmlns:a16="http://schemas.microsoft.com/office/drawing/2014/main" id="{70D6C764-BB45-7824-D957-201C05968AEA}"/>
              </a:ext>
            </a:extLst>
          </p:cNvPr>
          <p:cNvSpPr txBox="1"/>
          <p:nvPr/>
        </p:nvSpPr>
        <p:spPr>
          <a:xfrm>
            <a:off x="10589965" y="2228862"/>
            <a:ext cx="429524" cy="369332"/>
          </a:xfrm>
          <a:prstGeom prst="rect">
            <a:avLst/>
          </a:prstGeom>
          <a:noFill/>
        </p:spPr>
        <p:txBody>
          <a:bodyPr wrap="square" rtlCol="0">
            <a:spAutoFit/>
          </a:bodyPr>
          <a:lstStyle/>
          <a:p>
            <a:r>
              <a:rPr lang="en-GB" dirty="0"/>
              <a:t>AS</a:t>
            </a:r>
          </a:p>
        </p:txBody>
      </p:sp>
      <p:cxnSp>
        <p:nvCxnSpPr>
          <p:cNvPr id="25" name="Straight Connector 24">
            <a:extLst>
              <a:ext uri="{FF2B5EF4-FFF2-40B4-BE49-F238E27FC236}">
                <a16:creationId xmlns:a16="http://schemas.microsoft.com/office/drawing/2014/main" id="{80C4867C-9C8C-891C-D862-0972D1C6B59E}"/>
              </a:ext>
            </a:extLst>
          </p:cNvPr>
          <p:cNvCxnSpPr>
            <a:cxnSpLocks/>
          </p:cNvCxnSpPr>
          <p:nvPr/>
        </p:nvCxnSpPr>
        <p:spPr>
          <a:xfrm>
            <a:off x="7131529" y="2309092"/>
            <a:ext cx="2597476" cy="23125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019068E-3EC3-C56E-7524-C8B162F0141F}"/>
              </a:ext>
            </a:extLst>
          </p:cNvPr>
          <p:cNvSpPr txBox="1"/>
          <p:nvPr/>
        </p:nvSpPr>
        <p:spPr>
          <a:xfrm>
            <a:off x="272638" y="2413528"/>
            <a:ext cx="4751385" cy="400110"/>
          </a:xfrm>
          <a:prstGeom prst="rect">
            <a:avLst/>
          </a:prstGeom>
          <a:noFill/>
        </p:spPr>
        <p:txBody>
          <a:bodyPr wrap="square" rtlCol="0">
            <a:spAutoFit/>
          </a:bodyPr>
          <a:lstStyle/>
          <a:p>
            <a:r>
              <a:rPr lang="en-GB" sz="2000" b="1" dirty="0"/>
              <a:t>3. </a:t>
            </a:r>
            <a:r>
              <a:rPr lang="en-GB" sz="2000" b="1" dirty="0" err="1"/>
              <a:t>Efeitos</a:t>
            </a:r>
            <a:r>
              <a:rPr lang="en-GB" sz="2000" b="1" dirty="0"/>
              <a:t> da Política </a:t>
            </a:r>
            <a:r>
              <a:rPr lang="en-GB" sz="2000" b="1" dirty="0" err="1"/>
              <a:t>monetária</a:t>
            </a:r>
            <a:r>
              <a:rPr lang="en-GB" sz="2000" b="1" dirty="0"/>
              <a:t> </a:t>
            </a:r>
            <a:r>
              <a:rPr lang="en-GB" sz="2000" b="1" dirty="0" err="1"/>
              <a:t>restritiva</a:t>
            </a:r>
            <a:endParaRPr lang="en-GB" sz="2000" b="1" dirty="0"/>
          </a:p>
        </p:txBody>
      </p:sp>
      <p:cxnSp>
        <p:nvCxnSpPr>
          <p:cNvPr id="28" name="Straight Connector 27">
            <a:extLst>
              <a:ext uri="{FF2B5EF4-FFF2-40B4-BE49-F238E27FC236}">
                <a16:creationId xmlns:a16="http://schemas.microsoft.com/office/drawing/2014/main" id="{50F36203-491C-793B-BE70-206EDE103155}"/>
              </a:ext>
            </a:extLst>
          </p:cNvPr>
          <p:cNvCxnSpPr>
            <a:cxnSpLocks/>
          </p:cNvCxnSpPr>
          <p:nvPr/>
        </p:nvCxnSpPr>
        <p:spPr>
          <a:xfrm flipH="1">
            <a:off x="7924691" y="3053417"/>
            <a:ext cx="20789" cy="211781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7F5B1AF-7DEE-59AB-FDC4-1075A84567ED}"/>
              </a:ext>
            </a:extLst>
          </p:cNvPr>
          <p:cNvSpPr txBox="1"/>
          <p:nvPr/>
        </p:nvSpPr>
        <p:spPr>
          <a:xfrm>
            <a:off x="7672307" y="5258640"/>
            <a:ext cx="434381" cy="338554"/>
          </a:xfrm>
          <a:prstGeom prst="rect">
            <a:avLst/>
          </a:prstGeom>
          <a:noFill/>
        </p:spPr>
        <p:txBody>
          <a:bodyPr wrap="square" rtlCol="0">
            <a:spAutoFit/>
          </a:bodyPr>
          <a:lstStyle/>
          <a:p>
            <a:r>
              <a:rPr lang="en-GB" sz="1600" b="1" dirty="0">
                <a:solidFill>
                  <a:srgbClr val="FF0000"/>
                </a:solidFill>
              </a:rPr>
              <a:t>Y7</a:t>
            </a:r>
          </a:p>
        </p:txBody>
      </p:sp>
      <p:cxnSp>
        <p:nvCxnSpPr>
          <p:cNvPr id="33" name="Straight Connector 32">
            <a:extLst>
              <a:ext uri="{FF2B5EF4-FFF2-40B4-BE49-F238E27FC236}">
                <a16:creationId xmlns:a16="http://schemas.microsoft.com/office/drawing/2014/main" id="{13CE6300-7C18-E89D-139F-99F8FB5AD6C3}"/>
              </a:ext>
            </a:extLst>
          </p:cNvPr>
          <p:cNvCxnSpPr>
            <a:cxnSpLocks/>
          </p:cNvCxnSpPr>
          <p:nvPr/>
        </p:nvCxnSpPr>
        <p:spPr>
          <a:xfrm flipH="1" flipV="1">
            <a:off x="6633345" y="3013814"/>
            <a:ext cx="1366119" cy="19599"/>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7FD8C295-4099-2E1C-A1DD-F5DAC315FD48}"/>
              </a:ext>
            </a:extLst>
          </p:cNvPr>
          <p:cNvSpPr txBox="1"/>
          <p:nvPr/>
        </p:nvSpPr>
        <p:spPr>
          <a:xfrm>
            <a:off x="6224697" y="2921672"/>
            <a:ext cx="547483" cy="338554"/>
          </a:xfrm>
          <a:prstGeom prst="rect">
            <a:avLst/>
          </a:prstGeom>
          <a:noFill/>
        </p:spPr>
        <p:txBody>
          <a:bodyPr wrap="square" rtlCol="0">
            <a:spAutoFit/>
          </a:bodyPr>
          <a:lstStyle/>
          <a:p>
            <a:r>
              <a:rPr lang="el-GR" sz="1600" b="1" dirty="0"/>
              <a:t>π</a:t>
            </a:r>
            <a:r>
              <a:rPr lang="en-GB" sz="1600" b="1" dirty="0"/>
              <a:t>7</a:t>
            </a:r>
          </a:p>
        </p:txBody>
      </p:sp>
      <p:cxnSp>
        <p:nvCxnSpPr>
          <p:cNvPr id="92" name="Straight Connector 91">
            <a:extLst>
              <a:ext uri="{FF2B5EF4-FFF2-40B4-BE49-F238E27FC236}">
                <a16:creationId xmlns:a16="http://schemas.microsoft.com/office/drawing/2014/main" id="{56519BC7-981D-4395-2ECA-143BD7570CFD}"/>
              </a:ext>
            </a:extLst>
          </p:cNvPr>
          <p:cNvCxnSpPr>
            <a:cxnSpLocks/>
          </p:cNvCxnSpPr>
          <p:nvPr/>
        </p:nvCxnSpPr>
        <p:spPr>
          <a:xfrm>
            <a:off x="7389763" y="2302640"/>
            <a:ext cx="2450541" cy="22355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DC4CC55-B46F-37D8-8711-3D1FBD353EE6}"/>
              </a:ext>
            </a:extLst>
          </p:cNvPr>
          <p:cNvSpPr txBox="1"/>
          <p:nvPr/>
        </p:nvSpPr>
        <p:spPr>
          <a:xfrm>
            <a:off x="257670" y="1890387"/>
            <a:ext cx="5919634" cy="400110"/>
          </a:xfrm>
          <a:prstGeom prst="rect">
            <a:avLst/>
          </a:prstGeom>
          <a:noFill/>
        </p:spPr>
        <p:txBody>
          <a:bodyPr wrap="none" rtlCol="0">
            <a:spAutoFit/>
          </a:bodyPr>
          <a:lstStyle/>
          <a:p>
            <a:r>
              <a:rPr lang="en-GB" sz="2000" b="1" dirty="0"/>
              <a:t>2. </a:t>
            </a:r>
            <a:r>
              <a:rPr lang="en-GB" sz="2000" b="1" dirty="0" err="1"/>
              <a:t>Dissipação</a:t>
            </a:r>
            <a:r>
              <a:rPr lang="en-GB" sz="2000" b="1" dirty="0"/>
              <a:t> dos </a:t>
            </a:r>
            <a:r>
              <a:rPr lang="en-GB" sz="2000" b="1" dirty="0" err="1"/>
              <a:t>choques</a:t>
            </a:r>
            <a:r>
              <a:rPr lang="en-GB" sz="2000" b="1" dirty="0"/>
              <a:t> de </a:t>
            </a:r>
            <a:r>
              <a:rPr lang="en-GB" sz="2000" b="1" dirty="0" err="1"/>
              <a:t>oferta</a:t>
            </a:r>
            <a:r>
              <a:rPr lang="en-GB" sz="2000" b="1" dirty="0"/>
              <a:t> e </a:t>
            </a:r>
            <a:r>
              <a:rPr lang="en-GB" sz="2000" b="1" dirty="0" err="1"/>
              <a:t>preços</a:t>
            </a:r>
            <a:r>
              <a:rPr lang="en-GB" sz="2000" b="1" dirty="0"/>
              <a:t> </a:t>
            </a:r>
            <a:r>
              <a:rPr lang="en-GB" sz="2000" b="1" dirty="0" err="1"/>
              <a:t>externos</a:t>
            </a:r>
            <a:endParaRPr lang="en-GB" sz="2000" b="1" dirty="0"/>
          </a:p>
        </p:txBody>
      </p:sp>
      <p:cxnSp>
        <p:nvCxnSpPr>
          <p:cNvPr id="7" name="Straight Connector 6">
            <a:extLst>
              <a:ext uri="{FF2B5EF4-FFF2-40B4-BE49-F238E27FC236}">
                <a16:creationId xmlns:a16="http://schemas.microsoft.com/office/drawing/2014/main" id="{429349C2-8B56-4669-0E36-C2874D994DD1}"/>
              </a:ext>
            </a:extLst>
          </p:cNvPr>
          <p:cNvCxnSpPr>
            <a:cxnSpLocks/>
          </p:cNvCxnSpPr>
          <p:nvPr/>
        </p:nvCxnSpPr>
        <p:spPr>
          <a:xfrm>
            <a:off x="7156026" y="2510503"/>
            <a:ext cx="2450541" cy="22355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E90440B-AD77-7051-C857-8D37478F2FA3}"/>
              </a:ext>
            </a:extLst>
          </p:cNvPr>
          <p:cNvSpPr txBox="1"/>
          <p:nvPr/>
        </p:nvSpPr>
        <p:spPr>
          <a:xfrm>
            <a:off x="5701194" y="1269700"/>
            <a:ext cx="960640" cy="646331"/>
          </a:xfrm>
          <a:prstGeom prst="rect">
            <a:avLst/>
          </a:prstGeom>
          <a:noFill/>
        </p:spPr>
        <p:txBody>
          <a:bodyPr wrap="square" rtlCol="0">
            <a:spAutoFit/>
          </a:bodyPr>
          <a:lstStyle/>
          <a:p>
            <a:pPr algn="ctr"/>
            <a:r>
              <a:rPr lang="el-GR" b="1" dirty="0"/>
              <a:t>π</a:t>
            </a:r>
            <a:endParaRPr lang="en-GB" b="1" dirty="0"/>
          </a:p>
          <a:p>
            <a:pPr algn="ctr"/>
            <a:r>
              <a:rPr lang="en-GB" b="1" dirty="0" err="1"/>
              <a:t>Inflação</a:t>
            </a:r>
            <a:endParaRPr lang="en-GB" b="1" dirty="0"/>
          </a:p>
        </p:txBody>
      </p:sp>
      <p:cxnSp>
        <p:nvCxnSpPr>
          <p:cNvPr id="41" name="Straight Connector 40">
            <a:extLst>
              <a:ext uri="{FF2B5EF4-FFF2-40B4-BE49-F238E27FC236}">
                <a16:creationId xmlns:a16="http://schemas.microsoft.com/office/drawing/2014/main" id="{6D01D910-C2F9-9057-FED7-87C23DB1FEE3}"/>
              </a:ext>
            </a:extLst>
          </p:cNvPr>
          <p:cNvCxnSpPr>
            <a:cxnSpLocks/>
          </p:cNvCxnSpPr>
          <p:nvPr/>
        </p:nvCxnSpPr>
        <p:spPr>
          <a:xfrm flipH="1">
            <a:off x="6702398" y="3846095"/>
            <a:ext cx="2162028" cy="31472"/>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BAB550-D3F4-9DAA-1F4C-52626FF88B3D}"/>
              </a:ext>
            </a:extLst>
          </p:cNvPr>
          <p:cNvCxnSpPr>
            <a:cxnSpLocks/>
          </p:cNvCxnSpPr>
          <p:nvPr/>
        </p:nvCxnSpPr>
        <p:spPr>
          <a:xfrm>
            <a:off x="8864096" y="3846095"/>
            <a:ext cx="0" cy="1485609"/>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1FF1342-D005-8A34-E980-E2449EA8D09B}"/>
              </a:ext>
            </a:extLst>
          </p:cNvPr>
          <p:cNvSpPr txBox="1"/>
          <p:nvPr/>
        </p:nvSpPr>
        <p:spPr>
          <a:xfrm>
            <a:off x="8722009" y="5260579"/>
            <a:ext cx="434381" cy="338554"/>
          </a:xfrm>
          <a:prstGeom prst="rect">
            <a:avLst/>
          </a:prstGeom>
          <a:noFill/>
        </p:spPr>
        <p:txBody>
          <a:bodyPr wrap="square" rtlCol="0">
            <a:spAutoFit/>
          </a:bodyPr>
          <a:lstStyle/>
          <a:p>
            <a:r>
              <a:rPr lang="en-GB" sz="1600" b="1" dirty="0">
                <a:solidFill>
                  <a:srgbClr val="FF0000"/>
                </a:solidFill>
              </a:rPr>
              <a:t>Y8</a:t>
            </a:r>
          </a:p>
        </p:txBody>
      </p:sp>
      <p:cxnSp>
        <p:nvCxnSpPr>
          <p:cNvPr id="58" name="Straight Connector 57">
            <a:extLst>
              <a:ext uri="{FF2B5EF4-FFF2-40B4-BE49-F238E27FC236}">
                <a16:creationId xmlns:a16="http://schemas.microsoft.com/office/drawing/2014/main" id="{17FC7434-F9E5-0139-26AA-F98702B5824A}"/>
              </a:ext>
            </a:extLst>
          </p:cNvPr>
          <p:cNvCxnSpPr>
            <a:cxnSpLocks/>
          </p:cNvCxnSpPr>
          <p:nvPr/>
        </p:nvCxnSpPr>
        <p:spPr>
          <a:xfrm flipH="1">
            <a:off x="6715345" y="3989283"/>
            <a:ext cx="2021623" cy="29428"/>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B0417F2-47B7-E8A3-B18C-3FC6AD49FFB3}"/>
              </a:ext>
            </a:extLst>
          </p:cNvPr>
          <p:cNvCxnSpPr>
            <a:cxnSpLocks/>
          </p:cNvCxnSpPr>
          <p:nvPr/>
        </p:nvCxnSpPr>
        <p:spPr>
          <a:xfrm>
            <a:off x="8704010" y="3921185"/>
            <a:ext cx="0" cy="128838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ABA179F4-D28A-A398-45F8-65168938D416}"/>
              </a:ext>
            </a:extLst>
          </p:cNvPr>
          <p:cNvSpPr txBox="1"/>
          <p:nvPr/>
        </p:nvSpPr>
        <p:spPr>
          <a:xfrm>
            <a:off x="8479919" y="5273191"/>
            <a:ext cx="434381" cy="338554"/>
          </a:xfrm>
          <a:prstGeom prst="rect">
            <a:avLst/>
          </a:prstGeom>
          <a:noFill/>
        </p:spPr>
        <p:txBody>
          <a:bodyPr wrap="square" rtlCol="0">
            <a:spAutoFit/>
          </a:bodyPr>
          <a:lstStyle/>
          <a:p>
            <a:r>
              <a:rPr lang="en-GB" sz="1600" b="1" dirty="0">
                <a:solidFill>
                  <a:srgbClr val="FF0000"/>
                </a:solidFill>
              </a:rPr>
              <a:t>Y9</a:t>
            </a:r>
          </a:p>
        </p:txBody>
      </p:sp>
      <p:sp>
        <p:nvSpPr>
          <p:cNvPr id="70" name="TextBox 69">
            <a:extLst>
              <a:ext uri="{FF2B5EF4-FFF2-40B4-BE49-F238E27FC236}">
                <a16:creationId xmlns:a16="http://schemas.microsoft.com/office/drawing/2014/main" id="{14DC24F6-D0B0-4641-A7C7-F942A6B50DD4}"/>
              </a:ext>
            </a:extLst>
          </p:cNvPr>
          <p:cNvSpPr txBox="1"/>
          <p:nvPr/>
        </p:nvSpPr>
        <p:spPr>
          <a:xfrm>
            <a:off x="6227882" y="3827927"/>
            <a:ext cx="532186" cy="369332"/>
          </a:xfrm>
          <a:prstGeom prst="rect">
            <a:avLst/>
          </a:prstGeom>
          <a:noFill/>
        </p:spPr>
        <p:txBody>
          <a:bodyPr wrap="square" rtlCol="0">
            <a:spAutoFit/>
          </a:bodyPr>
          <a:lstStyle/>
          <a:p>
            <a:r>
              <a:rPr lang="el-GR" b="1" dirty="0"/>
              <a:t>π</a:t>
            </a:r>
            <a:r>
              <a:rPr lang="en-GB" sz="1600" b="1" dirty="0"/>
              <a:t>0</a:t>
            </a:r>
          </a:p>
        </p:txBody>
      </p:sp>
      <p:sp>
        <p:nvSpPr>
          <p:cNvPr id="2" name="TextBox 1">
            <a:extLst>
              <a:ext uri="{FF2B5EF4-FFF2-40B4-BE49-F238E27FC236}">
                <a16:creationId xmlns:a16="http://schemas.microsoft.com/office/drawing/2014/main" id="{C91660C6-6569-31AD-C5CC-236087580031}"/>
              </a:ext>
            </a:extLst>
          </p:cNvPr>
          <p:cNvSpPr txBox="1"/>
          <p:nvPr/>
        </p:nvSpPr>
        <p:spPr>
          <a:xfrm>
            <a:off x="1126057" y="4689253"/>
            <a:ext cx="4863489" cy="1477328"/>
          </a:xfrm>
          <a:prstGeom prst="rect">
            <a:avLst/>
          </a:prstGeom>
          <a:noFill/>
        </p:spPr>
        <p:txBody>
          <a:bodyPr wrap="square" rtlCol="0">
            <a:spAutoFit/>
          </a:bodyPr>
          <a:lstStyle/>
          <a:p>
            <a:r>
              <a:rPr lang="pt-PT" dirty="0"/>
              <a:t>O processo de redução da inflação será determinado pela recessão, agravada pela política monetária, e pela natural dissipação dos choques de preços internacionais que deixarão de se  repetir todos os anos.</a:t>
            </a:r>
          </a:p>
        </p:txBody>
      </p:sp>
    </p:spTree>
    <p:extLst>
      <p:ext uri="{BB962C8B-B14F-4D97-AF65-F5344CB8AC3E}">
        <p14:creationId xmlns:p14="http://schemas.microsoft.com/office/powerpoint/2010/main" val="19377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childTnLst>
                                </p:cTn>
                              </p:par>
                            </p:childTnLst>
                          </p:cTn>
                        </p:par>
                        <p:par>
                          <p:cTn id="16" fill="hold">
                            <p:stCondLst>
                              <p:cond delay="500"/>
                            </p:stCondLst>
                            <p:childTnLst>
                              <p:par>
                                <p:cTn id="17" presetID="2" presetClass="entr" presetSubtype="1"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56"/>
                                        </p:tgtEl>
                                        <p:attrNameLst>
                                          <p:attrName>ppt_x</p:attrName>
                                        </p:attrNameLst>
                                      </p:cBhvr>
                                      <p:tavLst>
                                        <p:tav tm="0">
                                          <p:val>
                                            <p:strVal val="ppt_x"/>
                                          </p:val>
                                        </p:tav>
                                        <p:tav tm="100000">
                                          <p:val>
                                            <p:strVal val="ppt_x"/>
                                          </p:val>
                                        </p:tav>
                                      </p:tavLst>
                                    </p:anim>
                                    <p:anim calcmode="lin" valueType="num">
                                      <p:cBhvr additive="base">
                                        <p:cTn id="32" dur="500"/>
                                        <p:tgtEl>
                                          <p:spTgt spid="56"/>
                                        </p:tgtEl>
                                        <p:attrNameLst>
                                          <p:attrName>ppt_y</p:attrName>
                                        </p:attrNameLst>
                                      </p:cBhvr>
                                      <p:tavLst>
                                        <p:tav tm="0">
                                          <p:val>
                                            <p:strVal val="ppt_y"/>
                                          </p:val>
                                        </p:tav>
                                        <p:tav tm="100000">
                                          <p:val>
                                            <p:strVal val="1+ppt_h/2"/>
                                          </p:val>
                                        </p:tav>
                                      </p:tavLst>
                                    </p:anim>
                                    <p:set>
                                      <p:cBhvr>
                                        <p:cTn id="33" dur="1" fill="hold">
                                          <p:stCondLst>
                                            <p:cond delay="499"/>
                                          </p:stCondLst>
                                        </p:cTn>
                                        <p:tgtEl>
                                          <p:spTgt spid="56"/>
                                        </p:tgtEl>
                                        <p:attrNameLst>
                                          <p:attrName>style.visibility</p:attrName>
                                        </p:attrNameLst>
                                      </p:cBhvr>
                                      <p:to>
                                        <p:strVal val="hidden"/>
                                      </p:to>
                                    </p:set>
                                  </p:childTnLst>
                                </p:cTn>
                              </p:par>
                            </p:childTnLst>
                          </p:cTn>
                        </p:par>
                        <p:par>
                          <p:cTn id="34" fill="hold">
                            <p:stCondLst>
                              <p:cond delay="500"/>
                            </p:stCondLst>
                            <p:childTnLst>
                              <p:par>
                                <p:cTn id="35" presetID="2" presetClass="exit" presetSubtype="4" fill="hold" nodeType="afterEffect">
                                  <p:stCondLst>
                                    <p:cond delay="0"/>
                                  </p:stCondLst>
                                  <p:childTnLst>
                                    <p:anim calcmode="lin" valueType="num">
                                      <p:cBhvr additive="base">
                                        <p:cTn id="36" dur="500"/>
                                        <p:tgtEl>
                                          <p:spTgt spid="55"/>
                                        </p:tgtEl>
                                        <p:attrNameLst>
                                          <p:attrName>ppt_x</p:attrName>
                                        </p:attrNameLst>
                                      </p:cBhvr>
                                      <p:tavLst>
                                        <p:tav tm="0">
                                          <p:val>
                                            <p:strVal val="ppt_x"/>
                                          </p:val>
                                        </p:tav>
                                        <p:tav tm="100000">
                                          <p:val>
                                            <p:strVal val="ppt_x"/>
                                          </p:val>
                                        </p:tav>
                                      </p:tavLst>
                                    </p:anim>
                                    <p:anim calcmode="lin" valueType="num">
                                      <p:cBhvr additive="base">
                                        <p:cTn id="37" dur="500"/>
                                        <p:tgtEl>
                                          <p:spTgt spid="55"/>
                                        </p:tgtEl>
                                        <p:attrNameLst>
                                          <p:attrName>ppt_y</p:attrName>
                                        </p:attrNameLst>
                                      </p:cBhvr>
                                      <p:tavLst>
                                        <p:tav tm="0">
                                          <p:val>
                                            <p:strVal val="ppt_y"/>
                                          </p:val>
                                        </p:tav>
                                        <p:tav tm="100000">
                                          <p:val>
                                            <p:strVal val="1+ppt_h/2"/>
                                          </p:val>
                                        </p:tav>
                                      </p:tavLst>
                                    </p:anim>
                                    <p:set>
                                      <p:cBhvr>
                                        <p:cTn id="38" dur="1" fill="hold">
                                          <p:stCondLst>
                                            <p:cond delay="499"/>
                                          </p:stCondLst>
                                        </p:cTn>
                                        <p:tgtEl>
                                          <p:spTgt spid="55"/>
                                        </p:tgtEl>
                                        <p:attrNameLst>
                                          <p:attrName>style.visibility</p:attrName>
                                        </p:attrNameLst>
                                      </p:cBhvr>
                                      <p:to>
                                        <p:strVal val="hidden"/>
                                      </p:to>
                                    </p:set>
                                  </p:childTnLst>
                                </p:cTn>
                              </p:par>
                            </p:childTnLst>
                          </p:cTn>
                        </p:par>
                        <p:par>
                          <p:cTn id="39" fill="hold">
                            <p:stCondLst>
                              <p:cond delay="1000"/>
                            </p:stCondLst>
                            <p:childTnLst>
                              <p:par>
                                <p:cTn id="40" presetID="2" presetClass="exit" presetSubtype="4" fill="hold" nodeType="afterEffect">
                                  <p:stCondLst>
                                    <p:cond delay="0"/>
                                  </p:stCondLst>
                                  <p:childTnLst>
                                    <p:anim calcmode="lin" valueType="num">
                                      <p:cBhvr additive="base">
                                        <p:cTn id="41" dur="500"/>
                                        <p:tgtEl>
                                          <p:spTgt spid="53"/>
                                        </p:tgtEl>
                                        <p:attrNameLst>
                                          <p:attrName>ppt_x</p:attrName>
                                        </p:attrNameLst>
                                      </p:cBhvr>
                                      <p:tavLst>
                                        <p:tav tm="0">
                                          <p:val>
                                            <p:strVal val="ppt_x"/>
                                          </p:val>
                                        </p:tav>
                                        <p:tav tm="100000">
                                          <p:val>
                                            <p:strVal val="ppt_x"/>
                                          </p:val>
                                        </p:tav>
                                      </p:tavLst>
                                    </p:anim>
                                    <p:anim calcmode="lin" valueType="num">
                                      <p:cBhvr additive="base">
                                        <p:cTn id="42" dur="500"/>
                                        <p:tgtEl>
                                          <p:spTgt spid="53"/>
                                        </p:tgtEl>
                                        <p:attrNameLst>
                                          <p:attrName>ppt_y</p:attrName>
                                        </p:attrNameLst>
                                      </p:cBhvr>
                                      <p:tavLst>
                                        <p:tav tm="0">
                                          <p:val>
                                            <p:strVal val="ppt_y"/>
                                          </p:val>
                                        </p:tav>
                                        <p:tav tm="100000">
                                          <p:val>
                                            <p:strVal val="1+ppt_h/2"/>
                                          </p:val>
                                        </p:tav>
                                      </p:tavLst>
                                    </p:anim>
                                    <p:set>
                                      <p:cBhvr>
                                        <p:cTn id="43" dur="1" fill="hold">
                                          <p:stCondLst>
                                            <p:cond delay="499"/>
                                          </p:stCondLst>
                                        </p:cTn>
                                        <p:tgtEl>
                                          <p:spTgt spid="53"/>
                                        </p:tgtEl>
                                        <p:attrNameLst>
                                          <p:attrName>style.visibility</p:attrName>
                                        </p:attrNameLst>
                                      </p:cBhvr>
                                      <p:to>
                                        <p:strVal val="hidden"/>
                                      </p:to>
                                    </p:set>
                                  </p:childTnLst>
                                </p:cTn>
                              </p:par>
                            </p:childTnLst>
                          </p:cTn>
                        </p:par>
                        <p:par>
                          <p:cTn id="44" fill="hold">
                            <p:stCondLst>
                              <p:cond delay="1500"/>
                            </p:stCondLst>
                            <p:childTnLst>
                              <p:par>
                                <p:cTn id="45" presetID="2" presetClass="exit" presetSubtype="4" fill="hold" nodeType="afterEffect">
                                  <p:stCondLst>
                                    <p:cond delay="0"/>
                                  </p:stCondLst>
                                  <p:childTnLst>
                                    <p:anim calcmode="lin" valueType="num">
                                      <p:cBhvr additive="base">
                                        <p:cTn id="46" dur="500"/>
                                        <p:tgtEl>
                                          <p:spTgt spid="52"/>
                                        </p:tgtEl>
                                        <p:attrNameLst>
                                          <p:attrName>ppt_x</p:attrName>
                                        </p:attrNameLst>
                                      </p:cBhvr>
                                      <p:tavLst>
                                        <p:tav tm="0">
                                          <p:val>
                                            <p:strVal val="ppt_x"/>
                                          </p:val>
                                        </p:tav>
                                        <p:tav tm="100000">
                                          <p:val>
                                            <p:strVal val="ppt_x"/>
                                          </p:val>
                                        </p:tav>
                                      </p:tavLst>
                                    </p:anim>
                                    <p:anim calcmode="lin" valueType="num">
                                      <p:cBhvr additive="base">
                                        <p:cTn id="47" dur="500"/>
                                        <p:tgtEl>
                                          <p:spTgt spid="52"/>
                                        </p:tgtEl>
                                        <p:attrNameLst>
                                          <p:attrName>ppt_y</p:attrName>
                                        </p:attrNameLst>
                                      </p:cBhvr>
                                      <p:tavLst>
                                        <p:tav tm="0">
                                          <p:val>
                                            <p:strVal val="ppt_y"/>
                                          </p:val>
                                        </p:tav>
                                        <p:tav tm="100000">
                                          <p:val>
                                            <p:strVal val="1+ppt_h/2"/>
                                          </p:val>
                                        </p:tav>
                                      </p:tavLst>
                                    </p:anim>
                                    <p:set>
                                      <p:cBhvr>
                                        <p:cTn id="48" dur="1" fill="hold">
                                          <p:stCondLst>
                                            <p:cond delay="499"/>
                                          </p:stCondLst>
                                        </p:cTn>
                                        <p:tgtEl>
                                          <p:spTgt spid="52"/>
                                        </p:tgtEl>
                                        <p:attrNameLst>
                                          <p:attrName>style.visibility</p:attrName>
                                        </p:attrNameLst>
                                      </p:cBhvr>
                                      <p:to>
                                        <p:strVal val="hidden"/>
                                      </p:to>
                                    </p:set>
                                  </p:childTnLst>
                                </p:cTn>
                              </p:par>
                            </p:childTnLst>
                          </p:cTn>
                        </p:par>
                        <p:par>
                          <p:cTn id="49" fill="hold">
                            <p:stCondLst>
                              <p:cond delay="2000"/>
                            </p:stCondLst>
                            <p:childTnLst>
                              <p:par>
                                <p:cTn id="50" presetID="2" presetClass="exit" presetSubtype="4" fill="hold" nodeType="afterEffect">
                                  <p:stCondLst>
                                    <p:cond delay="0"/>
                                  </p:stCondLst>
                                  <p:childTnLst>
                                    <p:anim calcmode="lin" valueType="num">
                                      <p:cBhvr additive="base">
                                        <p:cTn id="51" dur="500"/>
                                        <p:tgtEl>
                                          <p:spTgt spid="51"/>
                                        </p:tgtEl>
                                        <p:attrNameLst>
                                          <p:attrName>ppt_x</p:attrName>
                                        </p:attrNameLst>
                                      </p:cBhvr>
                                      <p:tavLst>
                                        <p:tav tm="0">
                                          <p:val>
                                            <p:strVal val="ppt_x"/>
                                          </p:val>
                                        </p:tav>
                                        <p:tav tm="100000">
                                          <p:val>
                                            <p:strVal val="ppt_x"/>
                                          </p:val>
                                        </p:tav>
                                      </p:tavLst>
                                    </p:anim>
                                    <p:anim calcmode="lin" valueType="num">
                                      <p:cBhvr additive="base">
                                        <p:cTn id="52" dur="500"/>
                                        <p:tgtEl>
                                          <p:spTgt spid="51"/>
                                        </p:tgtEl>
                                        <p:attrNameLst>
                                          <p:attrName>ppt_y</p:attrName>
                                        </p:attrNameLst>
                                      </p:cBhvr>
                                      <p:tavLst>
                                        <p:tav tm="0">
                                          <p:val>
                                            <p:strVal val="ppt_y"/>
                                          </p:val>
                                        </p:tav>
                                        <p:tav tm="100000">
                                          <p:val>
                                            <p:strVal val="1+ppt_h/2"/>
                                          </p:val>
                                        </p:tav>
                                      </p:tavLst>
                                    </p:anim>
                                    <p:set>
                                      <p:cBhvr>
                                        <p:cTn id="53" dur="1" fill="hold">
                                          <p:stCondLst>
                                            <p:cond delay="499"/>
                                          </p:stCondLst>
                                        </p:cTn>
                                        <p:tgtEl>
                                          <p:spTgt spid="51"/>
                                        </p:tgtEl>
                                        <p:attrNameLst>
                                          <p:attrName>style.visibility</p:attrName>
                                        </p:attrNameLst>
                                      </p:cBhvr>
                                      <p:to>
                                        <p:strVal val="hidden"/>
                                      </p:to>
                                    </p:set>
                                  </p:childTnLst>
                                </p:cTn>
                              </p:par>
                            </p:childTnLst>
                          </p:cTn>
                        </p:par>
                        <p:par>
                          <p:cTn id="54" fill="hold">
                            <p:stCondLst>
                              <p:cond delay="2500"/>
                            </p:stCondLst>
                            <p:childTnLst>
                              <p:par>
                                <p:cTn id="55" presetID="22" presetClass="exit" presetSubtype="4" fill="hold" grpId="0" nodeType="afterEffect">
                                  <p:stCondLst>
                                    <p:cond delay="0"/>
                                  </p:stCondLst>
                                  <p:childTnLst>
                                    <p:animEffect transition="out" filter="wipe(down)">
                                      <p:cBhvr>
                                        <p:cTn id="56" dur="500"/>
                                        <p:tgtEl>
                                          <p:spTgt spid="68"/>
                                        </p:tgtEl>
                                      </p:cBhvr>
                                    </p:animEffect>
                                    <p:set>
                                      <p:cBhvr>
                                        <p:cTn id="57" dur="1" fill="hold">
                                          <p:stCondLst>
                                            <p:cond delay="499"/>
                                          </p:stCondLst>
                                        </p:cTn>
                                        <p:tgtEl>
                                          <p:spTgt spid="68"/>
                                        </p:tgtEl>
                                        <p:attrNameLst>
                                          <p:attrName>style.visibility</p:attrName>
                                        </p:attrNameLst>
                                      </p:cBhvr>
                                      <p:to>
                                        <p:strVal val="hidden"/>
                                      </p:to>
                                    </p:set>
                                  </p:childTnLst>
                                </p:cTn>
                              </p:par>
                              <p:par>
                                <p:cTn id="58" presetID="22" presetClass="exit" presetSubtype="4" fill="hold" grpId="0" nodeType="withEffect">
                                  <p:stCondLst>
                                    <p:cond delay="0"/>
                                  </p:stCondLst>
                                  <p:childTnLst>
                                    <p:animEffect transition="out" filter="wipe(down)">
                                      <p:cBhvr>
                                        <p:cTn id="59" dur="500"/>
                                        <p:tgtEl>
                                          <p:spTgt spid="90"/>
                                        </p:tgtEl>
                                      </p:cBhvr>
                                    </p:animEffect>
                                    <p:set>
                                      <p:cBhvr>
                                        <p:cTn id="60" dur="1" fill="hold">
                                          <p:stCondLst>
                                            <p:cond delay="499"/>
                                          </p:stCondLst>
                                        </p:cTn>
                                        <p:tgtEl>
                                          <p:spTgt spid="90"/>
                                        </p:tgtEl>
                                        <p:attrNameLst>
                                          <p:attrName>style.visibility</p:attrName>
                                        </p:attrNameLst>
                                      </p:cBhvr>
                                      <p:to>
                                        <p:strVal val="hidden"/>
                                      </p:to>
                                    </p:set>
                                  </p:childTnLst>
                                </p:cTn>
                              </p:par>
                            </p:childTnLst>
                          </p:cTn>
                        </p:par>
                        <p:par>
                          <p:cTn id="61" fill="hold">
                            <p:stCondLst>
                              <p:cond delay="3000"/>
                            </p:stCondLst>
                            <p:childTnLst>
                              <p:par>
                                <p:cTn id="62" presetID="2" presetClass="exit" presetSubtype="4" fill="hold" nodeType="afterEffect">
                                  <p:stCondLst>
                                    <p:cond delay="0"/>
                                  </p:stCondLst>
                                  <p:childTnLst>
                                    <p:anim calcmode="lin" valueType="num">
                                      <p:cBhvr additive="base">
                                        <p:cTn id="63" dur="500"/>
                                        <p:tgtEl>
                                          <p:spTgt spid="65"/>
                                        </p:tgtEl>
                                        <p:attrNameLst>
                                          <p:attrName>ppt_x</p:attrName>
                                        </p:attrNameLst>
                                      </p:cBhvr>
                                      <p:tavLst>
                                        <p:tav tm="0">
                                          <p:val>
                                            <p:strVal val="ppt_x"/>
                                          </p:val>
                                        </p:tav>
                                        <p:tav tm="100000">
                                          <p:val>
                                            <p:strVal val="ppt_x"/>
                                          </p:val>
                                        </p:tav>
                                      </p:tavLst>
                                    </p:anim>
                                    <p:anim calcmode="lin" valueType="num">
                                      <p:cBhvr additive="base">
                                        <p:cTn id="64" dur="500"/>
                                        <p:tgtEl>
                                          <p:spTgt spid="65"/>
                                        </p:tgtEl>
                                        <p:attrNameLst>
                                          <p:attrName>ppt_y</p:attrName>
                                        </p:attrNameLst>
                                      </p:cBhvr>
                                      <p:tavLst>
                                        <p:tav tm="0">
                                          <p:val>
                                            <p:strVal val="ppt_y"/>
                                          </p:val>
                                        </p:tav>
                                        <p:tav tm="100000">
                                          <p:val>
                                            <p:strVal val="1+ppt_h/2"/>
                                          </p:val>
                                        </p:tav>
                                      </p:tavLst>
                                    </p:anim>
                                    <p:set>
                                      <p:cBhvr>
                                        <p:cTn id="65" dur="1" fill="hold">
                                          <p:stCondLst>
                                            <p:cond delay="499"/>
                                          </p:stCondLst>
                                        </p:cTn>
                                        <p:tgtEl>
                                          <p:spTgt spid="65"/>
                                        </p:tgtEl>
                                        <p:attrNameLst>
                                          <p:attrName>style.visibility</p:attrName>
                                        </p:attrNameLst>
                                      </p:cBhvr>
                                      <p:to>
                                        <p:strVal val="hidden"/>
                                      </p:to>
                                    </p:set>
                                  </p:childTnLst>
                                </p:cTn>
                              </p:par>
                            </p:childTnLst>
                          </p:cTn>
                        </p:par>
                        <p:par>
                          <p:cTn id="66" fill="hold">
                            <p:stCondLst>
                              <p:cond delay="3500"/>
                            </p:stCondLst>
                            <p:childTnLst>
                              <p:par>
                                <p:cTn id="67" presetID="2" presetClass="exit" presetSubtype="4" fill="hold" nodeType="afterEffect">
                                  <p:stCondLst>
                                    <p:cond delay="0"/>
                                  </p:stCondLst>
                                  <p:childTnLst>
                                    <p:anim calcmode="lin" valueType="num">
                                      <p:cBhvr additive="base">
                                        <p:cTn id="68" dur="500"/>
                                        <p:tgtEl>
                                          <p:spTgt spid="63"/>
                                        </p:tgtEl>
                                        <p:attrNameLst>
                                          <p:attrName>ppt_x</p:attrName>
                                        </p:attrNameLst>
                                      </p:cBhvr>
                                      <p:tavLst>
                                        <p:tav tm="0">
                                          <p:val>
                                            <p:strVal val="ppt_x"/>
                                          </p:val>
                                        </p:tav>
                                        <p:tav tm="100000">
                                          <p:val>
                                            <p:strVal val="ppt_x"/>
                                          </p:val>
                                        </p:tav>
                                      </p:tavLst>
                                    </p:anim>
                                    <p:anim calcmode="lin" valueType="num">
                                      <p:cBhvr additive="base">
                                        <p:cTn id="69" dur="500"/>
                                        <p:tgtEl>
                                          <p:spTgt spid="63"/>
                                        </p:tgtEl>
                                        <p:attrNameLst>
                                          <p:attrName>ppt_y</p:attrName>
                                        </p:attrNameLst>
                                      </p:cBhvr>
                                      <p:tavLst>
                                        <p:tav tm="0">
                                          <p:val>
                                            <p:strVal val="ppt_y"/>
                                          </p:val>
                                        </p:tav>
                                        <p:tav tm="100000">
                                          <p:val>
                                            <p:strVal val="1+ppt_h/2"/>
                                          </p:val>
                                        </p:tav>
                                      </p:tavLst>
                                    </p:anim>
                                    <p:set>
                                      <p:cBhvr>
                                        <p:cTn id="70" dur="1" fill="hold">
                                          <p:stCondLst>
                                            <p:cond delay="499"/>
                                          </p:stCondLst>
                                        </p:cTn>
                                        <p:tgtEl>
                                          <p:spTgt spid="63"/>
                                        </p:tgtEl>
                                        <p:attrNameLst>
                                          <p:attrName>style.visibility</p:attrName>
                                        </p:attrNameLst>
                                      </p:cBhvr>
                                      <p:to>
                                        <p:strVal val="hidden"/>
                                      </p:to>
                                    </p:set>
                                  </p:childTnLst>
                                </p:cTn>
                              </p:par>
                            </p:childTnLst>
                          </p:cTn>
                        </p:par>
                        <p:par>
                          <p:cTn id="71" fill="hold">
                            <p:stCondLst>
                              <p:cond delay="4000"/>
                            </p:stCondLst>
                            <p:childTnLst>
                              <p:par>
                                <p:cTn id="72" presetID="2" presetClass="exit" presetSubtype="4" fill="hold" nodeType="afterEffect">
                                  <p:stCondLst>
                                    <p:cond delay="0"/>
                                  </p:stCondLst>
                                  <p:childTnLst>
                                    <p:anim calcmode="lin" valueType="num">
                                      <p:cBhvr additive="base">
                                        <p:cTn id="73" dur="500"/>
                                        <p:tgtEl>
                                          <p:spTgt spid="33"/>
                                        </p:tgtEl>
                                        <p:attrNameLst>
                                          <p:attrName>ppt_x</p:attrName>
                                        </p:attrNameLst>
                                      </p:cBhvr>
                                      <p:tavLst>
                                        <p:tav tm="0">
                                          <p:val>
                                            <p:strVal val="ppt_x"/>
                                          </p:val>
                                        </p:tav>
                                        <p:tav tm="100000">
                                          <p:val>
                                            <p:strVal val="ppt_x"/>
                                          </p:val>
                                        </p:tav>
                                      </p:tavLst>
                                    </p:anim>
                                    <p:anim calcmode="lin" valueType="num">
                                      <p:cBhvr additive="base">
                                        <p:cTn id="74" dur="500"/>
                                        <p:tgtEl>
                                          <p:spTgt spid="33"/>
                                        </p:tgtEl>
                                        <p:attrNameLst>
                                          <p:attrName>ppt_y</p:attrName>
                                        </p:attrNameLst>
                                      </p:cBhvr>
                                      <p:tavLst>
                                        <p:tav tm="0">
                                          <p:val>
                                            <p:strVal val="ppt_y"/>
                                          </p:val>
                                        </p:tav>
                                        <p:tav tm="100000">
                                          <p:val>
                                            <p:strVal val="1+ppt_h/2"/>
                                          </p:val>
                                        </p:tav>
                                      </p:tavLst>
                                    </p:anim>
                                    <p:set>
                                      <p:cBhvr>
                                        <p:cTn id="75" dur="1" fill="hold">
                                          <p:stCondLst>
                                            <p:cond delay="499"/>
                                          </p:stCondLst>
                                        </p:cTn>
                                        <p:tgtEl>
                                          <p:spTgt spid="33"/>
                                        </p:tgtEl>
                                        <p:attrNameLst>
                                          <p:attrName>style.visibility</p:attrName>
                                        </p:attrNameLst>
                                      </p:cBhvr>
                                      <p:to>
                                        <p:strVal val="hidden"/>
                                      </p:to>
                                    </p:set>
                                  </p:childTnLst>
                                </p:cTn>
                              </p:par>
                            </p:childTnLst>
                          </p:cTn>
                        </p:par>
                        <p:par>
                          <p:cTn id="76" fill="hold">
                            <p:stCondLst>
                              <p:cond delay="4500"/>
                            </p:stCondLst>
                            <p:childTnLst>
                              <p:par>
                                <p:cTn id="77" presetID="2" presetClass="exit" presetSubtype="4" fill="hold" nodeType="afterEffect">
                                  <p:stCondLst>
                                    <p:cond delay="0"/>
                                  </p:stCondLst>
                                  <p:childTnLst>
                                    <p:anim calcmode="lin" valueType="num">
                                      <p:cBhvr additive="base">
                                        <p:cTn id="78" dur="500"/>
                                        <p:tgtEl>
                                          <p:spTgt spid="28"/>
                                        </p:tgtEl>
                                        <p:attrNameLst>
                                          <p:attrName>ppt_x</p:attrName>
                                        </p:attrNameLst>
                                      </p:cBhvr>
                                      <p:tavLst>
                                        <p:tav tm="0">
                                          <p:val>
                                            <p:strVal val="ppt_x"/>
                                          </p:val>
                                        </p:tav>
                                        <p:tav tm="100000">
                                          <p:val>
                                            <p:strVal val="ppt_x"/>
                                          </p:val>
                                        </p:tav>
                                      </p:tavLst>
                                    </p:anim>
                                    <p:anim calcmode="lin" valueType="num">
                                      <p:cBhvr additive="base">
                                        <p:cTn id="79" dur="500"/>
                                        <p:tgtEl>
                                          <p:spTgt spid="28"/>
                                        </p:tgtEl>
                                        <p:attrNameLst>
                                          <p:attrName>ppt_y</p:attrName>
                                        </p:attrNameLst>
                                      </p:cBhvr>
                                      <p:tavLst>
                                        <p:tav tm="0">
                                          <p:val>
                                            <p:strVal val="ppt_y"/>
                                          </p:val>
                                        </p:tav>
                                        <p:tav tm="100000">
                                          <p:val>
                                            <p:strVal val="1+ppt_h/2"/>
                                          </p:val>
                                        </p:tav>
                                      </p:tavLst>
                                    </p:anim>
                                    <p:set>
                                      <p:cBhvr>
                                        <p:cTn id="80" dur="1" fill="hold">
                                          <p:stCondLst>
                                            <p:cond delay="499"/>
                                          </p:stCondLst>
                                        </p:cTn>
                                        <p:tgtEl>
                                          <p:spTgt spid="28"/>
                                        </p:tgtEl>
                                        <p:attrNameLst>
                                          <p:attrName>style.visibility</p:attrName>
                                        </p:attrNameLst>
                                      </p:cBhvr>
                                      <p:to>
                                        <p:strVal val="hidden"/>
                                      </p:to>
                                    </p:set>
                                  </p:child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childTnLst>
                          </p:cTn>
                        </p:par>
                        <p:par>
                          <p:cTn id="83" fill="hold">
                            <p:stCondLst>
                              <p:cond delay="5000"/>
                            </p:stCondLst>
                            <p:childTnLst>
                              <p:par>
                                <p:cTn id="84" presetID="2" presetClass="entr" presetSubtype="1" fill="hold"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0-#ppt_h/2"/>
                                          </p:val>
                                        </p:tav>
                                        <p:tav tm="100000">
                                          <p:val>
                                            <p:strVal val="#ppt_y"/>
                                          </p:val>
                                        </p:tav>
                                      </p:tavLst>
                                    </p:anim>
                                  </p:childTnLst>
                                </p:cTn>
                              </p:par>
                            </p:childTnLst>
                          </p:cTn>
                        </p:par>
                        <p:par>
                          <p:cTn id="88" fill="hold">
                            <p:stCondLst>
                              <p:cond delay="5500"/>
                            </p:stCondLst>
                            <p:childTnLst>
                              <p:par>
                                <p:cTn id="89" presetID="1" presetClass="entr" presetSubtype="0"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0-#ppt_w/2"/>
                                          </p:val>
                                        </p:tav>
                                        <p:tav tm="100000">
                                          <p:val>
                                            <p:strVal val="#ppt_x"/>
                                          </p:val>
                                        </p:tav>
                                      </p:tavLst>
                                    </p:anim>
                                    <p:anim calcmode="lin" valueType="num">
                                      <p:cBhvr additive="base">
                                        <p:cTn id="96" dur="500" fill="hold"/>
                                        <p:tgtEl>
                                          <p:spTgt spid="27"/>
                                        </p:tgtEl>
                                        <p:attrNameLst>
                                          <p:attrName>ppt_y</p:attrName>
                                        </p:attrNameLst>
                                      </p:cBhvr>
                                      <p:tavLst>
                                        <p:tav tm="0">
                                          <p:val>
                                            <p:strVal val="#ppt_y"/>
                                          </p:val>
                                        </p:tav>
                                        <p:tav tm="100000">
                                          <p:val>
                                            <p:strVal val="#ppt_y"/>
                                          </p:val>
                                        </p:tav>
                                      </p:tavLst>
                                    </p:anim>
                                  </p:childTnLst>
                                </p:cTn>
                              </p:par>
                            </p:childTnLst>
                          </p:cTn>
                        </p:par>
                        <p:par>
                          <p:cTn id="97" fill="hold">
                            <p:stCondLst>
                              <p:cond delay="500"/>
                            </p:stCondLst>
                            <p:childTnLst>
                              <p:par>
                                <p:cTn id="98" presetID="2" presetClass="entr" presetSubtype="1"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additive="base">
                                        <p:cTn id="100" dur="500" fill="hold"/>
                                        <p:tgtEl>
                                          <p:spTgt spid="7"/>
                                        </p:tgtEl>
                                        <p:attrNameLst>
                                          <p:attrName>ppt_x</p:attrName>
                                        </p:attrNameLst>
                                      </p:cBhvr>
                                      <p:tavLst>
                                        <p:tav tm="0">
                                          <p:val>
                                            <p:strVal val="#ppt_x"/>
                                          </p:val>
                                        </p:tav>
                                        <p:tav tm="100000">
                                          <p:val>
                                            <p:strVal val="#ppt_x"/>
                                          </p:val>
                                        </p:tav>
                                      </p:tavLst>
                                    </p:anim>
                                    <p:anim calcmode="lin" valueType="num">
                                      <p:cBhvr additive="base">
                                        <p:cTn id="101" dur="500" fill="hold"/>
                                        <p:tgtEl>
                                          <p:spTgt spid="7"/>
                                        </p:tgtEl>
                                        <p:attrNameLst>
                                          <p:attrName>ppt_y</p:attrName>
                                        </p:attrNameLst>
                                      </p:cBhvr>
                                      <p:tavLst>
                                        <p:tav tm="0">
                                          <p:val>
                                            <p:strVal val="0-#ppt_h/2"/>
                                          </p:val>
                                        </p:tav>
                                        <p:tav tm="100000">
                                          <p:val>
                                            <p:strVal val="#ppt_y"/>
                                          </p:val>
                                        </p:tav>
                                      </p:tavLst>
                                    </p:anim>
                                  </p:childTnLst>
                                </p:cTn>
                              </p:par>
                              <p:par>
                                <p:cTn id="102" presetID="1" presetClass="entr" presetSubtype="0"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childTnLst>
                                </p:cTn>
                              </p:par>
                            </p:childTnLst>
                          </p:cTn>
                        </p:par>
                        <p:par>
                          <p:cTn id="104" fill="hold">
                            <p:stCondLst>
                              <p:cond delay="1000"/>
                            </p:stCondLst>
                            <p:childTnLst>
                              <p:par>
                                <p:cTn id="105" presetID="2" presetClass="entr" presetSubtype="1" fill="hold" nodeType="afterEffect">
                                  <p:stCondLst>
                                    <p:cond delay="0"/>
                                  </p:stCondLst>
                                  <p:childTnLst>
                                    <p:set>
                                      <p:cBhvr>
                                        <p:cTn id="106" dur="1" fill="hold">
                                          <p:stCondLst>
                                            <p:cond delay="0"/>
                                          </p:stCondLst>
                                        </p:cTn>
                                        <p:tgtEl>
                                          <p:spTgt spid="64"/>
                                        </p:tgtEl>
                                        <p:attrNameLst>
                                          <p:attrName>style.visibility</p:attrName>
                                        </p:attrNameLst>
                                      </p:cBhvr>
                                      <p:to>
                                        <p:strVal val="visible"/>
                                      </p:to>
                                    </p:set>
                                    <p:anim calcmode="lin" valueType="num">
                                      <p:cBhvr additive="base">
                                        <p:cTn id="107" dur="500" fill="hold"/>
                                        <p:tgtEl>
                                          <p:spTgt spid="64"/>
                                        </p:tgtEl>
                                        <p:attrNameLst>
                                          <p:attrName>ppt_x</p:attrName>
                                        </p:attrNameLst>
                                      </p:cBhvr>
                                      <p:tavLst>
                                        <p:tav tm="0">
                                          <p:val>
                                            <p:strVal val="#ppt_x"/>
                                          </p:val>
                                        </p:tav>
                                        <p:tav tm="100000">
                                          <p:val>
                                            <p:strVal val="#ppt_x"/>
                                          </p:val>
                                        </p:tav>
                                      </p:tavLst>
                                    </p:anim>
                                    <p:anim calcmode="lin" valueType="num">
                                      <p:cBhvr additive="base">
                                        <p:cTn id="108" dur="500" fill="hold"/>
                                        <p:tgtEl>
                                          <p:spTgt spid="64"/>
                                        </p:tgtEl>
                                        <p:attrNameLst>
                                          <p:attrName>ppt_y</p:attrName>
                                        </p:attrNameLst>
                                      </p:cBhvr>
                                      <p:tavLst>
                                        <p:tav tm="0">
                                          <p:val>
                                            <p:strVal val="0-#ppt_h/2"/>
                                          </p:val>
                                        </p:tav>
                                        <p:tav tm="100000">
                                          <p:val>
                                            <p:strVal val="#ppt_y"/>
                                          </p:val>
                                        </p:tav>
                                      </p:tavLst>
                                    </p:anim>
                                  </p:childTnLst>
                                </p:cTn>
                              </p:par>
                            </p:childTnLst>
                          </p:cTn>
                        </p:par>
                        <p:par>
                          <p:cTn id="109" fill="hold">
                            <p:stCondLst>
                              <p:cond delay="1500"/>
                            </p:stCondLst>
                            <p:childTnLst>
                              <p:par>
                                <p:cTn id="110" presetID="1" presetClass="entr" presetSubtype="0" fill="hold" grpId="0" nodeType="afterEffect">
                                  <p:stCondLst>
                                    <p:cond delay="0"/>
                                  </p:stCondLst>
                                  <p:childTnLst>
                                    <p:set>
                                      <p:cBhvr>
                                        <p:cTn id="111" dur="1" fill="hold">
                                          <p:stCondLst>
                                            <p:cond delay="0"/>
                                          </p:stCondLst>
                                        </p:cTn>
                                        <p:tgtEl>
                                          <p:spTgt spid="69"/>
                                        </p:tgtEl>
                                        <p:attrNameLst>
                                          <p:attrName>style.visibility</p:attrName>
                                        </p:attrNameLst>
                                      </p:cBhvr>
                                      <p:to>
                                        <p:strVal val="visible"/>
                                      </p:to>
                                    </p:set>
                                  </p:childTnLst>
                                </p:cTn>
                              </p:par>
                            </p:childTnLst>
                          </p:cTn>
                        </p:par>
                        <p:par>
                          <p:cTn id="112" fill="hold">
                            <p:stCondLst>
                              <p:cond delay="1500"/>
                            </p:stCondLst>
                            <p:childTnLst>
                              <p:par>
                                <p:cTn id="113" presetID="2" presetClass="entr" presetSubtype="4" fill="hold" grpId="0" nodeType="afterEffect">
                                  <p:stCondLst>
                                    <p:cond delay="0"/>
                                  </p:stCondLst>
                                  <p:childTnLst>
                                    <p:set>
                                      <p:cBhvr>
                                        <p:cTn id="114" dur="1" fill="hold">
                                          <p:stCondLst>
                                            <p:cond delay="0"/>
                                          </p:stCondLst>
                                        </p:cTn>
                                        <p:tgtEl>
                                          <p:spTgt spid="70"/>
                                        </p:tgtEl>
                                        <p:attrNameLst>
                                          <p:attrName>style.visibility</p:attrName>
                                        </p:attrNameLst>
                                      </p:cBhvr>
                                      <p:to>
                                        <p:strVal val="visible"/>
                                      </p:to>
                                    </p:set>
                                    <p:anim calcmode="lin" valueType="num">
                                      <p:cBhvr additive="base">
                                        <p:cTn id="115" dur="500" fill="hold"/>
                                        <p:tgtEl>
                                          <p:spTgt spid="70"/>
                                        </p:tgtEl>
                                        <p:attrNameLst>
                                          <p:attrName>ppt_x</p:attrName>
                                        </p:attrNameLst>
                                      </p:cBhvr>
                                      <p:tavLst>
                                        <p:tav tm="0">
                                          <p:val>
                                            <p:strVal val="#ppt_x"/>
                                          </p:val>
                                        </p:tav>
                                        <p:tav tm="100000">
                                          <p:val>
                                            <p:strVal val="#ppt_x"/>
                                          </p:val>
                                        </p:tav>
                                      </p:tavLst>
                                    </p:anim>
                                    <p:anim calcmode="lin" valueType="num">
                                      <p:cBhvr additive="base">
                                        <p:cTn id="11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8" grpId="0"/>
      <p:bldP spid="27" grpId="0"/>
      <p:bldP spid="31" grpId="0"/>
      <p:bldP spid="90" grpId="0"/>
      <p:bldP spid="3" grpId="0"/>
      <p:bldP spid="48" grpId="0"/>
      <p:bldP spid="69" grpId="0"/>
      <p:bldP spid="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C3E11630-1193-4D75-9404-7F6C124C021F}"/>
              </a:ext>
            </a:extLst>
          </p:cNvPr>
          <p:cNvGraphicFramePr>
            <a:graphicFrameLocks noGrp="1"/>
          </p:cNvGraphicFramePr>
          <p:nvPr>
            <p:extLst>
              <p:ext uri="{D42A27DB-BD31-4B8C-83A1-F6EECF244321}">
                <p14:modId xmlns:p14="http://schemas.microsoft.com/office/powerpoint/2010/main" val="444064475"/>
              </p:ext>
            </p:extLst>
          </p:nvPr>
        </p:nvGraphicFramePr>
        <p:xfrm>
          <a:off x="527125" y="606425"/>
          <a:ext cx="11119191" cy="1870470"/>
        </p:xfrm>
        <a:graphic>
          <a:graphicData uri="http://schemas.openxmlformats.org/drawingml/2006/table">
            <a:tbl>
              <a:tblPr/>
              <a:tblGrid>
                <a:gridCol w="4070078">
                  <a:extLst>
                    <a:ext uri="{9D8B030D-6E8A-4147-A177-3AD203B41FA5}">
                      <a16:colId xmlns:a16="http://schemas.microsoft.com/office/drawing/2014/main" val="2452796409"/>
                    </a:ext>
                  </a:extLst>
                </a:gridCol>
                <a:gridCol w="627049">
                  <a:extLst>
                    <a:ext uri="{9D8B030D-6E8A-4147-A177-3AD203B41FA5}">
                      <a16:colId xmlns:a16="http://schemas.microsoft.com/office/drawing/2014/main" val="3985096746"/>
                    </a:ext>
                  </a:extLst>
                </a:gridCol>
                <a:gridCol w="1070344">
                  <a:extLst>
                    <a:ext uri="{9D8B030D-6E8A-4147-A177-3AD203B41FA5}">
                      <a16:colId xmlns:a16="http://schemas.microsoft.com/office/drawing/2014/main" val="1545618111"/>
                    </a:ext>
                  </a:extLst>
                </a:gridCol>
                <a:gridCol w="1070344">
                  <a:extLst>
                    <a:ext uri="{9D8B030D-6E8A-4147-A177-3AD203B41FA5}">
                      <a16:colId xmlns:a16="http://schemas.microsoft.com/office/drawing/2014/main" val="3781967559"/>
                    </a:ext>
                  </a:extLst>
                </a:gridCol>
                <a:gridCol w="1070344">
                  <a:extLst>
                    <a:ext uri="{9D8B030D-6E8A-4147-A177-3AD203B41FA5}">
                      <a16:colId xmlns:a16="http://schemas.microsoft.com/office/drawing/2014/main" val="3242427268"/>
                    </a:ext>
                  </a:extLst>
                </a:gridCol>
                <a:gridCol w="1070344">
                  <a:extLst>
                    <a:ext uri="{9D8B030D-6E8A-4147-A177-3AD203B41FA5}">
                      <a16:colId xmlns:a16="http://schemas.microsoft.com/office/drawing/2014/main" val="3331395258"/>
                    </a:ext>
                  </a:extLst>
                </a:gridCol>
                <a:gridCol w="1070344">
                  <a:extLst>
                    <a:ext uri="{9D8B030D-6E8A-4147-A177-3AD203B41FA5}">
                      <a16:colId xmlns:a16="http://schemas.microsoft.com/office/drawing/2014/main" val="3768030853"/>
                    </a:ext>
                  </a:extLst>
                </a:gridCol>
                <a:gridCol w="1070344">
                  <a:extLst>
                    <a:ext uri="{9D8B030D-6E8A-4147-A177-3AD203B41FA5}">
                      <a16:colId xmlns:a16="http://schemas.microsoft.com/office/drawing/2014/main" val="2926547422"/>
                    </a:ext>
                  </a:extLst>
                </a:gridCol>
              </a:tblGrid>
              <a:tr h="0">
                <a:tc gridSpan="7">
                  <a:txBody>
                    <a:bodyPr/>
                    <a:lstStyle/>
                    <a:p>
                      <a:pPr algn="ctr" fontAlgn="b"/>
                      <a:r>
                        <a:rPr lang="pt-BR" sz="2000" b="1" i="0" u="none" strike="noStrike" dirty="0">
                          <a:solidFill>
                            <a:srgbClr val="FFFFFF"/>
                          </a:solidFill>
                          <a:effectLst/>
                          <a:latin typeface="Calibri" panose="020F0502020204030204" pitchFamily="34" charset="0"/>
                        </a:rPr>
                        <a:t>INFLATION OFFICIAL PROJECTIONS</a:t>
                      </a:r>
                    </a:p>
                  </a:txBody>
                  <a:tcPr marL="8103" marR="8103" marT="81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hMerge="1">
                  <a:txBody>
                    <a:bodyPr/>
                    <a:lstStyle/>
                    <a:p>
                      <a:pPr algn="l" fontAlgn="b"/>
                      <a:r>
                        <a:rPr lang="pt-BR" sz="2000" b="1" i="0" u="none" strike="noStrike" dirty="0">
                          <a:solidFill>
                            <a:srgbClr val="FFFFFF"/>
                          </a:solidFill>
                          <a:effectLst/>
                          <a:latin typeface="Calibri" panose="020F0502020204030204" pitchFamily="34" charset="0"/>
                        </a:rPr>
                        <a:t>GROWTH AND INFLATION OFFICIAL PROJECTIONS</a:t>
                      </a:r>
                    </a:p>
                  </a:txBody>
                  <a:tcPr marL="8103" marR="8103" marT="8103" marB="0" anchor="b">
                    <a:lnL>
                      <a:noFill/>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r>
                        <a:rPr lang="en-GB" sz="1500" b="0" i="0" u="none" strike="noStrike" dirty="0">
                          <a:solidFill>
                            <a:srgbClr val="FFFFFF"/>
                          </a:solidFill>
                          <a:effectLst/>
                          <a:latin typeface="Calibri" panose="020F0502020204030204" pitchFamily="34" charset="0"/>
                        </a:rPr>
                        <a:t> </a:t>
                      </a:r>
                    </a:p>
                  </a:txBody>
                  <a:tcPr marL="8103" marR="8103" marT="8103" marB="0" anchor="b">
                    <a:lnL>
                      <a:noFill/>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a:txBody>
                    <a:bodyPr/>
                    <a:lstStyle/>
                    <a:p>
                      <a:pPr algn="l" fontAlgn="b"/>
                      <a:r>
                        <a:rPr lang="en-GB" sz="1500" b="0" i="0" u="none" strike="noStrike" dirty="0">
                          <a:solidFill>
                            <a:srgbClr val="FFFFFF"/>
                          </a:solidFill>
                          <a:effectLst/>
                          <a:latin typeface="Calibri" panose="020F0502020204030204" pitchFamily="34" charset="0"/>
                        </a:rPr>
                        <a:t> </a:t>
                      </a:r>
                    </a:p>
                  </a:txBody>
                  <a:tcPr marL="8103" marR="8103" marT="81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extLst>
                  <a:ext uri="{0D108BD9-81ED-4DB2-BD59-A6C34878D82A}">
                    <a16:rowId xmlns:a16="http://schemas.microsoft.com/office/drawing/2014/main" val="1697583064"/>
                  </a:ext>
                </a:extLst>
              </a:tr>
              <a:tr h="313288">
                <a:tc>
                  <a:txBody>
                    <a:bodyPr/>
                    <a:lstStyle/>
                    <a:p>
                      <a:pPr algn="l" fontAlgn="b"/>
                      <a:endParaRPr lang="pt-BR" sz="2000" b="1" i="0" u="none" strike="noStrike" dirty="0">
                        <a:solidFill>
                          <a:srgbClr val="000000"/>
                        </a:solidFill>
                        <a:effectLst/>
                        <a:latin typeface="Calibri" panose="020F0502020204030204" pitchFamily="34" charset="0"/>
                      </a:endParaRP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2019</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2020</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2021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2022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2023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a:solidFill>
                            <a:srgbClr val="000000"/>
                          </a:solidFill>
                          <a:effectLst/>
                          <a:latin typeface="Calibri" panose="020F0502020204030204" pitchFamily="34" charset="0"/>
                        </a:rPr>
                        <a:t>2024</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Long term</a:t>
                      </a: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3804997675"/>
                  </a:ext>
                </a:extLst>
              </a:tr>
              <a:tr h="3132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a:solidFill>
                            <a:srgbClr val="000000"/>
                          </a:solidFill>
                          <a:effectLst/>
                          <a:latin typeface="Calibri" panose="020F0502020204030204" pitchFamily="34" charset="0"/>
                        </a:rPr>
                        <a:t>Euro Area </a:t>
                      </a:r>
                      <a:r>
                        <a:rPr lang="pt-BR" sz="2000" b="1" i="0" u="none" strike="noStrike" dirty="0">
                          <a:solidFill>
                            <a:srgbClr val="000000"/>
                          </a:solidFill>
                          <a:effectLst/>
                          <a:latin typeface="Calibri" panose="020F0502020204030204" pitchFamily="34" charset="0"/>
                        </a:rPr>
                        <a:t>(ECB, HICP, Sept 2022)</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1.2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0.3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2.6</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8.1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5.5</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endParaRPr lang="en-GB" sz="2000" b="1" i="0" u="none" strike="noStrike" dirty="0">
                        <a:solidFill>
                          <a:srgbClr val="000000"/>
                        </a:solidFill>
                        <a:effectLst/>
                        <a:latin typeface="Calibri" panose="020F0502020204030204" pitchFamily="34" charset="0"/>
                      </a:endParaRP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3169848213"/>
                  </a:ext>
                </a:extLst>
              </a:tr>
              <a:tr h="313288">
                <a:tc>
                  <a:txBody>
                    <a:bodyPr/>
                    <a:lstStyle/>
                    <a:p>
                      <a:pPr algn="l" fontAlgn="b"/>
                      <a:r>
                        <a:rPr lang="en-GB" sz="2000" b="1" i="0" u="none" strike="noStrike" dirty="0">
                          <a:solidFill>
                            <a:srgbClr val="000000"/>
                          </a:solidFill>
                          <a:effectLst/>
                          <a:latin typeface="Calibri" panose="020F0502020204030204" pitchFamily="34" charset="0"/>
                        </a:rPr>
                        <a:t>Euro Area </a:t>
                      </a:r>
                      <a:r>
                        <a:rPr lang="pt-BR" sz="2000" b="1" i="0" u="none" strike="noStrike" dirty="0">
                          <a:solidFill>
                            <a:srgbClr val="000000"/>
                          </a:solidFill>
                          <a:effectLst/>
                          <a:latin typeface="Calibri" panose="020F0502020204030204" pitchFamily="34" charset="0"/>
                        </a:rPr>
                        <a:t>(OECD Sept 2022)</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1.2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0.3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2.6</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8.1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6.2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endParaRPr lang="en-GB" sz="2000" b="1" i="0" u="none" strike="noStrike" dirty="0">
                        <a:solidFill>
                          <a:srgbClr val="000000"/>
                        </a:solidFill>
                        <a:effectLst/>
                        <a:latin typeface="Calibri" panose="020F0502020204030204" pitchFamily="34" charset="0"/>
                      </a:endParaRP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endParaRPr lang="en-GB" sz="2000" b="1" i="0" u="none" strike="noStrike" dirty="0">
                        <a:solidFill>
                          <a:srgbClr val="000000"/>
                        </a:solidFill>
                        <a:effectLst/>
                        <a:latin typeface="Calibri" panose="020F0502020204030204" pitchFamily="34" charset="0"/>
                      </a:endParaRP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441216978"/>
                  </a:ext>
                </a:extLst>
              </a:tr>
              <a:tr h="313288">
                <a:tc>
                  <a:txBody>
                    <a:bodyPr/>
                    <a:lstStyle/>
                    <a:p>
                      <a:pPr algn="l" fontAlgn="b"/>
                      <a:r>
                        <a:rPr lang="en-GB" sz="2000" b="1" i="0" u="none" strike="noStrike" dirty="0">
                          <a:solidFill>
                            <a:srgbClr val="000000"/>
                          </a:solidFill>
                          <a:effectLst/>
                          <a:latin typeface="Calibri" panose="020F0502020204030204" pitchFamily="34" charset="0"/>
                        </a:rPr>
                        <a:t>USA (FED, PCE, Sept 2022)</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2000" b="1" i="0" u="none" strike="noStrike">
                          <a:solidFill>
                            <a:srgbClr val="000000"/>
                          </a:solidFill>
                          <a:effectLst/>
                          <a:latin typeface="Calibri" panose="020F0502020204030204" pitchFamily="34" charset="0"/>
                        </a:rPr>
                        <a:t>2.1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2000" b="1" i="0" u="none" strike="noStrike">
                          <a:solidFill>
                            <a:srgbClr val="000000"/>
                          </a:solidFill>
                          <a:effectLst/>
                          <a:latin typeface="Calibri" panose="020F0502020204030204" pitchFamily="34" charset="0"/>
                        </a:rPr>
                        <a:t>1.5</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2000" b="1" i="0" u="none" strike="noStrike" dirty="0">
                          <a:solidFill>
                            <a:srgbClr val="000000"/>
                          </a:solidFill>
                          <a:effectLst/>
                          <a:latin typeface="Calibri" panose="020F0502020204030204" pitchFamily="34" charset="0"/>
                        </a:rPr>
                        <a:t>5.3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2000" b="1" i="0" u="none" strike="noStrike" dirty="0">
                          <a:solidFill>
                            <a:srgbClr val="000000"/>
                          </a:solidFill>
                          <a:effectLst/>
                          <a:latin typeface="Calibri" panose="020F0502020204030204" pitchFamily="34" charset="0"/>
                        </a:rPr>
                        <a:t>5.4</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2.8</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2.0</a:t>
                      </a: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3399220971"/>
                  </a:ext>
                </a:extLst>
              </a:tr>
            </a:tbl>
          </a:graphicData>
        </a:graphic>
      </p:graphicFrame>
      <p:sp>
        <p:nvSpPr>
          <p:cNvPr id="9" name="Rectangle 8">
            <a:extLst>
              <a:ext uri="{FF2B5EF4-FFF2-40B4-BE49-F238E27FC236}">
                <a16:creationId xmlns:a16="http://schemas.microsoft.com/office/drawing/2014/main" id="{2129E781-A8AF-4469-93B4-FD23D4F4564E}"/>
              </a:ext>
            </a:extLst>
          </p:cNvPr>
          <p:cNvSpPr/>
          <p:nvPr/>
        </p:nvSpPr>
        <p:spPr>
          <a:xfrm>
            <a:off x="0" y="0"/>
            <a:ext cx="12192000" cy="326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44CA21EA-64FF-4F78-B2A7-3DBFBA273FFC}"/>
              </a:ext>
            </a:extLst>
          </p:cNvPr>
          <p:cNvGraphicFramePr>
            <a:graphicFrameLocks noGrp="1"/>
          </p:cNvGraphicFramePr>
          <p:nvPr>
            <p:extLst>
              <p:ext uri="{D42A27DB-BD31-4B8C-83A1-F6EECF244321}">
                <p14:modId xmlns:p14="http://schemas.microsoft.com/office/powerpoint/2010/main" val="371591207"/>
              </p:ext>
            </p:extLst>
          </p:nvPr>
        </p:nvGraphicFramePr>
        <p:xfrm>
          <a:off x="424542" y="3070037"/>
          <a:ext cx="11098119" cy="2498333"/>
        </p:xfrm>
        <a:graphic>
          <a:graphicData uri="http://schemas.openxmlformats.org/drawingml/2006/table">
            <a:tbl>
              <a:tblPr/>
              <a:tblGrid>
                <a:gridCol w="4049006">
                  <a:extLst>
                    <a:ext uri="{9D8B030D-6E8A-4147-A177-3AD203B41FA5}">
                      <a16:colId xmlns:a16="http://schemas.microsoft.com/office/drawing/2014/main" val="3818029542"/>
                    </a:ext>
                  </a:extLst>
                </a:gridCol>
                <a:gridCol w="627049">
                  <a:extLst>
                    <a:ext uri="{9D8B030D-6E8A-4147-A177-3AD203B41FA5}">
                      <a16:colId xmlns:a16="http://schemas.microsoft.com/office/drawing/2014/main" val="538842365"/>
                    </a:ext>
                  </a:extLst>
                </a:gridCol>
                <a:gridCol w="1070344">
                  <a:extLst>
                    <a:ext uri="{9D8B030D-6E8A-4147-A177-3AD203B41FA5}">
                      <a16:colId xmlns:a16="http://schemas.microsoft.com/office/drawing/2014/main" val="2238313808"/>
                    </a:ext>
                  </a:extLst>
                </a:gridCol>
                <a:gridCol w="1070344">
                  <a:extLst>
                    <a:ext uri="{9D8B030D-6E8A-4147-A177-3AD203B41FA5}">
                      <a16:colId xmlns:a16="http://schemas.microsoft.com/office/drawing/2014/main" val="2271241246"/>
                    </a:ext>
                  </a:extLst>
                </a:gridCol>
                <a:gridCol w="1070344">
                  <a:extLst>
                    <a:ext uri="{9D8B030D-6E8A-4147-A177-3AD203B41FA5}">
                      <a16:colId xmlns:a16="http://schemas.microsoft.com/office/drawing/2014/main" val="705801762"/>
                    </a:ext>
                  </a:extLst>
                </a:gridCol>
                <a:gridCol w="1070344">
                  <a:extLst>
                    <a:ext uri="{9D8B030D-6E8A-4147-A177-3AD203B41FA5}">
                      <a16:colId xmlns:a16="http://schemas.microsoft.com/office/drawing/2014/main" val="1865456486"/>
                    </a:ext>
                  </a:extLst>
                </a:gridCol>
                <a:gridCol w="1070344">
                  <a:extLst>
                    <a:ext uri="{9D8B030D-6E8A-4147-A177-3AD203B41FA5}">
                      <a16:colId xmlns:a16="http://schemas.microsoft.com/office/drawing/2014/main" val="3609454803"/>
                    </a:ext>
                  </a:extLst>
                </a:gridCol>
                <a:gridCol w="1070344">
                  <a:extLst>
                    <a:ext uri="{9D8B030D-6E8A-4147-A177-3AD203B41FA5}">
                      <a16:colId xmlns:a16="http://schemas.microsoft.com/office/drawing/2014/main" val="4103637644"/>
                    </a:ext>
                  </a:extLst>
                </a:gridCol>
              </a:tblGrid>
              <a:tr h="313288">
                <a:tc gridSpan="7">
                  <a:txBody>
                    <a:bodyPr/>
                    <a:lstStyle/>
                    <a:p>
                      <a:pPr algn="ctr" fontAlgn="b"/>
                      <a:r>
                        <a:rPr lang="en-GB" sz="2000" b="0" i="0" u="none" strike="noStrike" dirty="0">
                          <a:solidFill>
                            <a:srgbClr val="FFFFFF"/>
                          </a:solidFill>
                          <a:effectLst/>
                          <a:latin typeface="Calibri" panose="020F0502020204030204" pitchFamily="34" charset="0"/>
                        </a:rPr>
                        <a:t> </a:t>
                      </a:r>
                    </a:p>
                    <a:p>
                      <a:pPr algn="ctr" fontAlgn="b"/>
                      <a:r>
                        <a:rPr lang="pt-BR" sz="2000" b="1" i="0" u="none" strike="noStrike" dirty="0">
                          <a:solidFill>
                            <a:srgbClr val="FFFFFF"/>
                          </a:solidFill>
                          <a:effectLst/>
                          <a:latin typeface="Calibri" panose="020F0502020204030204" pitchFamily="34" charset="0"/>
                        </a:rPr>
                        <a:t>GROWTH OFFICIAL PROJECTIONS</a:t>
                      </a:r>
                    </a:p>
                    <a:p>
                      <a:pPr algn="ctr" fontAlgn="b"/>
                      <a:r>
                        <a:rPr lang="en-GB" sz="1500" b="0" i="0" u="none" strike="noStrike" dirty="0">
                          <a:solidFill>
                            <a:srgbClr val="FFFFFF"/>
                          </a:solidFill>
                          <a:effectLst/>
                          <a:latin typeface="Calibri" panose="020F0502020204030204" pitchFamily="34" charset="0"/>
                        </a:rPr>
                        <a:t> </a:t>
                      </a:r>
                    </a:p>
                  </a:txBody>
                  <a:tcPr marL="8103" marR="8103" marT="810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hMerge="1">
                  <a:txBody>
                    <a:bodyPr/>
                    <a:lstStyle/>
                    <a:p>
                      <a:pPr algn="l" fontAlgn="b"/>
                      <a:r>
                        <a:rPr lang="pt-BR" sz="2000" b="1" i="0" u="none" strike="noStrike" dirty="0">
                          <a:solidFill>
                            <a:srgbClr val="FFFFFF"/>
                          </a:solidFill>
                          <a:effectLst/>
                          <a:latin typeface="Calibri" panose="020F0502020204030204" pitchFamily="34" charset="0"/>
                        </a:rPr>
                        <a:t>GROWTH AND INFLATION OFFICIAL PROJECTIONS</a:t>
                      </a:r>
                    </a:p>
                  </a:txBody>
                  <a:tcPr marL="8103" marR="8103" marT="8103" marB="0" anchor="b">
                    <a:lnL>
                      <a:noFill/>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r>
                        <a:rPr lang="en-GB" sz="1500" b="0" i="0" u="none" strike="noStrike" dirty="0">
                          <a:solidFill>
                            <a:srgbClr val="FFFFFF"/>
                          </a:solidFill>
                          <a:effectLst/>
                          <a:latin typeface="Calibri" panose="020F0502020204030204" pitchFamily="34" charset="0"/>
                        </a:rPr>
                        <a:t> </a:t>
                      </a:r>
                    </a:p>
                  </a:txBody>
                  <a:tcPr marL="8103" marR="8103" marT="8103" marB="0" anchor="b">
                    <a:lnL>
                      <a:noFill/>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tc>
                  <a:txBody>
                    <a:bodyPr/>
                    <a:lstStyle/>
                    <a:p>
                      <a:pPr algn="l" fontAlgn="b"/>
                      <a:r>
                        <a:rPr lang="en-GB" sz="1500" b="0" i="0" u="none" strike="noStrike" dirty="0">
                          <a:solidFill>
                            <a:srgbClr val="FFFFFF"/>
                          </a:solidFill>
                          <a:effectLst/>
                          <a:latin typeface="Calibri" panose="020F0502020204030204" pitchFamily="34" charset="0"/>
                        </a:rPr>
                        <a:t> </a:t>
                      </a:r>
                    </a:p>
                  </a:txBody>
                  <a:tcPr marL="8103" marR="8103" marT="810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0070C0"/>
                    </a:solidFill>
                  </a:tcPr>
                </a:tc>
                <a:extLst>
                  <a:ext uri="{0D108BD9-81ED-4DB2-BD59-A6C34878D82A}">
                    <a16:rowId xmlns:a16="http://schemas.microsoft.com/office/drawing/2014/main" val="1010870942"/>
                  </a:ext>
                </a:extLst>
              </a:tr>
              <a:tr h="313288">
                <a:tc>
                  <a:txBody>
                    <a:bodyPr/>
                    <a:lstStyle/>
                    <a:p>
                      <a:pPr algn="l" fontAlgn="b"/>
                      <a:r>
                        <a:rPr lang="en-GB" sz="2000" b="0" i="0" u="none" strike="noStrike" dirty="0">
                          <a:solidFill>
                            <a:srgbClr val="000000"/>
                          </a:solidFill>
                          <a:effectLst/>
                          <a:latin typeface="Calibri" panose="020F0502020204030204" pitchFamily="34" charset="0"/>
                        </a:rPr>
                        <a:t> </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2019</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2020</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2021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highlight>
                            <a:srgbClr val="FFFF00"/>
                          </a:highlight>
                          <a:latin typeface="Calibri" panose="020F0502020204030204" pitchFamily="34" charset="0"/>
                        </a:rPr>
                        <a:t>2022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2023</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2024</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Long term</a:t>
                      </a: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2770835430"/>
                  </a:ext>
                </a:extLst>
              </a:tr>
              <a:tr h="407751">
                <a:tc>
                  <a:txBody>
                    <a:bodyPr/>
                    <a:lstStyle/>
                    <a:p>
                      <a:pPr algn="l" fontAlgn="b"/>
                      <a:r>
                        <a:rPr lang="en-GB" sz="2000" b="1" i="0" u="none" strike="noStrike" dirty="0">
                          <a:solidFill>
                            <a:srgbClr val="000000"/>
                          </a:solidFill>
                          <a:effectLst/>
                          <a:latin typeface="Calibri" panose="020F0502020204030204" pitchFamily="34" charset="0"/>
                        </a:rPr>
                        <a:t>Euro Area (ECB Sept 22)</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a:solidFill>
                            <a:srgbClr val="000000"/>
                          </a:solidFill>
                          <a:effectLst/>
                          <a:latin typeface="Calibri" panose="020F0502020204030204" pitchFamily="34" charset="0"/>
                        </a:rPr>
                        <a:t>1.5</a:t>
                      </a:r>
                      <a:endParaRPr lang="en-GB" sz="2000" b="1" i="0" u="none" strike="noStrike" dirty="0">
                        <a:solidFill>
                          <a:srgbClr val="000000"/>
                        </a:solidFill>
                        <a:effectLst/>
                        <a:latin typeface="Calibri" panose="020F0502020204030204" pitchFamily="34" charset="0"/>
                      </a:endParaRP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-6.4</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5.2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highlight>
                            <a:srgbClr val="FFFF00"/>
                          </a:highlight>
                          <a:latin typeface="Calibri" panose="020F0502020204030204" pitchFamily="34" charset="0"/>
                        </a:rPr>
                        <a:t>3.1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0.9</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1.9</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  -</a:t>
                      </a: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4168306527"/>
                  </a:ext>
                </a:extLst>
              </a:tr>
              <a:tr h="313288">
                <a:tc>
                  <a:txBody>
                    <a:bodyPr/>
                    <a:lstStyle/>
                    <a:p>
                      <a:pPr algn="l" fontAlgn="b"/>
                      <a:r>
                        <a:rPr lang="en-GB" sz="2000" b="1" i="0" u="none" strike="noStrike" dirty="0">
                          <a:solidFill>
                            <a:srgbClr val="000000"/>
                          </a:solidFill>
                          <a:effectLst/>
                          <a:latin typeface="Calibri" panose="020F0502020204030204" pitchFamily="34" charset="0"/>
                        </a:rPr>
                        <a:t>Euro Area </a:t>
                      </a:r>
                      <a:r>
                        <a:rPr lang="pt-BR" sz="2000" b="1" i="0" u="none" strike="noStrike" dirty="0">
                          <a:solidFill>
                            <a:srgbClr val="000000"/>
                          </a:solidFill>
                          <a:effectLst/>
                          <a:latin typeface="Calibri" panose="020F0502020204030204" pitchFamily="34" charset="0"/>
                        </a:rPr>
                        <a:t>(OECD Sept 2022)</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1.5</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-6.4</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5.2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highlight>
                            <a:srgbClr val="FFFF00"/>
                          </a:highlight>
                          <a:latin typeface="Calibri" panose="020F0502020204030204" pitchFamily="34" charset="0"/>
                        </a:rPr>
                        <a:t>3.1</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0.5</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endParaRPr lang="en-GB" sz="2000" b="1" i="0" u="none" strike="noStrike" dirty="0">
                        <a:solidFill>
                          <a:srgbClr val="000000"/>
                        </a:solidFill>
                        <a:effectLst/>
                        <a:latin typeface="Calibri" panose="020F0502020204030204" pitchFamily="34" charset="0"/>
                      </a:endParaRP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endParaRPr lang="en-GB" sz="2000" b="1" i="0" u="none" strike="noStrike" dirty="0">
                        <a:solidFill>
                          <a:srgbClr val="000000"/>
                        </a:solidFill>
                        <a:effectLst/>
                        <a:latin typeface="Calibri" panose="020F0502020204030204" pitchFamily="34" charset="0"/>
                      </a:endParaRP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761435522"/>
                  </a:ext>
                </a:extLst>
              </a:tr>
              <a:tr h="313288">
                <a:tc>
                  <a:txBody>
                    <a:bodyPr/>
                    <a:lstStyle/>
                    <a:p>
                      <a:pPr algn="l" fontAlgn="b"/>
                      <a:r>
                        <a:rPr lang="en-GB" sz="2000" b="1" i="0" u="none" strike="noStrike" dirty="0">
                          <a:solidFill>
                            <a:srgbClr val="000000"/>
                          </a:solidFill>
                          <a:effectLst/>
                          <a:latin typeface="Calibri" panose="020F0502020204030204" pitchFamily="34" charset="0"/>
                        </a:rPr>
                        <a:t>USA (FED Sept 22)</a:t>
                      </a:r>
                    </a:p>
                  </a:txBody>
                  <a:tcPr marL="8103" marR="8103" marT="8103" marB="0" anchor="b">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a:solidFill>
                            <a:srgbClr val="000000"/>
                          </a:solidFill>
                          <a:effectLst/>
                          <a:latin typeface="Calibri" panose="020F0502020204030204" pitchFamily="34" charset="0"/>
                        </a:rPr>
                        <a:t>2.2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-3.5</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latin typeface="Calibri" panose="020F0502020204030204" pitchFamily="34" charset="0"/>
                        </a:rPr>
                        <a:t>5.5</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GB" sz="2000" b="1" i="0" u="none" strike="noStrike" dirty="0">
                          <a:solidFill>
                            <a:srgbClr val="000000"/>
                          </a:solidFill>
                          <a:effectLst/>
                          <a:highlight>
                            <a:srgbClr val="FFFF00"/>
                          </a:highlight>
                          <a:latin typeface="Calibri" panose="020F0502020204030204" pitchFamily="34" charset="0"/>
                        </a:rPr>
                        <a:t>0.2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1.2</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1.7</a:t>
                      </a:r>
                    </a:p>
                  </a:txBody>
                  <a:tcPr marL="8103" marR="8103" marT="8103"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tc>
                  <a:txBody>
                    <a:bodyPr/>
                    <a:lstStyle/>
                    <a:p>
                      <a:pPr algn="ctr" fontAlgn="b"/>
                      <a:r>
                        <a:rPr lang="en-GB" sz="2000" b="1" i="0" u="none" strike="noStrike" dirty="0">
                          <a:solidFill>
                            <a:srgbClr val="000000"/>
                          </a:solidFill>
                          <a:effectLst/>
                          <a:latin typeface="Calibri" panose="020F0502020204030204" pitchFamily="34" charset="0"/>
                        </a:rPr>
                        <a:t>1.8</a:t>
                      </a:r>
                    </a:p>
                  </a:txBody>
                  <a:tcPr marL="8103" marR="8103" marT="8103" marB="0" anchor="b">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FFFF00"/>
                    </a:solidFill>
                  </a:tcPr>
                </a:tc>
                <a:extLst>
                  <a:ext uri="{0D108BD9-81ED-4DB2-BD59-A6C34878D82A}">
                    <a16:rowId xmlns:a16="http://schemas.microsoft.com/office/drawing/2014/main" val="4289313381"/>
                  </a:ext>
                </a:extLst>
              </a:tr>
            </a:tbl>
          </a:graphicData>
        </a:graphic>
      </p:graphicFrame>
      <p:sp>
        <p:nvSpPr>
          <p:cNvPr id="2" name="Oval 1">
            <a:extLst>
              <a:ext uri="{FF2B5EF4-FFF2-40B4-BE49-F238E27FC236}">
                <a16:creationId xmlns:a16="http://schemas.microsoft.com/office/drawing/2014/main" id="{C5F0DA1E-971A-0853-542A-B6C976F9423B}"/>
              </a:ext>
            </a:extLst>
          </p:cNvPr>
          <p:cNvSpPr/>
          <p:nvPr/>
        </p:nvSpPr>
        <p:spPr>
          <a:xfrm>
            <a:off x="8432184" y="927418"/>
            <a:ext cx="2240169" cy="2103696"/>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572481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BB78DF-5699-4518-9DC2-0E6498D7C64E}"/>
              </a:ext>
            </a:extLst>
          </p:cNvPr>
          <p:cNvSpPr/>
          <p:nvPr/>
        </p:nvSpPr>
        <p:spPr>
          <a:xfrm>
            <a:off x="0" y="2"/>
            <a:ext cx="12192000" cy="10450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a:extLst>
              <a:ext uri="{FF2B5EF4-FFF2-40B4-BE49-F238E27FC236}">
                <a16:creationId xmlns:a16="http://schemas.microsoft.com/office/drawing/2014/main" id="{082A3F1C-FF0E-32A8-DFA7-91EB75035E23}"/>
              </a:ext>
            </a:extLst>
          </p:cNvPr>
          <p:cNvCxnSpPr>
            <a:cxnSpLocks/>
          </p:cNvCxnSpPr>
          <p:nvPr/>
        </p:nvCxnSpPr>
        <p:spPr>
          <a:xfrm>
            <a:off x="511290" y="1841863"/>
            <a:ext cx="966651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5A56D47-98A4-2BB4-B52C-267E6CA2C36A}"/>
              </a:ext>
            </a:extLst>
          </p:cNvPr>
          <p:cNvSpPr txBox="1"/>
          <p:nvPr/>
        </p:nvSpPr>
        <p:spPr>
          <a:xfrm>
            <a:off x="511290" y="1423851"/>
            <a:ext cx="4034584" cy="461665"/>
          </a:xfrm>
          <a:prstGeom prst="rect">
            <a:avLst/>
          </a:prstGeom>
          <a:noFill/>
        </p:spPr>
        <p:txBody>
          <a:bodyPr wrap="square" rtlCol="0">
            <a:spAutoFit/>
          </a:bodyPr>
          <a:lstStyle/>
          <a:p>
            <a:r>
              <a:rPr lang="pt-PT" sz="2400" b="1" dirty="0">
                <a:latin typeface="Arial" panose="020B0604020202020204" pitchFamily="34" charset="0"/>
                <a:cs typeface="Arial" panose="020B0604020202020204" pitchFamily="34" charset="0"/>
              </a:rPr>
              <a:t>INDICE</a:t>
            </a:r>
          </a:p>
        </p:txBody>
      </p:sp>
      <p:sp>
        <p:nvSpPr>
          <p:cNvPr id="14" name="TextBox 13">
            <a:extLst>
              <a:ext uri="{FF2B5EF4-FFF2-40B4-BE49-F238E27FC236}">
                <a16:creationId xmlns:a16="http://schemas.microsoft.com/office/drawing/2014/main" id="{349FCEBC-7DBE-93F7-28AC-0EC19F73CC91}"/>
              </a:ext>
            </a:extLst>
          </p:cNvPr>
          <p:cNvSpPr txBox="1"/>
          <p:nvPr/>
        </p:nvSpPr>
        <p:spPr>
          <a:xfrm>
            <a:off x="688271" y="2638697"/>
            <a:ext cx="10383133" cy="2308324"/>
          </a:xfrm>
          <a:prstGeom prst="rect">
            <a:avLst/>
          </a:prstGeom>
          <a:noFill/>
        </p:spPr>
        <p:txBody>
          <a:bodyPr wrap="square" rtlCol="0">
            <a:spAutoFit/>
          </a:bodyPr>
          <a:lstStyle/>
          <a:p>
            <a:pPr marL="457200" indent="-457200">
              <a:buAutoNum type="arabicPeriod"/>
            </a:pPr>
            <a:r>
              <a:rPr lang="en-GB" sz="2400" b="1" dirty="0">
                <a:solidFill>
                  <a:schemeClr val="bg1">
                    <a:lumMod val="65000"/>
                  </a:schemeClr>
                </a:solidFill>
                <a:latin typeface="Arial" panose="020B0604020202020204" pitchFamily="34" charset="0"/>
                <a:cs typeface="Arial" panose="020B0604020202020204" pitchFamily="34" charset="0"/>
              </a:rPr>
              <a:t>O DESAFIO DE REDUZIR A ALTA INFLAÇÃO SEM CRIAR UMA RECESSÃO EXCESSIVA E EVITANDO INSTABILIDADE FINANCEIRA</a:t>
            </a:r>
          </a:p>
          <a:p>
            <a:pPr marL="457200" indent="-457200">
              <a:buAutoNum type="arabicPeriod"/>
            </a:pPr>
            <a:endParaRPr lang="en-GB" sz="2400" b="1" dirty="0">
              <a:latin typeface="Arial" panose="020B0604020202020204" pitchFamily="34" charset="0"/>
              <a:cs typeface="Arial" panose="020B0604020202020204" pitchFamily="34" charset="0"/>
            </a:endParaRPr>
          </a:p>
          <a:p>
            <a:pPr marL="457200" indent="-457200">
              <a:buAutoNum type="arabicPeriod"/>
            </a:pPr>
            <a:r>
              <a:rPr lang="en-GB" sz="2400" b="1" dirty="0">
                <a:latin typeface="Arial" panose="020B0604020202020204" pitchFamily="34" charset="0"/>
                <a:cs typeface="Arial" panose="020B0604020202020204" pitchFamily="34" charset="0"/>
              </a:rPr>
              <a:t>O DESAFIO DO LANÇAMENTO DE UMA MOEDA DIGITAL  PARA O PÚBLICO</a:t>
            </a:r>
          </a:p>
        </p:txBody>
      </p:sp>
    </p:spTree>
    <p:extLst>
      <p:ext uri="{BB962C8B-B14F-4D97-AF65-F5344CB8AC3E}">
        <p14:creationId xmlns:p14="http://schemas.microsoft.com/office/powerpoint/2010/main" val="153357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F05371E-BFDE-2134-29CC-75AAF4BD80BA}"/>
              </a:ext>
            </a:extLst>
          </p:cNvPr>
          <p:cNvGrpSpPr/>
          <p:nvPr/>
        </p:nvGrpSpPr>
        <p:grpSpPr>
          <a:xfrm>
            <a:off x="2769072" y="441934"/>
            <a:ext cx="4322656" cy="5641233"/>
            <a:chOff x="1633491" y="405648"/>
            <a:chExt cx="4322656" cy="5641233"/>
          </a:xfrm>
        </p:grpSpPr>
        <p:sp>
          <p:nvSpPr>
            <p:cNvPr id="4" name="Oval 3">
              <a:extLst>
                <a:ext uri="{FF2B5EF4-FFF2-40B4-BE49-F238E27FC236}">
                  <a16:creationId xmlns:a16="http://schemas.microsoft.com/office/drawing/2014/main" id="{85174423-12B7-16F6-2596-FEED3B223A0E}"/>
                </a:ext>
              </a:extLst>
            </p:cNvPr>
            <p:cNvSpPr/>
            <p:nvPr/>
          </p:nvSpPr>
          <p:spPr>
            <a:xfrm rot="18948871">
              <a:off x="2621950" y="405648"/>
              <a:ext cx="3334197" cy="564123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65975A1-76C8-C1DC-9A9F-16A6DFF648E9}"/>
                </a:ext>
              </a:extLst>
            </p:cNvPr>
            <p:cNvSpPr txBox="1"/>
            <p:nvPr/>
          </p:nvSpPr>
          <p:spPr>
            <a:xfrm>
              <a:off x="1633491" y="514905"/>
              <a:ext cx="932756" cy="369332"/>
            </a:xfrm>
            <a:prstGeom prst="rect">
              <a:avLst/>
            </a:prstGeom>
            <a:noFill/>
          </p:spPr>
          <p:txBody>
            <a:bodyPr wrap="none" rtlCol="0">
              <a:spAutoFit/>
            </a:bodyPr>
            <a:lstStyle/>
            <a:p>
              <a:r>
                <a:rPr lang="en-GB" b="1" dirty="0"/>
                <a:t>DIGITAL</a:t>
              </a:r>
            </a:p>
          </p:txBody>
        </p:sp>
      </p:grpSp>
      <p:grpSp>
        <p:nvGrpSpPr>
          <p:cNvPr id="17" name="Group 16">
            <a:extLst>
              <a:ext uri="{FF2B5EF4-FFF2-40B4-BE49-F238E27FC236}">
                <a16:creationId xmlns:a16="http://schemas.microsoft.com/office/drawing/2014/main" id="{5A5F4299-50A9-BD04-6FEA-77DF7A183BE5}"/>
              </a:ext>
            </a:extLst>
          </p:cNvPr>
          <p:cNvGrpSpPr/>
          <p:nvPr/>
        </p:nvGrpSpPr>
        <p:grpSpPr>
          <a:xfrm>
            <a:off x="1396585" y="1243870"/>
            <a:ext cx="4805482" cy="5333587"/>
            <a:chOff x="184558" y="1322992"/>
            <a:chExt cx="4805482" cy="5333587"/>
          </a:xfrm>
        </p:grpSpPr>
        <p:sp>
          <p:nvSpPr>
            <p:cNvPr id="6" name="Oval 5">
              <a:extLst>
                <a:ext uri="{FF2B5EF4-FFF2-40B4-BE49-F238E27FC236}">
                  <a16:creationId xmlns:a16="http://schemas.microsoft.com/office/drawing/2014/main" id="{64C1E3AB-BD22-1E77-2802-8C99F770ABCD}"/>
                </a:ext>
              </a:extLst>
            </p:cNvPr>
            <p:cNvSpPr/>
            <p:nvPr/>
          </p:nvSpPr>
          <p:spPr>
            <a:xfrm rot="18948871">
              <a:off x="1759914" y="1322992"/>
              <a:ext cx="3230126" cy="5333587"/>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66D66C-B217-6F46-4DBA-222B03D3C804}"/>
                </a:ext>
              </a:extLst>
            </p:cNvPr>
            <p:cNvSpPr txBox="1"/>
            <p:nvPr/>
          </p:nvSpPr>
          <p:spPr>
            <a:xfrm>
              <a:off x="184558" y="1335319"/>
              <a:ext cx="1802032" cy="646331"/>
            </a:xfrm>
            <a:prstGeom prst="rect">
              <a:avLst/>
            </a:prstGeom>
            <a:noFill/>
          </p:spPr>
          <p:txBody>
            <a:bodyPr wrap="none" rtlCol="0">
              <a:spAutoFit/>
            </a:bodyPr>
            <a:lstStyle/>
            <a:p>
              <a:pPr algn="ctr"/>
              <a:r>
                <a:rPr lang="en-GB" b="1" dirty="0"/>
                <a:t>DE USO PÚBLICO</a:t>
              </a:r>
            </a:p>
            <a:p>
              <a:pPr algn="ctr"/>
              <a:r>
                <a:rPr lang="en-GB" b="1" dirty="0"/>
                <a:t>GENERALIZADO</a:t>
              </a:r>
            </a:p>
          </p:txBody>
        </p:sp>
      </p:grpSp>
      <p:grpSp>
        <p:nvGrpSpPr>
          <p:cNvPr id="19" name="Group 18">
            <a:extLst>
              <a:ext uri="{FF2B5EF4-FFF2-40B4-BE49-F238E27FC236}">
                <a16:creationId xmlns:a16="http://schemas.microsoft.com/office/drawing/2014/main" id="{AFEC374D-3B54-0229-4638-E547501C5261}"/>
              </a:ext>
            </a:extLst>
          </p:cNvPr>
          <p:cNvGrpSpPr/>
          <p:nvPr/>
        </p:nvGrpSpPr>
        <p:grpSpPr>
          <a:xfrm>
            <a:off x="2872401" y="588456"/>
            <a:ext cx="4911354" cy="4001262"/>
            <a:chOff x="1753994" y="588456"/>
            <a:chExt cx="4911354" cy="4001262"/>
          </a:xfrm>
        </p:grpSpPr>
        <p:sp>
          <p:nvSpPr>
            <p:cNvPr id="5" name="Oval 4">
              <a:extLst>
                <a:ext uri="{FF2B5EF4-FFF2-40B4-BE49-F238E27FC236}">
                  <a16:creationId xmlns:a16="http://schemas.microsoft.com/office/drawing/2014/main" id="{BE60BA42-42C3-32BA-AB45-8F963C3EAFCF}"/>
                </a:ext>
              </a:extLst>
            </p:cNvPr>
            <p:cNvSpPr/>
            <p:nvPr/>
          </p:nvSpPr>
          <p:spPr>
            <a:xfrm rot="3038584">
              <a:off x="2738462" y="662833"/>
              <a:ext cx="2942417" cy="491135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B31160A-F01B-F94B-8C22-E3100DA40270}"/>
                </a:ext>
              </a:extLst>
            </p:cNvPr>
            <p:cNvSpPr txBox="1"/>
            <p:nvPr/>
          </p:nvSpPr>
          <p:spPr>
            <a:xfrm>
              <a:off x="4740676" y="588456"/>
              <a:ext cx="1856790" cy="369332"/>
            </a:xfrm>
            <a:prstGeom prst="rect">
              <a:avLst/>
            </a:prstGeom>
            <a:noFill/>
          </p:spPr>
          <p:txBody>
            <a:bodyPr wrap="none" rtlCol="0">
              <a:spAutoFit/>
            </a:bodyPr>
            <a:lstStyle/>
            <a:p>
              <a:r>
                <a:rPr lang="en-GB" b="1" dirty="0"/>
                <a:t>EMITIDA PELO BC</a:t>
              </a:r>
            </a:p>
          </p:txBody>
        </p:sp>
      </p:grpSp>
      <p:sp>
        <p:nvSpPr>
          <p:cNvPr id="11" name="TextBox 10">
            <a:extLst>
              <a:ext uri="{FF2B5EF4-FFF2-40B4-BE49-F238E27FC236}">
                <a16:creationId xmlns:a16="http://schemas.microsoft.com/office/drawing/2014/main" id="{B0D1F978-CA78-99C4-3F63-4013B4514309}"/>
              </a:ext>
            </a:extLst>
          </p:cNvPr>
          <p:cNvSpPr txBox="1"/>
          <p:nvPr/>
        </p:nvSpPr>
        <p:spPr>
          <a:xfrm>
            <a:off x="4769620" y="1752497"/>
            <a:ext cx="1765099" cy="584775"/>
          </a:xfrm>
          <a:prstGeom prst="rect">
            <a:avLst/>
          </a:prstGeom>
          <a:noFill/>
        </p:spPr>
        <p:txBody>
          <a:bodyPr wrap="none" rtlCol="0">
            <a:spAutoFit/>
          </a:bodyPr>
          <a:lstStyle/>
          <a:p>
            <a:r>
              <a:rPr lang="en-GB" sz="1600" b="1" dirty="0" err="1"/>
              <a:t>Contas</a:t>
            </a:r>
            <a:r>
              <a:rPr lang="en-GB" sz="1600" b="1" dirty="0"/>
              <a:t> dos </a:t>
            </a:r>
            <a:r>
              <a:rPr lang="en-GB" sz="1600" b="1" dirty="0" err="1"/>
              <a:t>Bancos</a:t>
            </a:r>
            <a:endParaRPr lang="en-GB" sz="1600" b="1" dirty="0"/>
          </a:p>
          <a:p>
            <a:r>
              <a:rPr lang="en-GB" sz="1600" b="1" dirty="0"/>
              <a:t>no BC </a:t>
            </a:r>
          </a:p>
        </p:txBody>
      </p:sp>
      <p:sp>
        <p:nvSpPr>
          <p:cNvPr id="13" name="TextBox 12">
            <a:extLst>
              <a:ext uri="{FF2B5EF4-FFF2-40B4-BE49-F238E27FC236}">
                <a16:creationId xmlns:a16="http://schemas.microsoft.com/office/drawing/2014/main" id="{B3EC2964-CA45-E03E-D938-6DDA63E8D60C}"/>
              </a:ext>
            </a:extLst>
          </p:cNvPr>
          <p:cNvSpPr txBox="1"/>
          <p:nvPr/>
        </p:nvSpPr>
        <p:spPr>
          <a:xfrm>
            <a:off x="3632748" y="4373003"/>
            <a:ext cx="743473" cy="369332"/>
          </a:xfrm>
          <a:prstGeom prst="rect">
            <a:avLst/>
          </a:prstGeom>
          <a:noFill/>
        </p:spPr>
        <p:txBody>
          <a:bodyPr wrap="none" rtlCol="0">
            <a:spAutoFit/>
          </a:bodyPr>
          <a:lstStyle/>
          <a:p>
            <a:r>
              <a:rPr lang="en-GB" b="1" dirty="0" err="1"/>
              <a:t>Notas</a:t>
            </a:r>
            <a:endParaRPr lang="en-GB" b="1" dirty="0"/>
          </a:p>
        </p:txBody>
      </p:sp>
      <p:sp>
        <p:nvSpPr>
          <p:cNvPr id="12" name="TextBox 11">
            <a:extLst>
              <a:ext uri="{FF2B5EF4-FFF2-40B4-BE49-F238E27FC236}">
                <a16:creationId xmlns:a16="http://schemas.microsoft.com/office/drawing/2014/main" id="{7EC0C80C-CA76-523C-B74D-F55FD1807B0A}"/>
              </a:ext>
            </a:extLst>
          </p:cNvPr>
          <p:cNvSpPr txBox="1"/>
          <p:nvPr/>
        </p:nvSpPr>
        <p:spPr>
          <a:xfrm>
            <a:off x="4587004" y="3378527"/>
            <a:ext cx="1944292" cy="830997"/>
          </a:xfrm>
          <a:prstGeom prst="rect">
            <a:avLst/>
          </a:prstGeom>
          <a:noFill/>
        </p:spPr>
        <p:txBody>
          <a:bodyPr wrap="square" rtlCol="0">
            <a:spAutoFit/>
          </a:bodyPr>
          <a:lstStyle/>
          <a:p>
            <a:r>
              <a:rPr lang="en-GB" sz="1600" b="1" dirty="0" err="1"/>
              <a:t>Depósitos</a:t>
            </a:r>
            <a:r>
              <a:rPr lang="en-GB" sz="1600" b="1" dirty="0"/>
              <a:t> no BC para </a:t>
            </a:r>
            <a:r>
              <a:rPr lang="en-GB" sz="1600" b="1" dirty="0" err="1"/>
              <a:t>todos</a:t>
            </a:r>
            <a:r>
              <a:rPr lang="en-GB" sz="1600" b="1" dirty="0"/>
              <a:t> </a:t>
            </a:r>
            <a:r>
              <a:rPr lang="en-GB" sz="1600" b="1" dirty="0" err="1"/>
              <a:t>os</a:t>
            </a:r>
            <a:r>
              <a:rPr lang="en-GB" sz="1600" b="1" dirty="0"/>
              <a:t> </a:t>
            </a:r>
            <a:r>
              <a:rPr lang="en-GB" sz="1600" b="1" dirty="0" err="1"/>
              <a:t>agentes</a:t>
            </a:r>
            <a:endParaRPr lang="en-GB" sz="1600" b="1" dirty="0"/>
          </a:p>
        </p:txBody>
      </p:sp>
      <p:sp>
        <p:nvSpPr>
          <p:cNvPr id="14" name="TextBox 13">
            <a:extLst>
              <a:ext uri="{FF2B5EF4-FFF2-40B4-BE49-F238E27FC236}">
                <a16:creationId xmlns:a16="http://schemas.microsoft.com/office/drawing/2014/main" id="{884D34D8-301F-26DF-14ED-13EB8C4874F3}"/>
              </a:ext>
            </a:extLst>
          </p:cNvPr>
          <p:cNvSpPr txBox="1"/>
          <p:nvPr/>
        </p:nvSpPr>
        <p:spPr>
          <a:xfrm>
            <a:off x="3838563" y="2378678"/>
            <a:ext cx="1862113" cy="923330"/>
          </a:xfrm>
          <a:prstGeom prst="rect">
            <a:avLst/>
          </a:prstGeom>
          <a:noFill/>
        </p:spPr>
        <p:txBody>
          <a:bodyPr wrap="none" rtlCol="0">
            <a:spAutoFit/>
          </a:bodyPr>
          <a:lstStyle/>
          <a:p>
            <a:r>
              <a:rPr lang="en-GB" b="1" dirty="0"/>
              <a:t>Tokens </a:t>
            </a:r>
            <a:r>
              <a:rPr lang="en-GB" b="1" dirty="0" err="1"/>
              <a:t>digitais</a:t>
            </a:r>
            <a:r>
              <a:rPr lang="en-GB" b="1" dirty="0"/>
              <a:t> </a:t>
            </a:r>
          </a:p>
          <a:p>
            <a:r>
              <a:rPr lang="en-GB" b="1" dirty="0"/>
              <a:t>do BC para </a:t>
            </a:r>
            <a:r>
              <a:rPr lang="en-GB" b="1" dirty="0" err="1"/>
              <a:t>todos</a:t>
            </a:r>
            <a:r>
              <a:rPr lang="en-GB" b="1" dirty="0"/>
              <a:t> </a:t>
            </a:r>
          </a:p>
          <a:p>
            <a:r>
              <a:rPr lang="en-GB" b="1" dirty="0" err="1"/>
              <a:t>os</a:t>
            </a:r>
            <a:r>
              <a:rPr lang="en-GB" b="1" dirty="0"/>
              <a:t> </a:t>
            </a:r>
            <a:r>
              <a:rPr lang="en-GB" b="1" dirty="0" err="1"/>
              <a:t>agentes</a:t>
            </a:r>
            <a:endParaRPr lang="en-GB" b="1" dirty="0"/>
          </a:p>
        </p:txBody>
      </p:sp>
      <p:sp>
        <p:nvSpPr>
          <p:cNvPr id="15" name="TextBox 14">
            <a:extLst>
              <a:ext uri="{FF2B5EF4-FFF2-40B4-BE49-F238E27FC236}">
                <a16:creationId xmlns:a16="http://schemas.microsoft.com/office/drawing/2014/main" id="{097C9385-74A2-7BC5-37EB-0AD803B5F1B3}"/>
              </a:ext>
            </a:extLst>
          </p:cNvPr>
          <p:cNvSpPr txBox="1"/>
          <p:nvPr/>
        </p:nvSpPr>
        <p:spPr>
          <a:xfrm>
            <a:off x="5786004" y="4382378"/>
            <a:ext cx="1111202" cy="830997"/>
          </a:xfrm>
          <a:prstGeom prst="rect">
            <a:avLst/>
          </a:prstGeom>
          <a:noFill/>
        </p:spPr>
        <p:txBody>
          <a:bodyPr wrap="none" rtlCol="0">
            <a:spAutoFit/>
          </a:bodyPr>
          <a:lstStyle/>
          <a:p>
            <a:r>
              <a:rPr lang="en-GB" sz="1600" b="1" dirty="0"/>
              <a:t>Tokens</a:t>
            </a:r>
          </a:p>
          <a:p>
            <a:r>
              <a:rPr lang="en-GB" sz="1600" b="1" dirty="0"/>
              <a:t>e </a:t>
            </a:r>
            <a:r>
              <a:rPr lang="en-GB" sz="1600" b="1" dirty="0" err="1"/>
              <a:t>unidades</a:t>
            </a:r>
            <a:endParaRPr lang="en-GB" sz="1600" b="1" dirty="0"/>
          </a:p>
          <a:p>
            <a:r>
              <a:rPr lang="en-GB" sz="1600" b="1" dirty="0" err="1"/>
              <a:t>privadas</a:t>
            </a:r>
            <a:endParaRPr lang="en-GB" sz="1600" b="1" dirty="0"/>
          </a:p>
        </p:txBody>
      </p:sp>
      <p:sp>
        <p:nvSpPr>
          <p:cNvPr id="16" name="TextBox 15">
            <a:extLst>
              <a:ext uri="{FF2B5EF4-FFF2-40B4-BE49-F238E27FC236}">
                <a16:creationId xmlns:a16="http://schemas.microsoft.com/office/drawing/2014/main" id="{86606C40-CCFF-CE6C-ACD2-0305383A13DA}"/>
              </a:ext>
            </a:extLst>
          </p:cNvPr>
          <p:cNvSpPr txBox="1"/>
          <p:nvPr/>
        </p:nvSpPr>
        <p:spPr>
          <a:xfrm>
            <a:off x="3196693" y="1710310"/>
            <a:ext cx="1134221" cy="584775"/>
          </a:xfrm>
          <a:prstGeom prst="rect">
            <a:avLst/>
          </a:prstGeom>
          <a:noFill/>
        </p:spPr>
        <p:txBody>
          <a:bodyPr wrap="none" rtlCol="0">
            <a:spAutoFit/>
          </a:bodyPr>
          <a:lstStyle/>
          <a:p>
            <a:r>
              <a:rPr lang="en-GB" sz="1600" b="1" dirty="0" err="1"/>
              <a:t>Depósitos</a:t>
            </a:r>
            <a:endParaRPr lang="en-GB" sz="1600" b="1" dirty="0"/>
          </a:p>
          <a:p>
            <a:r>
              <a:rPr lang="en-GB" sz="1600" b="1" dirty="0" err="1"/>
              <a:t>nos</a:t>
            </a:r>
            <a:r>
              <a:rPr lang="en-GB" sz="1600" b="1" dirty="0"/>
              <a:t> </a:t>
            </a:r>
            <a:r>
              <a:rPr lang="en-GB" sz="1600" b="1" dirty="0" err="1"/>
              <a:t>bancos</a:t>
            </a:r>
            <a:endParaRPr lang="en-GB" sz="1600" b="1" dirty="0"/>
          </a:p>
        </p:txBody>
      </p:sp>
      <p:sp>
        <p:nvSpPr>
          <p:cNvPr id="22" name="TextBox 21">
            <a:extLst>
              <a:ext uri="{FF2B5EF4-FFF2-40B4-BE49-F238E27FC236}">
                <a16:creationId xmlns:a16="http://schemas.microsoft.com/office/drawing/2014/main" id="{05A5AF3F-9029-5415-A7FE-9953A6CE68FB}"/>
              </a:ext>
            </a:extLst>
          </p:cNvPr>
          <p:cNvSpPr txBox="1"/>
          <p:nvPr/>
        </p:nvSpPr>
        <p:spPr>
          <a:xfrm>
            <a:off x="3149621" y="36576"/>
            <a:ext cx="5529160" cy="369332"/>
          </a:xfrm>
          <a:prstGeom prst="rect">
            <a:avLst/>
          </a:prstGeom>
          <a:noFill/>
        </p:spPr>
        <p:txBody>
          <a:bodyPr wrap="square" rtlCol="0">
            <a:spAutoFit/>
          </a:bodyPr>
          <a:lstStyle/>
          <a:p>
            <a:r>
              <a:rPr lang="en-GB" dirty="0">
                <a:solidFill>
                  <a:schemeClr val="bg1"/>
                </a:solidFill>
              </a:rPr>
              <a:t>COMPOSIÇÃO DAS FORMAS DE MOEDA</a:t>
            </a:r>
          </a:p>
        </p:txBody>
      </p:sp>
      <p:grpSp>
        <p:nvGrpSpPr>
          <p:cNvPr id="26" name="Group 25">
            <a:extLst>
              <a:ext uri="{FF2B5EF4-FFF2-40B4-BE49-F238E27FC236}">
                <a16:creationId xmlns:a16="http://schemas.microsoft.com/office/drawing/2014/main" id="{4773A46B-72B2-A4BD-2748-2277DCBA890E}"/>
              </a:ext>
            </a:extLst>
          </p:cNvPr>
          <p:cNvGrpSpPr/>
          <p:nvPr/>
        </p:nvGrpSpPr>
        <p:grpSpPr>
          <a:xfrm>
            <a:off x="6766776" y="4241486"/>
            <a:ext cx="3941929" cy="1077218"/>
            <a:chOff x="6766776" y="4241486"/>
            <a:chExt cx="3941929" cy="1077218"/>
          </a:xfrm>
        </p:grpSpPr>
        <p:sp>
          <p:nvSpPr>
            <p:cNvPr id="21" name="TextBox 20">
              <a:extLst>
                <a:ext uri="{FF2B5EF4-FFF2-40B4-BE49-F238E27FC236}">
                  <a16:creationId xmlns:a16="http://schemas.microsoft.com/office/drawing/2014/main" id="{B7CB0159-AB72-A7C6-A096-1410FF1CD711}"/>
                </a:ext>
              </a:extLst>
            </p:cNvPr>
            <p:cNvSpPr txBox="1"/>
            <p:nvPr/>
          </p:nvSpPr>
          <p:spPr>
            <a:xfrm>
              <a:off x="8433981" y="4241486"/>
              <a:ext cx="2274724" cy="1077218"/>
            </a:xfrm>
            <a:prstGeom prst="rect">
              <a:avLst/>
            </a:prstGeom>
            <a:noFill/>
          </p:spPr>
          <p:txBody>
            <a:bodyPr wrap="square" rtlCol="0">
              <a:spAutoFit/>
            </a:bodyPr>
            <a:lstStyle/>
            <a:p>
              <a:r>
                <a:rPr lang="en-GB" sz="1600" b="1" dirty="0"/>
                <a:t>Tokens </a:t>
              </a:r>
              <a:r>
                <a:rPr lang="en-GB" sz="1600" b="1" dirty="0" err="1"/>
                <a:t>digitais</a:t>
              </a:r>
              <a:r>
                <a:rPr lang="en-GB" sz="1600" b="1" dirty="0"/>
                <a:t> que </a:t>
              </a:r>
              <a:r>
                <a:rPr lang="en-GB" sz="1600" b="1" dirty="0" err="1"/>
                <a:t>aspiravam</a:t>
              </a:r>
              <a:r>
                <a:rPr lang="en-GB" sz="1600" b="1" dirty="0"/>
                <a:t> a ser </a:t>
              </a:r>
              <a:r>
                <a:rPr lang="en-GB" sz="1600" b="1" dirty="0" err="1"/>
                <a:t>moedas</a:t>
              </a:r>
              <a:r>
                <a:rPr lang="en-GB" sz="1600" b="1" dirty="0"/>
                <a:t>, mas que se </a:t>
              </a:r>
              <a:r>
                <a:rPr lang="en-GB" sz="1600" b="1" dirty="0" err="1"/>
                <a:t>tornaram</a:t>
              </a:r>
              <a:r>
                <a:rPr lang="en-GB" sz="1600" b="1" dirty="0"/>
                <a:t> </a:t>
              </a:r>
              <a:r>
                <a:rPr lang="en-GB" sz="1600" b="1" dirty="0" err="1"/>
                <a:t>em</a:t>
              </a:r>
              <a:r>
                <a:rPr lang="en-GB" sz="1600" b="1" dirty="0"/>
                <a:t> </a:t>
              </a:r>
              <a:r>
                <a:rPr lang="en-GB" sz="1600" b="1" dirty="0" err="1"/>
                <a:t>cripto-activos</a:t>
              </a:r>
              <a:r>
                <a:rPr lang="en-GB" sz="1600" b="1" dirty="0"/>
                <a:t> </a:t>
              </a:r>
            </a:p>
          </p:txBody>
        </p:sp>
        <p:sp>
          <p:nvSpPr>
            <p:cNvPr id="2" name="Right Brace 1">
              <a:extLst>
                <a:ext uri="{FF2B5EF4-FFF2-40B4-BE49-F238E27FC236}">
                  <a16:creationId xmlns:a16="http://schemas.microsoft.com/office/drawing/2014/main" id="{EC0D4E9B-B79C-F095-1E9B-32D926ABCBFF}"/>
                </a:ext>
              </a:extLst>
            </p:cNvPr>
            <p:cNvSpPr/>
            <p:nvPr/>
          </p:nvSpPr>
          <p:spPr>
            <a:xfrm>
              <a:off x="6766776" y="4464953"/>
              <a:ext cx="229023" cy="669319"/>
            </a:xfrm>
            <a:prstGeom prst="righ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C81F936C-BE45-BEB4-8D4A-06E63CF7EFA3}"/>
                </a:ext>
              </a:extLst>
            </p:cNvPr>
            <p:cNvCxnSpPr>
              <a:cxnSpLocks/>
            </p:cNvCxnSpPr>
            <p:nvPr/>
          </p:nvCxnSpPr>
          <p:spPr>
            <a:xfrm>
              <a:off x="6897206" y="4772630"/>
              <a:ext cx="153977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B2640E11-4642-CDCE-BC08-24349922FBF6}"/>
              </a:ext>
            </a:extLst>
          </p:cNvPr>
          <p:cNvSpPr txBox="1"/>
          <p:nvPr/>
        </p:nvSpPr>
        <p:spPr>
          <a:xfrm>
            <a:off x="588000" y="2328982"/>
            <a:ext cx="1588467" cy="1323439"/>
          </a:xfrm>
          <a:prstGeom prst="rect">
            <a:avLst/>
          </a:prstGeom>
          <a:noFill/>
        </p:spPr>
        <p:txBody>
          <a:bodyPr wrap="square" rtlCol="0">
            <a:spAutoFit/>
          </a:bodyPr>
          <a:lstStyle/>
          <a:p>
            <a:r>
              <a:rPr lang="en-GB" sz="1600" b="1" dirty="0" err="1"/>
              <a:t>Usados</a:t>
            </a:r>
            <a:r>
              <a:rPr lang="en-GB" sz="1600" b="1" dirty="0"/>
              <a:t> </a:t>
            </a:r>
            <a:r>
              <a:rPr lang="en-GB" sz="1600" b="1" dirty="0" err="1"/>
              <a:t>por</a:t>
            </a:r>
            <a:r>
              <a:rPr lang="en-GB" sz="1600" b="1" dirty="0"/>
              <a:t>  </a:t>
            </a:r>
            <a:r>
              <a:rPr lang="en-GB" sz="1600" b="1" dirty="0" err="1"/>
              <a:t>cartões</a:t>
            </a:r>
            <a:r>
              <a:rPr lang="en-GB" sz="1600" b="1" dirty="0"/>
              <a:t>, Net e </a:t>
            </a:r>
          </a:p>
          <a:p>
            <a:r>
              <a:rPr lang="en-GB" sz="1600" b="1" dirty="0" err="1"/>
              <a:t>Múltiplas</a:t>
            </a:r>
            <a:r>
              <a:rPr lang="en-GB" sz="1600" b="1" dirty="0"/>
              <a:t> </a:t>
            </a:r>
            <a:r>
              <a:rPr lang="en-GB" sz="1600" b="1" dirty="0" err="1"/>
              <a:t>plataformas</a:t>
            </a:r>
            <a:r>
              <a:rPr lang="en-GB" sz="1600" b="1" dirty="0"/>
              <a:t> de </a:t>
            </a:r>
            <a:r>
              <a:rPr lang="en-GB" sz="1600" b="1" dirty="0" err="1"/>
              <a:t>pagamentos</a:t>
            </a:r>
            <a:endParaRPr lang="en-GB" sz="1600" b="1" dirty="0"/>
          </a:p>
        </p:txBody>
      </p:sp>
      <p:cxnSp>
        <p:nvCxnSpPr>
          <p:cNvPr id="28" name="Straight Arrow Connector 27">
            <a:extLst>
              <a:ext uri="{FF2B5EF4-FFF2-40B4-BE49-F238E27FC236}">
                <a16:creationId xmlns:a16="http://schemas.microsoft.com/office/drawing/2014/main" id="{B99ADACC-C0CC-305B-B762-880F857B80B2}"/>
              </a:ext>
            </a:extLst>
          </p:cNvPr>
          <p:cNvCxnSpPr>
            <a:cxnSpLocks/>
          </p:cNvCxnSpPr>
          <p:nvPr/>
        </p:nvCxnSpPr>
        <p:spPr>
          <a:xfrm flipH="1">
            <a:off x="1841500" y="2146300"/>
            <a:ext cx="1355193" cy="330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6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26"/>
                                        </p:tgtEl>
                                        <p:attrNameLst>
                                          <p:attrName>ppt_x</p:attrName>
                                        </p:attrNameLst>
                                      </p:cBhvr>
                                      <p:tavLst>
                                        <p:tav tm="0">
                                          <p:val>
                                            <p:strVal val="ppt_x"/>
                                          </p:val>
                                        </p:tav>
                                        <p:tav tm="100000">
                                          <p:val>
                                            <p:strVal val="ppt_x"/>
                                          </p:val>
                                        </p:tav>
                                      </p:tavLst>
                                    </p:anim>
                                    <p:anim calcmode="lin" valueType="num">
                                      <p:cBhvr additive="base">
                                        <p:cTn id="19" dur="500"/>
                                        <p:tgtEl>
                                          <p:spTgt spid="26"/>
                                        </p:tgtEl>
                                        <p:attrNameLst>
                                          <p:attrName>ppt_y</p:attrName>
                                        </p:attrNameLst>
                                      </p:cBhvr>
                                      <p:tavLst>
                                        <p:tav tm="0">
                                          <p:val>
                                            <p:strVal val="ppt_y"/>
                                          </p:val>
                                        </p:tav>
                                        <p:tav tm="100000">
                                          <p:val>
                                            <p:strVal val="1+ppt_h/2"/>
                                          </p:val>
                                        </p:tav>
                                      </p:tavLst>
                                    </p:anim>
                                    <p:set>
                                      <p:cBhvr>
                                        <p:cTn id="20" dur="1" fill="hold">
                                          <p:stCondLst>
                                            <p:cond delay="499"/>
                                          </p:stCondLst>
                                        </p:cTn>
                                        <p:tgtEl>
                                          <p:spTgt spid="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8"/>
                                        </p:tgtEl>
                                        <p:attrNameLst>
                                          <p:attrName>ppt_x</p:attrName>
                                        </p:attrNameLst>
                                      </p:cBhvr>
                                      <p:tavLst>
                                        <p:tav tm="0">
                                          <p:val>
                                            <p:strVal val="ppt_x"/>
                                          </p:val>
                                        </p:tav>
                                        <p:tav tm="100000">
                                          <p:val>
                                            <p:strVal val="ppt_x"/>
                                          </p:val>
                                        </p:tav>
                                      </p:tavLst>
                                    </p:anim>
                                    <p:anim calcmode="lin" valueType="num">
                                      <p:cBhvr additive="base">
                                        <p:cTn id="39" dur="500"/>
                                        <p:tgtEl>
                                          <p:spTgt spid="28"/>
                                        </p:tgtEl>
                                        <p:attrNameLst>
                                          <p:attrName>ppt_y</p:attrName>
                                        </p:attrNameLst>
                                      </p:cBhvr>
                                      <p:tavLst>
                                        <p:tav tm="0">
                                          <p:val>
                                            <p:strVal val="ppt_y"/>
                                          </p:val>
                                        </p:tav>
                                        <p:tav tm="100000">
                                          <p:val>
                                            <p:strVal val="1+ppt_h/2"/>
                                          </p:val>
                                        </p:tav>
                                      </p:tavLst>
                                    </p:anim>
                                    <p:set>
                                      <p:cBhvr>
                                        <p:cTn id="40" dur="1" fill="hold">
                                          <p:stCondLst>
                                            <p:cond delay="499"/>
                                          </p:stCondLst>
                                        </p:cTn>
                                        <p:tgtEl>
                                          <p:spTgt spid="2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2" presetClass="entr" presetSubtype="4"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12"/>
                                        </p:tgtEl>
                                        <p:attrNameLst>
                                          <p:attrName>ppt_x</p:attrName>
                                        </p:attrNameLst>
                                      </p:cBhvr>
                                      <p:tavLst>
                                        <p:tav tm="0">
                                          <p:val>
                                            <p:strVal val="ppt_x"/>
                                          </p:val>
                                        </p:tav>
                                        <p:tav tm="100000">
                                          <p:val>
                                            <p:strVal val="ppt_x"/>
                                          </p:val>
                                        </p:tav>
                                      </p:tavLst>
                                    </p:anim>
                                    <p:anim calcmode="lin" valueType="num">
                                      <p:cBhvr additive="base">
                                        <p:cTn id="67" dur="500"/>
                                        <p:tgtEl>
                                          <p:spTgt spid="12"/>
                                        </p:tgtEl>
                                        <p:attrNameLst>
                                          <p:attrName>ppt_y</p:attrName>
                                        </p:attrNameLst>
                                      </p:cBhvr>
                                      <p:tavLst>
                                        <p:tav tm="0">
                                          <p:val>
                                            <p:strVal val="ppt_y"/>
                                          </p:val>
                                        </p:tav>
                                        <p:tav tm="100000">
                                          <p:val>
                                            <p:strVal val="1+ppt_h/2"/>
                                          </p:val>
                                        </p:tav>
                                      </p:tavLst>
                                    </p:anim>
                                    <p:set>
                                      <p:cBhvr>
                                        <p:cTn id="6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5" grpId="0"/>
      <p:bldP spid="25" grpId="0"/>
      <p:bldP spid="2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A2F03-795C-4DAB-A9BE-D8416E593087}"/>
              </a:ext>
            </a:extLst>
          </p:cNvPr>
          <p:cNvSpPr>
            <a:spLocks noGrp="1"/>
          </p:cNvSpPr>
          <p:nvPr>
            <p:ph idx="1"/>
          </p:nvPr>
        </p:nvSpPr>
        <p:spPr>
          <a:xfrm>
            <a:off x="533958" y="543356"/>
            <a:ext cx="10647071" cy="5643294"/>
          </a:xfrm>
        </p:spPr>
        <p:txBody>
          <a:bodyPr>
            <a:noAutofit/>
          </a:bodyPr>
          <a:lstStyle/>
          <a:p>
            <a:pPr marL="0" indent="0">
              <a:buNone/>
            </a:pPr>
            <a:r>
              <a:rPr lang="pt-PT" sz="1800" b="1" dirty="0">
                <a:latin typeface="Arial" panose="020B0604020202020204" pitchFamily="34" charset="0"/>
                <a:cs typeface="Arial" panose="020B0604020202020204" pitchFamily="34" charset="0"/>
              </a:rPr>
              <a:t>As razões mais aparentes para os Bancos Centrais considerarem a emissão de moeda digital para todos os agentes económicos, são a </a:t>
            </a:r>
            <a:r>
              <a:rPr lang="pt-PT" sz="1800" b="1" dirty="0">
                <a:highlight>
                  <a:srgbClr val="FFFF00"/>
                </a:highlight>
                <a:latin typeface="Arial" panose="020B0604020202020204" pitchFamily="34" charset="0"/>
                <a:cs typeface="Arial" panose="020B0604020202020204" pitchFamily="34" charset="0"/>
              </a:rPr>
              <a:t>continuada redução do uso de notas e moedas </a:t>
            </a:r>
            <a:r>
              <a:rPr lang="pt-PT" sz="1800" b="1" dirty="0">
                <a:latin typeface="Arial" panose="020B0604020202020204" pitchFamily="34" charset="0"/>
                <a:cs typeface="Arial" panose="020B0604020202020204" pitchFamily="34" charset="0"/>
              </a:rPr>
              <a:t>em muitos países e </a:t>
            </a:r>
            <a:r>
              <a:rPr lang="pt-PT" sz="1800" b="1" dirty="0">
                <a:highlight>
                  <a:srgbClr val="FFFF00"/>
                </a:highlight>
                <a:latin typeface="Arial" panose="020B0604020202020204" pitchFamily="34" charset="0"/>
                <a:cs typeface="Arial" panose="020B0604020202020204" pitchFamily="34" charset="0"/>
              </a:rPr>
              <a:t>o receio (sem grande fundamento como veremos) da perda de soberania monetária em resultado do aparecimento de tentativas de criar moedas digitais privadas. </a:t>
            </a:r>
            <a:r>
              <a:rPr lang="pt-PT" sz="1800" b="1" dirty="0">
                <a:latin typeface="Arial" panose="020B0604020202020204" pitchFamily="34" charset="0"/>
                <a:cs typeface="Arial" panose="020B0604020202020204" pitchFamily="34" charset="0"/>
              </a:rPr>
              <a:t>Como sabemos, a moeda define-se pelas funções que desempenha: 1- Unidade de conta e, consequentemente um padrão de pagamentos diferidos.  2- Um meio geral de troca ou de pagamentos 3- Uma reserva de valor</a:t>
            </a:r>
          </a:p>
          <a:p>
            <a:pPr marL="0" indent="0">
              <a:buNone/>
            </a:pPr>
            <a:r>
              <a:rPr lang="pt-PT" sz="1800" b="1" dirty="0">
                <a:highlight>
                  <a:srgbClr val="FFFF00"/>
                </a:highlight>
                <a:latin typeface="Arial" panose="020B0604020202020204" pitchFamily="34" charset="0"/>
                <a:cs typeface="Arial" panose="020B0604020202020204" pitchFamily="34" charset="0"/>
              </a:rPr>
              <a:t>A primeira função é, de longe, a mais importante</a:t>
            </a:r>
            <a:r>
              <a:rPr lang="pt-PT" sz="1800" b="1" dirty="0">
                <a:latin typeface="Arial" panose="020B0604020202020204" pitchFamily="34" charset="0"/>
                <a:cs typeface="Arial" panose="020B0604020202020204" pitchFamily="34" charset="0"/>
              </a:rPr>
              <a:t>. A) A moeda como unidade de conta permite a memória das transações económicas (registos contabilísticos). B) </a:t>
            </a:r>
            <a:r>
              <a:rPr lang="pt-PT" sz="1800" b="1" dirty="0">
                <a:highlight>
                  <a:srgbClr val="FFFF00"/>
                </a:highlight>
                <a:latin typeface="Arial" panose="020B0604020202020204" pitchFamily="34" charset="0"/>
                <a:cs typeface="Arial" panose="020B0604020202020204" pitchFamily="34" charset="0"/>
              </a:rPr>
              <a:t>Permite também transferir no tempo o valor económico, o que abre a porta ao mecanismo do crédito </a:t>
            </a:r>
            <a:r>
              <a:rPr lang="pt-PT" sz="1800" b="1" dirty="0">
                <a:latin typeface="Arial" panose="020B0604020202020204" pitchFamily="34" charset="0"/>
                <a:cs typeface="Arial" panose="020B0604020202020204" pitchFamily="34" charset="0"/>
              </a:rPr>
              <a:t>que historicamente possibilitou o desenvolvimento económico.  </a:t>
            </a:r>
          </a:p>
          <a:p>
            <a:pPr marL="0" indent="0">
              <a:buNone/>
            </a:pPr>
            <a:r>
              <a:rPr lang="pt-PT" sz="1800" b="1" dirty="0">
                <a:latin typeface="Arial" panose="020B0604020202020204" pitchFamily="34" charset="0"/>
                <a:cs typeface="Arial" panose="020B0604020202020204" pitchFamily="34" charset="0"/>
              </a:rPr>
              <a:t>No entanto, para a moeda desempenhar cabalmente essa função são necessárias duas condições: </a:t>
            </a:r>
            <a:r>
              <a:rPr lang="pt-PT" sz="1800" b="1" dirty="0">
                <a:highlight>
                  <a:srgbClr val="FFFF00"/>
                </a:highlight>
                <a:latin typeface="Arial" panose="020B0604020202020204" pitchFamily="34" charset="0"/>
                <a:cs typeface="Arial" panose="020B0604020202020204" pitchFamily="34" charset="0"/>
              </a:rPr>
              <a:t>a) a unidade de conta tem que ter uma razoável estabilidade </a:t>
            </a:r>
            <a:r>
              <a:rPr lang="pt-PT" sz="1800" b="1" dirty="0">
                <a:latin typeface="Arial" panose="020B0604020202020204" pitchFamily="34" charset="0"/>
                <a:cs typeface="Arial" panose="020B0604020202020204" pitchFamily="34" charset="0"/>
              </a:rPr>
              <a:t>ao longo do tempo em termos do seu poder de compra de bens (inflação) e da sua taxa de câmbio com outras moedas; </a:t>
            </a:r>
            <a:r>
              <a:rPr lang="pt-PT" sz="1800" b="1" dirty="0">
                <a:highlight>
                  <a:srgbClr val="FFFF00"/>
                </a:highlight>
                <a:latin typeface="Arial" panose="020B0604020202020204" pitchFamily="34" charset="0"/>
                <a:cs typeface="Arial" panose="020B0604020202020204" pitchFamily="34" charset="0"/>
              </a:rPr>
              <a:t>b) uniformidade da moeda num certo território, ou seja, que a maior parte das transações seja feita na mesma unidade de conta</a:t>
            </a:r>
            <a:r>
              <a:rPr lang="pt-PT" sz="1800" b="1" dirty="0">
                <a:latin typeface="Arial" panose="020B0604020202020204" pitchFamily="34" charset="0"/>
                <a:cs typeface="Arial" panose="020B0604020202020204" pitchFamily="34" charset="0"/>
              </a:rPr>
              <a:t>. Apenas desse modo é possível ter uma política monetária e macroeconómica num território </a:t>
            </a:r>
            <a:r>
              <a:rPr lang="pt-PT" sz="1800" b="1" dirty="0">
                <a:highlight>
                  <a:srgbClr val="FFFF00"/>
                </a:highlight>
                <a:latin typeface="Arial" panose="020B0604020202020204" pitchFamily="34" charset="0"/>
                <a:cs typeface="Arial" panose="020B0604020202020204" pitchFamily="34" charset="0"/>
              </a:rPr>
              <a:t>i.e. verdadeira soberania monetária</a:t>
            </a:r>
            <a:r>
              <a:rPr lang="pt-PT" sz="1800" b="1" dirty="0">
                <a:latin typeface="Arial" panose="020B0604020202020204" pitchFamily="34" charset="0"/>
                <a:cs typeface="Arial" panose="020B0604020202020204" pitchFamily="34" charset="0"/>
              </a:rPr>
              <a:t>.</a:t>
            </a:r>
          </a:p>
          <a:p>
            <a:pPr marL="0" indent="0">
              <a:buNone/>
            </a:pPr>
            <a:r>
              <a:rPr lang="pt-PT" sz="1800" b="1" dirty="0">
                <a:latin typeface="Arial" panose="020B0604020202020204" pitchFamily="34" charset="0"/>
                <a:cs typeface="Arial" panose="020B0604020202020204" pitchFamily="34" charset="0"/>
              </a:rPr>
              <a:t>A alternativa da existência de um conjunto de unidades de conta diferentes com relações voláteis entre elas, seria muito desfavorável para o funcionamento da economia. </a:t>
            </a:r>
            <a:r>
              <a:rPr lang="pt-PT" sz="1800" b="1" dirty="0">
                <a:highlight>
                  <a:srgbClr val="FFFF00"/>
                </a:highlight>
                <a:latin typeface="Arial" panose="020B0604020202020204" pitchFamily="34" charset="0"/>
                <a:cs typeface="Arial" panose="020B0604020202020204" pitchFamily="34" charset="0"/>
              </a:rPr>
              <a:t>Seria esse o risco da (improvável) supremacia de várias “moedas” digitais privadas.     </a:t>
            </a:r>
          </a:p>
        </p:txBody>
      </p:sp>
      <p:sp>
        <p:nvSpPr>
          <p:cNvPr id="2" name="Slide Number Placeholder 1">
            <a:extLst>
              <a:ext uri="{FF2B5EF4-FFF2-40B4-BE49-F238E27FC236}">
                <a16:creationId xmlns:a16="http://schemas.microsoft.com/office/drawing/2014/main" id="{F9E9F19D-2765-439A-8EC5-3DDDF02B42FE}"/>
              </a:ext>
            </a:extLst>
          </p:cNvPr>
          <p:cNvSpPr>
            <a:spLocks noGrp="1"/>
          </p:cNvSpPr>
          <p:nvPr>
            <p:ph type="sldNum" sz="quarter" idx="12"/>
          </p:nvPr>
        </p:nvSpPr>
        <p:spPr/>
        <p:txBody>
          <a:bodyPr/>
          <a:lstStyle/>
          <a:p>
            <a:fld id="{3C454D2A-EBA0-4F4A-BAC3-58869111C0C2}" type="slidenum">
              <a:rPr lang="en-GB" smtClean="0"/>
              <a:pPr/>
              <a:t>24</a:t>
            </a:fld>
            <a:endParaRPr lang="en-GB" dirty="0"/>
          </a:p>
        </p:txBody>
      </p:sp>
      <p:sp>
        <p:nvSpPr>
          <p:cNvPr id="6" name="TextBox 5">
            <a:extLst>
              <a:ext uri="{FF2B5EF4-FFF2-40B4-BE49-F238E27FC236}">
                <a16:creationId xmlns:a16="http://schemas.microsoft.com/office/drawing/2014/main" id="{13A3A88D-EEDF-F081-8C01-FE355DB62C22}"/>
              </a:ext>
            </a:extLst>
          </p:cNvPr>
          <p:cNvSpPr txBox="1"/>
          <p:nvPr/>
        </p:nvSpPr>
        <p:spPr>
          <a:xfrm>
            <a:off x="2885243" y="8766"/>
            <a:ext cx="4243527" cy="400110"/>
          </a:xfrm>
          <a:prstGeom prst="rect">
            <a:avLst/>
          </a:prstGeom>
          <a:noFill/>
        </p:spPr>
        <p:txBody>
          <a:bodyPr wrap="square" rtlCol="0">
            <a:spAutoFit/>
          </a:bodyPr>
          <a:lstStyle/>
          <a:p>
            <a:pPr algn="ctr"/>
            <a:r>
              <a:rPr lang="en-GB" sz="2000" b="1" dirty="0">
                <a:solidFill>
                  <a:schemeClr val="bg1"/>
                </a:solidFill>
              </a:rPr>
              <a:t>O QUE É A SOBERANIA MONETÁRIA</a:t>
            </a:r>
          </a:p>
        </p:txBody>
      </p:sp>
    </p:spTree>
    <p:extLst>
      <p:ext uri="{BB962C8B-B14F-4D97-AF65-F5344CB8AC3E}">
        <p14:creationId xmlns:p14="http://schemas.microsoft.com/office/powerpoint/2010/main" val="33254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C66E73C-F231-2263-C2C2-AE1CDFCEF343}"/>
              </a:ext>
            </a:extLst>
          </p:cNvPr>
          <p:cNvPicPr>
            <a:picLocks noChangeAspect="1"/>
          </p:cNvPicPr>
          <p:nvPr/>
        </p:nvPicPr>
        <p:blipFill>
          <a:blip r:embed="rId2"/>
          <a:stretch>
            <a:fillRect/>
          </a:stretch>
        </p:blipFill>
        <p:spPr>
          <a:xfrm>
            <a:off x="402280" y="435113"/>
            <a:ext cx="6320610" cy="3736004"/>
          </a:xfrm>
          <a:prstGeom prst="rect">
            <a:avLst/>
          </a:prstGeom>
        </p:spPr>
      </p:pic>
      <p:sp>
        <p:nvSpPr>
          <p:cNvPr id="17" name="TextBox 16">
            <a:extLst>
              <a:ext uri="{FF2B5EF4-FFF2-40B4-BE49-F238E27FC236}">
                <a16:creationId xmlns:a16="http://schemas.microsoft.com/office/drawing/2014/main" id="{6874A6AF-0782-4F45-9478-50F5693DFAF7}"/>
              </a:ext>
            </a:extLst>
          </p:cNvPr>
          <p:cNvSpPr txBox="1"/>
          <p:nvPr/>
        </p:nvSpPr>
        <p:spPr>
          <a:xfrm>
            <a:off x="0" y="0"/>
            <a:ext cx="12192000" cy="369332"/>
          </a:xfrm>
          <a:prstGeom prst="rect">
            <a:avLst/>
          </a:prstGeom>
          <a:solidFill>
            <a:schemeClr val="accent1">
              <a:lumMod val="75000"/>
            </a:schemeClr>
          </a:solidFill>
        </p:spPr>
        <p:txBody>
          <a:bodyPr wrap="square" rtlCol="0">
            <a:spAutoFit/>
          </a:bodyPr>
          <a:lstStyle/>
          <a:p>
            <a:pPr algn="ctr"/>
            <a:r>
              <a:rPr lang="en-GB" b="1" dirty="0">
                <a:solidFill>
                  <a:schemeClr val="bg1"/>
                </a:solidFill>
              </a:rPr>
              <a:t>A EXTRAORDINÁRIA VOLATILIDADE DO BITCOIN</a:t>
            </a:r>
          </a:p>
        </p:txBody>
      </p:sp>
      <p:cxnSp>
        <p:nvCxnSpPr>
          <p:cNvPr id="7" name="Straight Arrow Connector 6">
            <a:extLst>
              <a:ext uri="{FF2B5EF4-FFF2-40B4-BE49-F238E27FC236}">
                <a16:creationId xmlns:a16="http://schemas.microsoft.com/office/drawing/2014/main" id="{FDF6B5A0-EC1E-46D4-98B7-82F5C52172DB}"/>
              </a:ext>
            </a:extLst>
          </p:cNvPr>
          <p:cNvCxnSpPr>
            <a:cxnSpLocks/>
          </p:cNvCxnSpPr>
          <p:nvPr/>
        </p:nvCxnSpPr>
        <p:spPr>
          <a:xfrm flipV="1">
            <a:off x="2586770" y="1227228"/>
            <a:ext cx="595801" cy="184274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94912C1-069B-4D3A-9079-6FBF8EED89DE}"/>
              </a:ext>
            </a:extLst>
          </p:cNvPr>
          <p:cNvSpPr txBox="1"/>
          <p:nvPr/>
        </p:nvSpPr>
        <p:spPr>
          <a:xfrm>
            <a:off x="2860643" y="2116287"/>
            <a:ext cx="666201" cy="300082"/>
          </a:xfrm>
          <a:prstGeom prst="rect">
            <a:avLst/>
          </a:prstGeom>
          <a:noFill/>
        </p:spPr>
        <p:txBody>
          <a:bodyPr wrap="none" rtlCol="0">
            <a:spAutoFit/>
          </a:bodyPr>
          <a:lstStyle/>
          <a:p>
            <a:r>
              <a:rPr lang="en-GB" sz="1350" b="1" dirty="0"/>
              <a:t>+202%</a:t>
            </a:r>
          </a:p>
        </p:txBody>
      </p:sp>
      <p:cxnSp>
        <p:nvCxnSpPr>
          <p:cNvPr id="10" name="Straight Arrow Connector 9">
            <a:extLst>
              <a:ext uri="{FF2B5EF4-FFF2-40B4-BE49-F238E27FC236}">
                <a16:creationId xmlns:a16="http://schemas.microsoft.com/office/drawing/2014/main" id="{B4600D15-0EB9-434A-A804-3CDDE495F1F0}"/>
              </a:ext>
            </a:extLst>
          </p:cNvPr>
          <p:cNvCxnSpPr>
            <a:cxnSpLocks/>
          </p:cNvCxnSpPr>
          <p:nvPr/>
        </p:nvCxnSpPr>
        <p:spPr>
          <a:xfrm>
            <a:off x="3204916" y="1158844"/>
            <a:ext cx="572855" cy="141588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173A90FA-08D3-4171-A2A2-1E3DAAC0D2F3}"/>
              </a:ext>
            </a:extLst>
          </p:cNvPr>
          <p:cNvSpPr txBox="1"/>
          <p:nvPr/>
        </p:nvSpPr>
        <p:spPr>
          <a:xfrm>
            <a:off x="3333024" y="1547356"/>
            <a:ext cx="675921" cy="300082"/>
          </a:xfrm>
          <a:prstGeom prst="rect">
            <a:avLst/>
          </a:prstGeom>
          <a:noFill/>
        </p:spPr>
        <p:txBody>
          <a:bodyPr wrap="none" rtlCol="0">
            <a:spAutoFit/>
          </a:bodyPr>
          <a:lstStyle/>
          <a:p>
            <a:r>
              <a:rPr lang="en-GB" sz="1350" b="1" dirty="0">
                <a:solidFill>
                  <a:srgbClr val="FF0000"/>
                </a:solidFill>
              </a:rPr>
              <a:t>-50.2%</a:t>
            </a:r>
          </a:p>
        </p:txBody>
      </p:sp>
      <p:cxnSp>
        <p:nvCxnSpPr>
          <p:cNvPr id="13" name="Straight Arrow Connector 12">
            <a:extLst>
              <a:ext uri="{FF2B5EF4-FFF2-40B4-BE49-F238E27FC236}">
                <a16:creationId xmlns:a16="http://schemas.microsoft.com/office/drawing/2014/main" id="{05143B46-7212-497D-A46A-80B64AA458BC}"/>
              </a:ext>
            </a:extLst>
          </p:cNvPr>
          <p:cNvCxnSpPr>
            <a:cxnSpLocks/>
          </p:cNvCxnSpPr>
          <p:nvPr/>
        </p:nvCxnSpPr>
        <p:spPr>
          <a:xfrm flipV="1">
            <a:off x="3831255" y="938169"/>
            <a:ext cx="516071" cy="16487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D7EE6C1E-8D26-4224-A93B-34353FC9D562}"/>
              </a:ext>
            </a:extLst>
          </p:cNvPr>
          <p:cNvSpPr txBox="1"/>
          <p:nvPr/>
        </p:nvSpPr>
        <p:spPr>
          <a:xfrm>
            <a:off x="3635812" y="1053018"/>
            <a:ext cx="666201" cy="300082"/>
          </a:xfrm>
          <a:prstGeom prst="rect">
            <a:avLst/>
          </a:prstGeom>
          <a:noFill/>
        </p:spPr>
        <p:txBody>
          <a:bodyPr wrap="none" rtlCol="0">
            <a:spAutoFit/>
          </a:bodyPr>
          <a:lstStyle/>
          <a:p>
            <a:r>
              <a:rPr lang="en-GB" sz="1350" b="1" dirty="0"/>
              <a:t>+112%</a:t>
            </a:r>
          </a:p>
        </p:txBody>
      </p:sp>
      <p:cxnSp>
        <p:nvCxnSpPr>
          <p:cNvPr id="16" name="Straight Arrow Connector 15">
            <a:extLst>
              <a:ext uri="{FF2B5EF4-FFF2-40B4-BE49-F238E27FC236}">
                <a16:creationId xmlns:a16="http://schemas.microsoft.com/office/drawing/2014/main" id="{3BF241DD-389E-48BD-B121-52DB3FD1EFDD}"/>
              </a:ext>
            </a:extLst>
          </p:cNvPr>
          <p:cNvCxnSpPr>
            <a:cxnSpLocks/>
          </p:cNvCxnSpPr>
          <p:nvPr/>
        </p:nvCxnSpPr>
        <p:spPr>
          <a:xfrm>
            <a:off x="4383484" y="949507"/>
            <a:ext cx="986693" cy="163738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B982FB9E-B291-4A74-BDE2-70C465D12521}"/>
              </a:ext>
            </a:extLst>
          </p:cNvPr>
          <p:cNvSpPr txBox="1"/>
          <p:nvPr/>
        </p:nvSpPr>
        <p:spPr>
          <a:xfrm>
            <a:off x="2657211" y="719397"/>
            <a:ext cx="797990" cy="507831"/>
          </a:xfrm>
          <a:prstGeom prst="rect">
            <a:avLst/>
          </a:prstGeom>
          <a:noFill/>
        </p:spPr>
        <p:txBody>
          <a:bodyPr wrap="square" rtlCol="0">
            <a:spAutoFit/>
          </a:bodyPr>
          <a:lstStyle/>
          <a:p>
            <a:pPr algn="ctr"/>
            <a:r>
              <a:rPr lang="en-GB" sz="1350" b="1" dirty="0" err="1"/>
              <a:t>Março</a:t>
            </a:r>
            <a:r>
              <a:rPr lang="en-GB" sz="1350" b="1" dirty="0"/>
              <a:t> 2021</a:t>
            </a:r>
          </a:p>
        </p:txBody>
      </p:sp>
      <p:sp>
        <p:nvSpPr>
          <p:cNvPr id="23" name="TextBox 22">
            <a:extLst>
              <a:ext uri="{FF2B5EF4-FFF2-40B4-BE49-F238E27FC236}">
                <a16:creationId xmlns:a16="http://schemas.microsoft.com/office/drawing/2014/main" id="{2AFFEEB6-EF8F-4451-B8EA-743E07715BAA}"/>
              </a:ext>
            </a:extLst>
          </p:cNvPr>
          <p:cNvSpPr txBox="1"/>
          <p:nvPr/>
        </p:nvSpPr>
        <p:spPr>
          <a:xfrm>
            <a:off x="3685806" y="2574731"/>
            <a:ext cx="1110271" cy="300082"/>
          </a:xfrm>
          <a:prstGeom prst="rect">
            <a:avLst/>
          </a:prstGeom>
          <a:noFill/>
        </p:spPr>
        <p:txBody>
          <a:bodyPr wrap="square" rtlCol="0">
            <a:spAutoFit/>
          </a:bodyPr>
          <a:lstStyle/>
          <a:p>
            <a:r>
              <a:rPr lang="en-GB" sz="1350" dirty="0"/>
              <a:t>22 July 2121</a:t>
            </a:r>
          </a:p>
        </p:txBody>
      </p:sp>
      <p:sp>
        <p:nvSpPr>
          <p:cNvPr id="24" name="TextBox 23">
            <a:extLst>
              <a:ext uri="{FF2B5EF4-FFF2-40B4-BE49-F238E27FC236}">
                <a16:creationId xmlns:a16="http://schemas.microsoft.com/office/drawing/2014/main" id="{B03EE337-0536-4633-AC16-969265A4CE3F}"/>
              </a:ext>
            </a:extLst>
          </p:cNvPr>
          <p:cNvSpPr txBox="1"/>
          <p:nvPr/>
        </p:nvSpPr>
        <p:spPr>
          <a:xfrm>
            <a:off x="3885554" y="628064"/>
            <a:ext cx="1034927" cy="300082"/>
          </a:xfrm>
          <a:prstGeom prst="rect">
            <a:avLst/>
          </a:prstGeom>
          <a:noFill/>
        </p:spPr>
        <p:txBody>
          <a:bodyPr wrap="square" rtlCol="0">
            <a:spAutoFit/>
          </a:bodyPr>
          <a:lstStyle/>
          <a:p>
            <a:r>
              <a:rPr lang="en-GB" sz="1350" b="1" dirty="0"/>
              <a:t>8 Nov 2021</a:t>
            </a:r>
          </a:p>
        </p:txBody>
      </p:sp>
      <p:sp>
        <p:nvSpPr>
          <p:cNvPr id="2" name="TextBox 1">
            <a:extLst>
              <a:ext uri="{FF2B5EF4-FFF2-40B4-BE49-F238E27FC236}">
                <a16:creationId xmlns:a16="http://schemas.microsoft.com/office/drawing/2014/main" id="{4209B3FD-E583-4999-B4F1-E094F740101A}"/>
              </a:ext>
            </a:extLst>
          </p:cNvPr>
          <p:cNvSpPr txBox="1"/>
          <p:nvPr/>
        </p:nvSpPr>
        <p:spPr>
          <a:xfrm>
            <a:off x="6734808" y="449563"/>
            <a:ext cx="5095218" cy="3693319"/>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As </a:t>
            </a:r>
            <a:r>
              <a:rPr lang="pt-BR" b="1" dirty="0">
                <a:highlight>
                  <a:srgbClr val="FFFF00"/>
                </a:highlight>
                <a:latin typeface="Arial" panose="020B0604020202020204" pitchFamily="34" charset="0"/>
                <a:cs typeface="Arial" panose="020B0604020202020204" pitchFamily="34" charset="0"/>
              </a:rPr>
              <a:t>extraordinárias variações do preço do Bitcoin em termos de dólares (e de todas as outras moedas oficiais) </a:t>
            </a:r>
            <a:r>
              <a:rPr lang="pt-BR" b="1" dirty="0">
                <a:latin typeface="Arial" panose="020B0604020202020204" pitchFamily="34" charset="0"/>
                <a:cs typeface="Arial" panose="020B0604020202020204" pitchFamily="34" charset="0"/>
              </a:rPr>
              <a:t>são uma prova da sua ineficácia para ser usada como meio de pagamento regular ou ainda menos, como unidade de conta para o cálculo económico e planeamento financeiro. O Quadro abaixo mostra o que poderia ser a variação em poucos meses do poder de compra de 10 bitcoins. </a:t>
            </a:r>
            <a:r>
              <a:rPr lang="pt-BR" b="1" dirty="0">
                <a:highlight>
                  <a:srgbClr val="FFFF00"/>
                </a:highlight>
                <a:latin typeface="Arial" panose="020B0604020202020204" pitchFamily="34" charset="0"/>
                <a:cs typeface="Arial" panose="020B0604020202020204" pitchFamily="34" charset="0"/>
              </a:rPr>
              <a:t>Nenhuma organização pode usar a bitcoin como uma unidade de conta para fazer orçamentos e elaborar um plano de negócios a prazo</a:t>
            </a:r>
            <a:r>
              <a:rPr lang="pt-BR" b="1"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D973B26-3412-8549-1D15-B5159D09DCA8}"/>
              </a:ext>
            </a:extLst>
          </p:cNvPr>
          <p:cNvSpPr txBox="1"/>
          <p:nvPr/>
        </p:nvSpPr>
        <p:spPr>
          <a:xfrm>
            <a:off x="4628312" y="1323946"/>
            <a:ext cx="668773" cy="300082"/>
          </a:xfrm>
          <a:prstGeom prst="rect">
            <a:avLst/>
          </a:prstGeom>
          <a:noFill/>
        </p:spPr>
        <p:txBody>
          <a:bodyPr wrap="none" rtlCol="0">
            <a:spAutoFit/>
          </a:bodyPr>
          <a:lstStyle/>
          <a:p>
            <a:r>
              <a:rPr lang="en-GB" sz="1350" b="1" dirty="0">
                <a:solidFill>
                  <a:srgbClr val="FF0000"/>
                </a:solidFill>
              </a:rPr>
              <a:t>-55.1%</a:t>
            </a:r>
          </a:p>
        </p:txBody>
      </p:sp>
      <p:sp>
        <p:nvSpPr>
          <p:cNvPr id="31" name="TextBox 30">
            <a:extLst>
              <a:ext uri="{FF2B5EF4-FFF2-40B4-BE49-F238E27FC236}">
                <a16:creationId xmlns:a16="http://schemas.microsoft.com/office/drawing/2014/main" id="{2507CC47-BBC9-1882-C7D8-949A7ADFE4CB}"/>
              </a:ext>
            </a:extLst>
          </p:cNvPr>
          <p:cNvSpPr txBox="1"/>
          <p:nvPr/>
        </p:nvSpPr>
        <p:spPr>
          <a:xfrm>
            <a:off x="2540602" y="2954068"/>
            <a:ext cx="1098529" cy="300082"/>
          </a:xfrm>
          <a:prstGeom prst="rect">
            <a:avLst/>
          </a:prstGeom>
          <a:noFill/>
        </p:spPr>
        <p:txBody>
          <a:bodyPr wrap="square" rtlCol="0">
            <a:spAutoFit/>
          </a:bodyPr>
          <a:lstStyle/>
          <a:p>
            <a:r>
              <a:rPr lang="en-GB" sz="1350" b="1" dirty="0"/>
              <a:t>15 Dez2020</a:t>
            </a:r>
          </a:p>
        </p:txBody>
      </p:sp>
      <p:sp>
        <p:nvSpPr>
          <p:cNvPr id="3" name="TextBox 2">
            <a:extLst>
              <a:ext uri="{FF2B5EF4-FFF2-40B4-BE49-F238E27FC236}">
                <a16:creationId xmlns:a16="http://schemas.microsoft.com/office/drawing/2014/main" id="{EE276A4B-A779-4C42-C632-E52B2168DD97}"/>
              </a:ext>
            </a:extLst>
          </p:cNvPr>
          <p:cNvSpPr txBox="1"/>
          <p:nvPr/>
        </p:nvSpPr>
        <p:spPr>
          <a:xfrm>
            <a:off x="307650" y="4064756"/>
            <a:ext cx="11884350" cy="923330"/>
          </a:xfrm>
          <a:prstGeom prst="rect">
            <a:avLst/>
          </a:prstGeom>
          <a:noFill/>
        </p:spPr>
        <p:txBody>
          <a:bodyPr wrap="square" rtlCol="0">
            <a:spAutoFit/>
          </a:bodyPr>
          <a:lstStyle/>
          <a:p>
            <a:r>
              <a:rPr lang="pt-BR" b="1" dirty="0">
                <a:latin typeface="Arial" panose="020B0604020202020204" pitchFamily="34" charset="0"/>
                <a:cs typeface="Arial" panose="020B0604020202020204" pitchFamily="34" charset="0"/>
              </a:rPr>
              <a:t>As mal designadas novas “criptomoedas” não são, na verdade, moedas, uma vez que não podem desempenhar toda as respectivas funções. </a:t>
            </a:r>
            <a:r>
              <a:rPr lang="pt-BR" b="1" dirty="0">
                <a:highlight>
                  <a:srgbClr val="FFFF00"/>
                </a:highlight>
                <a:latin typeface="Arial" panose="020B0604020202020204" pitchFamily="34" charset="0"/>
                <a:cs typeface="Arial" panose="020B0604020202020204" pitchFamily="34" charset="0"/>
              </a:rPr>
              <a:t>Tornaram-se em cripto-activos de investimento especulativo</a:t>
            </a:r>
            <a:r>
              <a:rPr lang="pt-BR" b="1" dirty="0">
                <a:latin typeface="Arial" panose="020B0604020202020204" pitchFamily="34" charset="0"/>
                <a:cs typeface="Arial" panose="020B0604020202020204" pitchFamily="34" charset="0"/>
              </a:rPr>
              <a:t> </a:t>
            </a:r>
            <a:r>
              <a:rPr lang="pt-BR" b="1" dirty="0">
                <a:highlight>
                  <a:srgbClr val="FFFF00"/>
                </a:highlight>
                <a:latin typeface="Arial" panose="020B0604020202020204" pitchFamily="34" charset="0"/>
                <a:cs typeface="Arial" panose="020B0604020202020204" pitchFamily="34" charset="0"/>
              </a:rPr>
              <a:t>que competem com outros classes de activos, como o ouro.</a:t>
            </a:r>
            <a:endParaRPr lang="en-GB" dirty="0"/>
          </a:p>
        </p:txBody>
      </p:sp>
      <p:cxnSp>
        <p:nvCxnSpPr>
          <p:cNvPr id="6" name="Straight Arrow Connector 5">
            <a:extLst>
              <a:ext uri="{FF2B5EF4-FFF2-40B4-BE49-F238E27FC236}">
                <a16:creationId xmlns:a16="http://schemas.microsoft.com/office/drawing/2014/main" id="{8D5D92D6-9138-9868-0123-4C479FE78952}"/>
              </a:ext>
            </a:extLst>
          </p:cNvPr>
          <p:cNvCxnSpPr>
            <a:cxnSpLocks/>
          </p:cNvCxnSpPr>
          <p:nvPr/>
        </p:nvCxnSpPr>
        <p:spPr>
          <a:xfrm flipV="1">
            <a:off x="1191931" y="1102713"/>
            <a:ext cx="2023734" cy="25544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7CE1CED-52EB-14AA-F06A-EAB6245D9AD9}"/>
              </a:ext>
            </a:extLst>
          </p:cNvPr>
          <p:cNvSpPr txBox="1"/>
          <p:nvPr/>
        </p:nvSpPr>
        <p:spPr>
          <a:xfrm>
            <a:off x="1281660" y="2266328"/>
            <a:ext cx="662361" cy="300082"/>
          </a:xfrm>
          <a:prstGeom prst="rect">
            <a:avLst/>
          </a:prstGeom>
          <a:noFill/>
        </p:spPr>
        <p:txBody>
          <a:bodyPr wrap="none" rtlCol="0">
            <a:spAutoFit/>
          </a:bodyPr>
          <a:lstStyle/>
          <a:p>
            <a:r>
              <a:rPr lang="en-GB" sz="1350" b="1" dirty="0"/>
              <a:t>+968%</a:t>
            </a:r>
          </a:p>
        </p:txBody>
      </p:sp>
      <p:sp>
        <p:nvSpPr>
          <p:cNvPr id="29" name="TextBox 28">
            <a:extLst>
              <a:ext uri="{FF2B5EF4-FFF2-40B4-BE49-F238E27FC236}">
                <a16:creationId xmlns:a16="http://schemas.microsoft.com/office/drawing/2014/main" id="{57217901-C39F-BCE3-FAA4-DB2604099F41}"/>
              </a:ext>
            </a:extLst>
          </p:cNvPr>
          <p:cNvSpPr txBox="1"/>
          <p:nvPr/>
        </p:nvSpPr>
        <p:spPr>
          <a:xfrm>
            <a:off x="702166" y="3636398"/>
            <a:ext cx="979528" cy="300082"/>
          </a:xfrm>
          <a:prstGeom prst="rect">
            <a:avLst/>
          </a:prstGeom>
          <a:noFill/>
        </p:spPr>
        <p:txBody>
          <a:bodyPr wrap="square" rtlCol="0">
            <a:spAutoFit/>
          </a:bodyPr>
          <a:lstStyle/>
          <a:p>
            <a:r>
              <a:rPr lang="en-GB" sz="1350" dirty="0"/>
              <a:t> Mar 2020</a:t>
            </a:r>
          </a:p>
        </p:txBody>
      </p:sp>
      <p:graphicFrame>
        <p:nvGraphicFramePr>
          <p:cNvPr id="55" name="Object 54">
            <a:extLst>
              <a:ext uri="{FF2B5EF4-FFF2-40B4-BE49-F238E27FC236}">
                <a16:creationId xmlns:a16="http://schemas.microsoft.com/office/drawing/2014/main" id="{E37E16E1-5EAB-4478-F375-0933D8905126}"/>
              </a:ext>
            </a:extLst>
          </p:cNvPr>
          <p:cNvGraphicFramePr>
            <a:graphicFrameLocks noChangeAspect="1"/>
          </p:cNvGraphicFramePr>
          <p:nvPr>
            <p:extLst>
              <p:ext uri="{D42A27DB-BD31-4B8C-83A1-F6EECF244321}">
                <p14:modId xmlns:p14="http://schemas.microsoft.com/office/powerpoint/2010/main" val="3391570750"/>
              </p:ext>
            </p:extLst>
          </p:nvPr>
        </p:nvGraphicFramePr>
        <p:xfrm>
          <a:off x="908161" y="4965063"/>
          <a:ext cx="9315450" cy="1724025"/>
        </p:xfrm>
        <a:graphic>
          <a:graphicData uri="http://schemas.openxmlformats.org/presentationml/2006/ole">
            <mc:AlternateContent xmlns:mc="http://schemas.openxmlformats.org/markup-compatibility/2006">
              <mc:Choice xmlns:v="urn:schemas-microsoft-com:vml" Requires="v">
                <p:oleObj name="Worksheet" r:id="rId3" imgW="9315428" imgH="1724198" progId="Excel.Sheet.12">
                  <p:embed/>
                </p:oleObj>
              </mc:Choice>
              <mc:Fallback>
                <p:oleObj name="Worksheet" r:id="rId3" imgW="9315428" imgH="1724198" progId="Excel.Sheet.12">
                  <p:embed/>
                  <p:pic>
                    <p:nvPicPr>
                      <p:cNvPr id="55" name="Object 54">
                        <a:extLst>
                          <a:ext uri="{FF2B5EF4-FFF2-40B4-BE49-F238E27FC236}">
                            <a16:creationId xmlns:a16="http://schemas.microsoft.com/office/drawing/2014/main" id="{E37E16E1-5EAB-4478-F375-0933D8905126}"/>
                          </a:ext>
                        </a:extLst>
                      </p:cNvPr>
                      <p:cNvPicPr/>
                      <p:nvPr/>
                    </p:nvPicPr>
                    <p:blipFill>
                      <a:blip r:embed="rId4"/>
                      <a:stretch>
                        <a:fillRect/>
                      </a:stretch>
                    </p:blipFill>
                    <p:spPr>
                      <a:xfrm>
                        <a:off x="908161" y="4965063"/>
                        <a:ext cx="9315450" cy="1724025"/>
                      </a:xfrm>
                      <a:prstGeom prst="rect">
                        <a:avLst/>
                      </a:prstGeom>
                    </p:spPr>
                  </p:pic>
                </p:oleObj>
              </mc:Fallback>
            </mc:AlternateContent>
          </a:graphicData>
        </a:graphic>
      </p:graphicFrame>
      <p:cxnSp>
        <p:nvCxnSpPr>
          <p:cNvPr id="27" name="Straight Arrow Connector 26">
            <a:extLst>
              <a:ext uri="{FF2B5EF4-FFF2-40B4-BE49-F238E27FC236}">
                <a16:creationId xmlns:a16="http://schemas.microsoft.com/office/drawing/2014/main" id="{6EC3B524-2D2E-928F-30E1-DC270D499A18}"/>
              </a:ext>
            </a:extLst>
          </p:cNvPr>
          <p:cNvCxnSpPr>
            <a:cxnSpLocks/>
          </p:cNvCxnSpPr>
          <p:nvPr/>
        </p:nvCxnSpPr>
        <p:spPr>
          <a:xfrm>
            <a:off x="5338686" y="2555091"/>
            <a:ext cx="843542" cy="54619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F892A189-0EBD-77E2-EDD9-4A1F2D9D196D}"/>
              </a:ext>
            </a:extLst>
          </p:cNvPr>
          <p:cNvSpPr txBox="1"/>
          <p:nvPr/>
        </p:nvSpPr>
        <p:spPr>
          <a:xfrm>
            <a:off x="5760457" y="2647002"/>
            <a:ext cx="675185" cy="300082"/>
          </a:xfrm>
          <a:prstGeom prst="rect">
            <a:avLst/>
          </a:prstGeom>
          <a:noFill/>
        </p:spPr>
        <p:txBody>
          <a:bodyPr wrap="none" rtlCol="0">
            <a:spAutoFit/>
          </a:bodyPr>
          <a:lstStyle/>
          <a:p>
            <a:r>
              <a:rPr lang="en-GB" sz="1350" b="1" dirty="0">
                <a:solidFill>
                  <a:srgbClr val="FF0000"/>
                </a:solidFill>
              </a:rPr>
              <a:t>-35.2%</a:t>
            </a:r>
          </a:p>
        </p:txBody>
      </p:sp>
      <p:sp>
        <p:nvSpPr>
          <p:cNvPr id="33" name="TextBox 32">
            <a:extLst>
              <a:ext uri="{FF2B5EF4-FFF2-40B4-BE49-F238E27FC236}">
                <a16:creationId xmlns:a16="http://schemas.microsoft.com/office/drawing/2014/main" id="{27CD845D-F7AD-89CC-F7EE-792EA4C5CB90}"/>
              </a:ext>
            </a:extLst>
          </p:cNvPr>
          <p:cNvSpPr txBox="1"/>
          <p:nvPr/>
        </p:nvSpPr>
        <p:spPr>
          <a:xfrm>
            <a:off x="402279" y="439665"/>
            <a:ext cx="2565503" cy="369332"/>
          </a:xfrm>
          <a:prstGeom prst="rect">
            <a:avLst/>
          </a:prstGeom>
          <a:solidFill>
            <a:schemeClr val="bg1"/>
          </a:solidFill>
        </p:spPr>
        <p:txBody>
          <a:bodyPr wrap="square" rtlCol="0">
            <a:spAutoFit/>
          </a:bodyPr>
          <a:lstStyle/>
          <a:p>
            <a:r>
              <a:rPr lang="en-GB" b="1" dirty="0"/>
              <a:t>BITCOIN  / USD </a:t>
            </a:r>
            <a:r>
              <a:rPr lang="en-GB" sz="1400" b="1" dirty="0"/>
              <a:t>8/Oct/2022</a:t>
            </a:r>
            <a:endParaRPr lang="en-GB" b="1" dirty="0"/>
          </a:p>
        </p:txBody>
      </p:sp>
      <p:sp>
        <p:nvSpPr>
          <p:cNvPr id="34" name="TextBox 33">
            <a:extLst>
              <a:ext uri="{FF2B5EF4-FFF2-40B4-BE49-F238E27FC236}">
                <a16:creationId xmlns:a16="http://schemas.microsoft.com/office/drawing/2014/main" id="{33D662F5-0975-D8AF-4550-56D75333FC8E}"/>
              </a:ext>
            </a:extLst>
          </p:cNvPr>
          <p:cNvSpPr txBox="1"/>
          <p:nvPr/>
        </p:nvSpPr>
        <p:spPr>
          <a:xfrm>
            <a:off x="172719" y="3862985"/>
            <a:ext cx="6320610" cy="307777"/>
          </a:xfrm>
          <a:prstGeom prst="rect">
            <a:avLst/>
          </a:prstGeom>
          <a:solidFill>
            <a:schemeClr val="bg1"/>
          </a:solidFill>
        </p:spPr>
        <p:txBody>
          <a:bodyPr wrap="square" rtlCol="0">
            <a:spAutoFit/>
          </a:bodyPr>
          <a:lstStyle/>
          <a:p>
            <a:r>
              <a:rPr lang="en-GB" sz="1400" b="1" dirty="0"/>
              <a:t>     2020      Mar         Jul                2021                   Jul              2022                Jul             Oct    </a:t>
            </a:r>
          </a:p>
        </p:txBody>
      </p:sp>
      <p:sp>
        <p:nvSpPr>
          <p:cNvPr id="35" name="TextBox 34">
            <a:extLst>
              <a:ext uri="{FF2B5EF4-FFF2-40B4-BE49-F238E27FC236}">
                <a16:creationId xmlns:a16="http://schemas.microsoft.com/office/drawing/2014/main" id="{1E6E0D54-8DBA-B70F-9A65-45C5AF123440}"/>
              </a:ext>
            </a:extLst>
          </p:cNvPr>
          <p:cNvSpPr txBox="1"/>
          <p:nvPr/>
        </p:nvSpPr>
        <p:spPr>
          <a:xfrm>
            <a:off x="6004678" y="678300"/>
            <a:ext cx="622259" cy="2062103"/>
          </a:xfrm>
          <a:prstGeom prst="rect">
            <a:avLst/>
          </a:prstGeom>
          <a:solidFill>
            <a:schemeClr val="bg1"/>
          </a:solidFill>
        </p:spPr>
        <p:txBody>
          <a:bodyPr wrap="square" rtlCol="0">
            <a:spAutoFit/>
          </a:bodyPr>
          <a:lstStyle/>
          <a:p>
            <a:r>
              <a:rPr lang="en-GB" sz="1200" dirty="0"/>
              <a:t>70000</a:t>
            </a:r>
          </a:p>
          <a:p>
            <a:endParaRPr lang="en-GB" sz="1200" dirty="0"/>
          </a:p>
          <a:p>
            <a:r>
              <a:rPr lang="en-GB" sz="1200" dirty="0"/>
              <a:t>60000</a:t>
            </a:r>
          </a:p>
          <a:p>
            <a:endParaRPr lang="en-GB" sz="1200" dirty="0"/>
          </a:p>
          <a:p>
            <a:endParaRPr lang="en-GB" sz="1200" dirty="0"/>
          </a:p>
          <a:p>
            <a:r>
              <a:rPr lang="en-GB" sz="1200" dirty="0"/>
              <a:t>50000</a:t>
            </a:r>
          </a:p>
          <a:p>
            <a:endParaRPr lang="en-GB" sz="1200" dirty="0"/>
          </a:p>
          <a:p>
            <a:r>
              <a:rPr lang="en-GB" sz="1200" dirty="0"/>
              <a:t>40000</a:t>
            </a:r>
          </a:p>
          <a:p>
            <a:endParaRPr lang="en-GB" sz="1000" dirty="0"/>
          </a:p>
          <a:p>
            <a:endParaRPr lang="en-GB" sz="1000" dirty="0"/>
          </a:p>
          <a:p>
            <a:r>
              <a:rPr lang="en-GB" sz="1200" dirty="0"/>
              <a:t>30000</a:t>
            </a:r>
          </a:p>
        </p:txBody>
      </p:sp>
      <p:sp>
        <p:nvSpPr>
          <p:cNvPr id="37" name="TextBox 36">
            <a:extLst>
              <a:ext uri="{FF2B5EF4-FFF2-40B4-BE49-F238E27FC236}">
                <a16:creationId xmlns:a16="http://schemas.microsoft.com/office/drawing/2014/main" id="{0E774318-AC55-6AA8-C49A-15156565EF89}"/>
              </a:ext>
            </a:extLst>
          </p:cNvPr>
          <p:cNvSpPr txBox="1"/>
          <p:nvPr/>
        </p:nvSpPr>
        <p:spPr>
          <a:xfrm>
            <a:off x="6071926" y="3254150"/>
            <a:ext cx="622259" cy="646331"/>
          </a:xfrm>
          <a:prstGeom prst="rect">
            <a:avLst/>
          </a:prstGeom>
          <a:solidFill>
            <a:schemeClr val="bg1"/>
          </a:solidFill>
        </p:spPr>
        <p:txBody>
          <a:bodyPr wrap="square" rtlCol="0">
            <a:spAutoFit/>
          </a:bodyPr>
          <a:lstStyle/>
          <a:p>
            <a:r>
              <a:rPr lang="en-GB" sz="1200" dirty="0"/>
              <a:t>10000</a:t>
            </a:r>
          </a:p>
          <a:p>
            <a:endParaRPr lang="en-GB" sz="1200" dirty="0"/>
          </a:p>
          <a:p>
            <a:r>
              <a:rPr lang="en-GB" sz="1200" dirty="0"/>
              <a:t>5000</a:t>
            </a:r>
          </a:p>
        </p:txBody>
      </p:sp>
    </p:spTree>
    <p:extLst>
      <p:ext uri="{BB962C8B-B14F-4D97-AF65-F5344CB8AC3E}">
        <p14:creationId xmlns:p14="http://schemas.microsoft.com/office/powerpoint/2010/main" val="1612998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778439-A07F-45B6-82F5-25DAFB710B71}"/>
              </a:ext>
            </a:extLst>
          </p:cNvPr>
          <p:cNvSpPr txBox="1"/>
          <p:nvPr/>
        </p:nvSpPr>
        <p:spPr>
          <a:xfrm>
            <a:off x="0" y="13820"/>
            <a:ext cx="12192000" cy="369332"/>
          </a:xfrm>
          <a:prstGeom prst="rect">
            <a:avLst/>
          </a:prstGeom>
          <a:solidFill>
            <a:schemeClr val="accent1">
              <a:lumMod val="75000"/>
            </a:schemeClr>
          </a:solidFill>
        </p:spPr>
        <p:txBody>
          <a:bodyPr wrap="square" rtlCol="0">
            <a:spAutoFit/>
          </a:bodyPr>
          <a:lstStyle/>
          <a:p>
            <a:pPr algn="ctr"/>
            <a:r>
              <a:rPr lang="en-GB" b="1" dirty="0">
                <a:solidFill>
                  <a:schemeClr val="bg1"/>
                </a:solidFill>
              </a:rPr>
              <a:t>MOEDAS DIGITAIS DOS BANCOS CENTRAIS PARA O PÚBLICO?</a:t>
            </a:r>
          </a:p>
        </p:txBody>
      </p:sp>
      <p:sp>
        <p:nvSpPr>
          <p:cNvPr id="2" name="Slide Number Placeholder 1">
            <a:extLst>
              <a:ext uri="{FF2B5EF4-FFF2-40B4-BE49-F238E27FC236}">
                <a16:creationId xmlns:a16="http://schemas.microsoft.com/office/drawing/2014/main" id="{A5015AA2-05D6-4940-B97A-D69BC7B9E835}"/>
              </a:ext>
            </a:extLst>
          </p:cNvPr>
          <p:cNvSpPr>
            <a:spLocks noGrp="1"/>
          </p:cNvSpPr>
          <p:nvPr>
            <p:ph type="sldNum" sz="quarter" idx="12"/>
          </p:nvPr>
        </p:nvSpPr>
        <p:spPr/>
        <p:txBody>
          <a:bodyPr/>
          <a:lstStyle/>
          <a:p>
            <a:fld id="{3C454D2A-EBA0-4F4A-BAC3-58869111C0C2}" type="slidenum">
              <a:rPr lang="en-GB" smtClean="0"/>
              <a:pPr/>
              <a:t>26</a:t>
            </a:fld>
            <a:endParaRPr lang="en-GB" dirty="0"/>
          </a:p>
        </p:txBody>
      </p:sp>
      <p:sp>
        <p:nvSpPr>
          <p:cNvPr id="4" name="Rectangle 3">
            <a:extLst>
              <a:ext uri="{FF2B5EF4-FFF2-40B4-BE49-F238E27FC236}">
                <a16:creationId xmlns:a16="http://schemas.microsoft.com/office/drawing/2014/main" id="{707A1A40-5BE1-B104-E640-87987BF00BF3}"/>
              </a:ext>
            </a:extLst>
          </p:cNvPr>
          <p:cNvSpPr/>
          <p:nvPr/>
        </p:nvSpPr>
        <p:spPr>
          <a:xfrm>
            <a:off x="238125" y="383152"/>
            <a:ext cx="11953875" cy="6494085"/>
          </a:xfrm>
          <a:prstGeom prst="rect">
            <a:avLst/>
          </a:prstGeom>
        </p:spPr>
        <p:txBody>
          <a:bodyPr wrap="square">
            <a:spAutoFit/>
          </a:bodyPr>
          <a:lstStyle/>
          <a:p>
            <a:r>
              <a:rPr lang="pt-PT" sz="2000" b="1" dirty="0">
                <a:highlight>
                  <a:srgbClr val="FFFF00"/>
                </a:highlight>
              </a:rPr>
              <a:t>RAZÕES PARA A EMISSÃO DE MDBC: </a:t>
            </a:r>
          </a:p>
          <a:p>
            <a:endParaRPr lang="pt-PT" sz="1000" b="1" dirty="0">
              <a:highlight>
                <a:srgbClr val="FFFF00"/>
              </a:highlight>
            </a:endParaRPr>
          </a:p>
          <a:p>
            <a:pPr marL="457200" indent="-457200">
              <a:spcAft>
                <a:spcPts val="600"/>
              </a:spcAft>
              <a:buAutoNum type="arabicPeriod"/>
            </a:pPr>
            <a:r>
              <a:rPr lang="pt-PT" sz="2000" b="1" dirty="0"/>
              <a:t>A utilização de notas está a desaparecer e </a:t>
            </a:r>
            <a:r>
              <a:rPr lang="pt-PT" sz="2000" b="1" dirty="0">
                <a:highlight>
                  <a:srgbClr val="FFFF00"/>
                </a:highlight>
              </a:rPr>
              <a:t>os </a:t>
            </a:r>
            <a:r>
              <a:rPr lang="pt-PT" sz="2000" b="1" dirty="0" err="1">
                <a:highlight>
                  <a:srgbClr val="FFFF00"/>
                </a:highlight>
              </a:rPr>
              <a:t>CBs</a:t>
            </a:r>
            <a:r>
              <a:rPr lang="pt-PT" sz="2000" b="1" dirty="0">
                <a:highlight>
                  <a:srgbClr val="FFFF00"/>
                </a:highlight>
              </a:rPr>
              <a:t> devem oferecer aos cidadãos um meio de pagamento alternativo quase tão anónimo como as notas </a:t>
            </a:r>
            <a:r>
              <a:rPr lang="pt-PT" b="1" dirty="0"/>
              <a:t>(o que implica a MDBC como "</a:t>
            </a:r>
            <a:r>
              <a:rPr lang="pt-PT" b="1" dirty="0" err="1"/>
              <a:t>tokens</a:t>
            </a:r>
            <a:r>
              <a:rPr lang="pt-PT" b="1" dirty="0"/>
              <a:t>" como na China e na Suécia)</a:t>
            </a:r>
          </a:p>
          <a:p>
            <a:pPr marL="457200" indent="-457200">
              <a:spcAft>
                <a:spcPts val="600"/>
              </a:spcAft>
              <a:buAutoNum type="arabicPeriod"/>
            </a:pPr>
            <a:r>
              <a:rPr lang="pt-PT" sz="2000" b="1" dirty="0">
                <a:highlight>
                  <a:srgbClr val="FFFF00"/>
                </a:highlight>
              </a:rPr>
              <a:t>Melhorar e tornar mais barato o sistema de pagamentos </a:t>
            </a:r>
            <a:r>
              <a:rPr lang="pt-PT" sz="2000" b="1" dirty="0"/>
              <a:t>(</a:t>
            </a:r>
            <a:r>
              <a:rPr lang="pt-PT" b="1" dirty="0"/>
              <a:t>apenas significativo nos países emergentes. Nos países avançados os sistemas de pagamentos privados a partir de depósitos bancários e com cartões, permitem eficientemente satisfazer as necessidades do público, incluindo transferências e pagamentos internacionais)</a:t>
            </a:r>
          </a:p>
          <a:p>
            <a:pPr marL="457200" indent="-457200">
              <a:spcAft>
                <a:spcPts val="600"/>
              </a:spcAft>
              <a:buAutoNum type="arabicPeriod"/>
            </a:pPr>
            <a:r>
              <a:rPr lang="pt-PT" sz="2000" b="1" dirty="0">
                <a:highlight>
                  <a:srgbClr val="FFFF00"/>
                </a:highlight>
              </a:rPr>
              <a:t>Melhorar os pagamentos transfronteiriços </a:t>
            </a:r>
            <a:r>
              <a:rPr lang="pt-PT" sz="2000" b="1" dirty="0" err="1">
                <a:highlight>
                  <a:srgbClr val="FFFF00"/>
                </a:highlight>
              </a:rPr>
              <a:t>multi-moedas</a:t>
            </a:r>
            <a:r>
              <a:rPr lang="pt-PT" sz="2000" b="1" dirty="0">
                <a:highlight>
                  <a:srgbClr val="FFFF00"/>
                </a:highlight>
              </a:rPr>
              <a:t> </a:t>
            </a:r>
            <a:r>
              <a:rPr lang="pt-PT" sz="2000" b="1" dirty="0"/>
              <a:t>através da interoperabilidade dos sistemas de </a:t>
            </a:r>
            <a:r>
              <a:rPr lang="pt-PT" sz="2000" b="1" dirty="0" err="1"/>
              <a:t>BCs</a:t>
            </a:r>
            <a:r>
              <a:rPr lang="pt-PT" sz="2000" b="1" dirty="0"/>
              <a:t>. Existem inúmeras plataformas privadas para fazer isto, mas segurança  e custos podem melhorar, implicando difícil cooperação de </a:t>
            </a:r>
            <a:r>
              <a:rPr lang="pt-PT" sz="2000" b="1" dirty="0" err="1"/>
              <a:t>BCs</a:t>
            </a:r>
            <a:r>
              <a:rPr lang="pt-PT" sz="2000" b="1" dirty="0"/>
              <a:t> a longo prazo. Existem  pequenos </a:t>
            </a:r>
            <a:r>
              <a:rPr lang="pt-PT" sz="2000" b="1" dirty="0" err="1"/>
              <a:t>projectos</a:t>
            </a:r>
            <a:r>
              <a:rPr lang="pt-PT" sz="2000" b="1" dirty="0"/>
              <a:t> experimentais em curso na Europa entre euros e francos </a:t>
            </a:r>
            <a:r>
              <a:rPr lang="pt-PT" sz="2000" b="1" dirty="0" err="1"/>
              <a:t>suiços</a:t>
            </a:r>
            <a:r>
              <a:rPr lang="pt-PT" sz="2000" b="1" dirty="0"/>
              <a:t> (Jura) e na Ásia em torno da China, Tailândia e EAU (</a:t>
            </a:r>
            <a:r>
              <a:rPr lang="pt-PT" sz="2000" b="1" dirty="0" err="1"/>
              <a:t>mBridge</a:t>
            </a:r>
            <a:r>
              <a:rPr lang="pt-PT" sz="2000" b="1" dirty="0"/>
              <a:t>). </a:t>
            </a:r>
          </a:p>
          <a:p>
            <a:pPr marL="457200" indent="-457200">
              <a:spcAft>
                <a:spcPts val="600"/>
              </a:spcAft>
              <a:buAutoNum type="arabicPeriod"/>
            </a:pPr>
            <a:r>
              <a:rPr lang="pt-PT" sz="2000" b="1" dirty="0">
                <a:highlight>
                  <a:srgbClr val="FFFF00"/>
                </a:highlight>
              </a:rPr>
              <a:t>Criar novos Instrumentos de Política Monetária - </a:t>
            </a:r>
            <a:r>
              <a:rPr lang="pt-PT" sz="2000" b="1" dirty="0"/>
              <a:t>no caso, </a:t>
            </a:r>
            <a:r>
              <a:rPr lang="pt-PT" sz="2000" b="1" dirty="0">
                <a:highlight>
                  <a:srgbClr val="FFFF00"/>
                </a:highlight>
              </a:rPr>
              <a:t>pouco provável</a:t>
            </a:r>
            <a:r>
              <a:rPr lang="pt-PT" sz="2000" b="1" dirty="0"/>
              <a:t>, de MDBC por depósitos no BC- fixando as taxas de juro dos depósitos, por exemplo, abaixo de zero; uso de “</a:t>
            </a:r>
            <a:r>
              <a:rPr lang="pt-PT" sz="2000" b="1" dirty="0" err="1"/>
              <a:t>Helicopter</a:t>
            </a:r>
            <a:r>
              <a:rPr lang="pt-PT" sz="2000" b="1" dirty="0"/>
              <a:t> Money”</a:t>
            </a:r>
          </a:p>
          <a:p>
            <a:pPr marL="457200" indent="-457200">
              <a:spcAft>
                <a:spcPts val="600"/>
              </a:spcAft>
              <a:buAutoNum type="arabicPeriod"/>
            </a:pPr>
            <a:r>
              <a:rPr lang="pt-PT" sz="2000" b="1" dirty="0">
                <a:highlight>
                  <a:srgbClr val="FFFF00"/>
                </a:highlight>
              </a:rPr>
              <a:t>Eliminar o privilégio dos bancos criarem moeda</a:t>
            </a:r>
            <a:r>
              <a:rPr lang="pt-PT" sz="2000" b="1" dirty="0"/>
              <a:t>, o que implicaria introduzir a MDBC sob a forma de depósitos nos </a:t>
            </a:r>
            <a:r>
              <a:rPr lang="pt-PT" sz="2000" b="1" dirty="0" err="1"/>
              <a:t>CBs</a:t>
            </a:r>
            <a:r>
              <a:rPr lang="pt-PT" sz="2000" b="1" dirty="0"/>
              <a:t> (pouco provável). </a:t>
            </a:r>
          </a:p>
          <a:p>
            <a:pPr marL="457200" indent="-457200">
              <a:spcAft>
                <a:spcPts val="600"/>
              </a:spcAft>
              <a:buAutoNum type="arabicPeriod"/>
            </a:pPr>
            <a:r>
              <a:rPr lang="pt-PT" sz="2000" b="1" dirty="0">
                <a:highlight>
                  <a:srgbClr val="FFFF00"/>
                </a:highlight>
              </a:rPr>
              <a:t>Defender a soberania monetária que poderia ser ameaçada por Bitcoin e outros “cripto-</a:t>
            </a:r>
            <a:r>
              <a:rPr lang="pt-PT" sz="2000" b="1" dirty="0" err="1">
                <a:highlight>
                  <a:srgbClr val="FFFF00"/>
                </a:highlight>
              </a:rPr>
              <a:t>activos</a:t>
            </a:r>
            <a:r>
              <a:rPr lang="pt-PT" sz="2000" b="1" dirty="0">
                <a:highlight>
                  <a:srgbClr val="FFFF00"/>
                </a:highlight>
              </a:rPr>
              <a:t>" pretendendo ser moedas concorrentes. A ameaça tem pouco fundamento como vimos.</a:t>
            </a:r>
          </a:p>
          <a:p>
            <a:pPr marL="457200" indent="-457200">
              <a:spcAft>
                <a:spcPts val="600"/>
              </a:spcAft>
              <a:buAutoNum type="arabicPeriod"/>
            </a:pPr>
            <a:r>
              <a:rPr lang="pt-PT" sz="2000" b="1" dirty="0">
                <a:highlight>
                  <a:srgbClr val="FFFF00"/>
                </a:highlight>
              </a:rPr>
              <a:t>Defender o papel internacional de moedas oficiais, nomeadamente o dólar e o euro perante o aumento do papel global do </a:t>
            </a:r>
            <a:r>
              <a:rPr lang="pt-PT" sz="2000" b="1" dirty="0" err="1">
                <a:highlight>
                  <a:srgbClr val="FFFF00"/>
                </a:highlight>
              </a:rPr>
              <a:t>renmimbi</a:t>
            </a:r>
            <a:r>
              <a:rPr lang="pt-PT" sz="2000" b="1" dirty="0"/>
              <a:t>. No entanto, a utilização internacional de uma moeda não depende significativamente da existência de MDBC.</a:t>
            </a:r>
            <a:endParaRPr lang="pt-PT" sz="2000" b="1" dirty="0">
              <a:highlight>
                <a:srgbClr val="FFFF00"/>
              </a:highlight>
            </a:endParaRPr>
          </a:p>
        </p:txBody>
      </p:sp>
    </p:spTree>
    <p:extLst>
      <p:ext uri="{BB962C8B-B14F-4D97-AF65-F5344CB8AC3E}">
        <p14:creationId xmlns:p14="http://schemas.microsoft.com/office/powerpoint/2010/main" val="294622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A2F03-795C-4DAB-A9BE-D8416E593087}"/>
              </a:ext>
            </a:extLst>
          </p:cNvPr>
          <p:cNvSpPr>
            <a:spLocks noGrp="1"/>
          </p:cNvSpPr>
          <p:nvPr>
            <p:ph idx="1"/>
          </p:nvPr>
        </p:nvSpPr>
        <p:spPr>
          <a:xfrm>
            <a:off x="209549" y="369332"/>
            <a:ext cx="11658601" cy="5643294"/>
          </a:xfrm>
        </p:spPr>
        <p:txBody>
          <a:bodyPr>
            <a:noAutofit/>
          </a:bodyPr>
          <a:lstStyle/>
          <a:p>
            <a:pPr marL="0" indent="0">
              <a:spcBef>
                <a:spcPts val="300"/>
              </a:spcBef>
              <a:buNone/>
            </a:pPr>
            <a:r>
              <a:rPr lang="pt-PT" sz="1800" b="1" dirty="0">
                <a:latin typeface="Arial" panose="020B0604020202020204" pitchFamily="34" charset="0"/>
                <a:cs typeface="Arial" panose="020B0604020202020204" pitchFamily="34" charset="0"/>
              </a:rPr>
              <a:t>A Moeda Digital de Banco Central (MDBC) é uma representação digital da unidade de conta oficial, emitida pelo BC para todos particulares e empresas e que é, portanto, uma componente do </a:t>
            </a:r>
            <a:r>
              <a:rPr lang="pt-PT" sz="1800" b="1" dirty="0" err="1">
                <a:latin typeface="Arial" panose="020B0604020202020204" pitchFamily="34" charset="0"/>
                <a:cs typeface="Arial" panose="020B0604020202020204" pitchFamily="34" charset="0"/>
              </a:rPr>
              <a:t>respectivo</a:t>
            </a:r>
            <a:r>
              <a:rPr lang="pt-PT" sz="1800" b="1" dirty="0">
                <a:latin typeface="Arial" panose="020B0604020202020204" pitchFamily="34" charset="0"/>
                <a:cs typeface="Arial" panose="020B0604020202020204" pitchFamily="34" charset="0"/>
              </a:rPr>
              <a:t> balanço. Existem duas formas de introduzir a  MDBC: </a:t>
            </a:r>
          </a:p>
          <a:p>
            <a:pPr marL="0" indent="0">
              <a:spcBef>
                <a:spcPts val="300"/>
              </a:spcBef>
              <a:buNone/>
            </a:pPr>
            <a:endParaRPr lang="pt-PT" sz="1800" b="1" dirty="0">
              <a:latin typeface="Arial" panose="020B0604020202020204" pitchFamily="34" charset="0"/>
              <a:cs typeface="Arial" panose="020B0604020202020204" pitchFamily="34" charset="0"/>
            </a:endParaRPr>
          </a:p>
          <a:p>
            <a:pPr marL="342900" indent="-342900">
              <a:spcBef>
                <a:spcPts val="300"/>
              </a:spcBef>
              <a:buFont typeface="+mj-lt"/>
              <a:buAutoNum type="alphaUcPeriod"/>
            </a:pPr>
            <a:r>
              <a:rPr lang="pt-PT" sz="1800" b="1" dirty="0">
                <a:highlight>
                  <a:srgbClr val="FFFF00"/>
                </a:highlight>
                <a:latin typeface="Arial" panose="020B0604020202020204" pitchFamily="34" charset="0"/>
                <a:cs typeface="Arial" panose="020B0604020202020204" pitchFamily="34" charset="0"/>
              </a:rPr>
              <a:t>O BC emite “</a:t>
            </a:r>
            <a:r>
              <a:rPr lang="pt-PT" sz="1800" b="1" dirty="0" err="1">
                <a:highlight>
                  <a:srgbClr val="FFFF00"/>
                </a:highlight>
                <a:latin typeface="Arial" panose="020B0604020202020204" pitchFamily="34" charset="0"/>
                <a:cs typeface="Arial" panose="020B0604020202020204" pitchFamily="34" charset="0"/>
              </a:rPr>
              <a:t>Tokens</a:t>
            </a:r>
            <a:r>
              <a:rPr lang="pt-PT" sz="1800" b="1" dirty="0">
                <a:highlight>
                  <a:srgbClr val="FFFF00"/>
                </a:highlight>
                <a:latin typeface="Arial" panose="020B0604020202020204" pitchFamily="34" charset="0"/>
                <a:cs typeface="Arial" panose="020B0604020202020204" pitchFamily="34" charset="0"/>
              </a:rPr>
              <a:t> digitais” que são pequenos ficheiros digitais </a:t>
            </a:r>
            <a:r>
              <a:rPr lang="pt-PT" sz="1800" b="1" dirty="0" err="1">
                <a:highlight>
                  <a:srgbClr val="FFFF00"/>
                </a:highlight>
                <a:latin typeface="Arial" panose="020B0604020202020204" pitchFamily="34" charset="0"/>
                <a:cs typeface="Arial" panose="020B0604020202020204" pitchFamily="34" charset="0"/>
              </a:rPr>
              <a:t>criptados</a:t>
            </a:r>
            <a:r>
              <a:rPr lang="pt-PT" sz="1800" b="1" dirty="0">
                <a:highlight>
                  <a:srgbClr val="FFFF00"/>
                </a:highlight>
                <a:latin typeface="Arial" panose="020B0604020202020204" pitchFamily="34" charset="0"/>
                <a:cs typeface="Arial" panose="020B0604020202020204" pitchFamily="34" charset="0"/>
              </a:rPr>
              <a:t> com identificação que os torna únicos e que demonstra que são criados pelo BC. Este é o método usado na China e na experiência  piloto na Suécia. </a:t>
            </a:r>
          </a:p>
          <a:p>
            <a:pPr marL="342900" indent="-342900">
              <a:spcBef>
                <a:spcPts val="300"/>
              </a:spcBef>
              <a:buFont typeface="+mj-lt"/>
              <a:buAutoNum type="alphaUcPeriod"/>
            </a:pPr>
            <a:endParaRPr lang="pt-PT" sz="1800" b="1" dirty="0">
              <a:highlight>
                <a:srgbClr val="FFFF00"/>
              </a:highlight>
              <a:latin typeface="Arial" panose="020B0604020202020204" pitchFamily="34" charset="0"/>
              <a:cs typeface="Arial" panose="020B0604020202020204" pitchFamily="34" charset="0"/>
            </a:endParaRPr>
          </a:p>
          <a:p>
            <a:pPr marL="342900" indent="-342900">
              <a:spcBef>
                <a:spcPts val="300"/>
              </a:spcBef>
              <a:buFont typeface="+mj-lt"/>
              <a:buAutoNum type="alphaUcPeriod"/>
            </a:pPr>
            <a:r>
              <a:rPr lang="pt-PT" sz="1800" b="1" dirty="0">
                <a:highlight>
                  <a:srgbClr val="FFFF00"/>
                </a:highlight>
                <a:latin typeface="Arial" panose="020B0604020202020204" pitchFamily="34" charset="0"/>
                <a:cs typeface="Arial" panose="020B0604020202020204" pitchFamily="34" charset="0"/>
              </a:rPr>
              <a:t>O BC permite depósitos por parte de cidadãos e empresas e assegura a sua utilização na Net e através de cartões de débito</a:t>
            </a:r>
            <a:r>
              <a:rPr lang="pt-PT" sz="1800" b="1" dirty="0">
                <a:latin typeface="Arial" panose="020B0604020202020204" pitchFamily="34" charset="0"/>
                <a:cs typeface="Arial" panose="020B0604020202020204" pitchFamily="34" charset="0"/>
              </a:rPr>
              <a:t>, mas não de crédito, que os </a:t>
            </a:r>
            <a:r>
              <a:rPr lang="pt-PT" sz="1800" b="1" dirty="0" err="1">
                <a:latin typeface="Arial" panose="020B0604020202020204" pitchFamily="34" charset="0"/>
                <a:cs typeface="Arial" panose="020B0604020202020204" pitchFamily="34" charset="0"/>
              </a:rPr>
              <a:t>BCs</a:t>
            </a:r>
            <a:r>
              <a:rPr lang="pt-PT" sz="1800" b="1" dirty="0">
                <a:latin typeface="Arial" panose="020B0604020202020204" pitchFamily="34" charset="0"/>
                <a:cs typeface="Arial" panose="020B0604020202020204" pitchFamily="34" charset="0"/>
              </a:rPr>
              <a:t> não se propõem fazer. Só existe uma experiência da utilização deste método, nas Bahamas. </a:t>
            </a:r>
          </a:p>
          <a:p>
            <a:pPr marL="342900" indent="-342900">
              <a:spcBef>
                <a:spcPts val="300"/>
              </a:spcBef>
              <a:buAutoNum type="alphaUcPeriod"/>
            </a:pPr>
            <a:endParaRPr lang="pt-PT" sz="1800" b="1" dirty="0">
              <a:latin typeface="Arial" panose="020B0604020202020204" pitchFamily="34" charset="0"/>
              <a:cs typeface="Arial" panose="020B0604020202020204" pitchFamily="34" charset="0"/>
            </a:endParaRPr>
          </a:p>
          <a:p>
            <a:pPr marL="0" indent="0">
              <a:spcBef>
                <a:spcPts val="300"/>
              </a:spcBef>
              <a:buNone/>
            </a:pPr>
            <a:r>
              <a:rPr lang="pt-PT" sz="1800" b="1" dirty="0">
                <a:highlight>
                  <a:srgbClr val="FFFF00"/>
                </a:highlight>
                <a:latin typeface="Arial" panose="020B0604020202020204" pitchFamily="34" charset="0"/>
                <a:cs typeface="Arial" panose="020B0604020202020204" pitchFamily="34" charset="0"/>
              </a:rPr>
              <a:t>Os dois principais riscos associados à introdução de MDBC são:</a:t>
            </a:r>
          </a:p>
          <a:p>
            <a:pPr marL="0" indent="0">
              <a:spcBef>
                <a:spcPts val="300"/>
              </a:spcBef>
              <a:buNone/>
            </a:pPr>
            <a:endParaRPr lang="pt-PT" sz="10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1800" b="1" u="sng" dirty="0">
                <a:highlight>
                  <a:srgbClr val="FFFF00"/>
                </a:highlight>
                <a:latin typeface="Arial" panose="020B0604020202020204" pitchFamily="34" charset="0"/>
                <a:cs typeface="Arial" panose="020B0604020202020204" pitchFamily="34" charset="0"/>
              </a:rPr>
              <a:t>Fins ilegais</a:t>
            </a:r>
            <a:r>
              <a:rPr lang="pt-PT" sz="1800" b="1" dirty="0">
                <a:latin typeface="Arial" panose="020B0604020202020204" pitchFamily="34" charset="0"/>
                <a:cs typeface="Arial" panose="020B0604020202020204" pitchFamily="34" charset="0"/>
              </a:rPr>
              <a:t>: A possibilidade de se facilitar a utilização de moeda digital garantida pelo Banco Central para fins ilegais, tal como acontece agora com a emissão de Notas;</a:t>
            </a:r>
          </a:p>
          <a:p>
            <a:pPr marL="342900" indent="-342900">
              <a:spcBef>
                <a:spcPts val="300"/>
              </a:spcBef>
              <a:buAutoNum type="arabicParenR"/>
            </a:pPr>
            <a:r>
              <a:rPr lang="pt-PT" sz="1800" b="1" u="sng" dirty="0">
                <a:highlight>
                  <a:srgbClr val="FFFF00"/>
                </a:highlight>
                <a:latin typeface="Arial" panose="020B0604020202020204" pitchFamily="34" charset="0"/>
                <a:cs typeface="Arial" panose="020B0604020202020204" pitchFamily="34" charset="0"/>
              </a:rPr>
              <a:t>Desintermediação bancária</a:t>
            </a:r>
            <a:r>
              <a:rPr lang="pt-PT" sz="1800" b="1" dirty="0">
                <a:latin typeface="Arial" panose="020B0604020202020204" pitchFamily="34" charset="0"/>
                <a:cs typeface="Arial" panose="020B0604020202020204" pitchFamily="34" charset="0"/>
              </a:rPr>
              <a:t>: A possibilidade de a nova MDBC originar, especialmente em períodos de crise, transferências volumosas de depósitos bancários para MDBC, com a consequente destabilização dos bancos e do crédito à economia.</a:t>
            </a:r>
          </a:p>
          <a:p>
            <a:pPr marL="0" indent="0">
              <a:spcBef>
                <a:spcPts val="300"/>
              </a:spcBef>
              <a:buNone/>
            </a:pPr>
            <a:endParaRPr lang="pt-PT" sz="900" b="1" dirty="0">
              <a:latin typeface="Arial" panose="020B0604020202020204" pitchFamily="34" charset="0"/>
              <a:cs typeface="Arial" panose="020B0604020202020204" pitchFamily="34" charset="0"/>
            </a:endParaRPr>
          </a:p>
          <a:p>
            <a:pPr marL="0" indent="0">
              <a:spcBef>
                <a:spcPts val="300"/>
              </a:spcBef>
              <a:buNone/>
            </a:pPr>
            <a:r>
              <a:rPr lang="pt-PT" sz="1800" b="1" dirty="0">
                <a:highlight>
                  <a:srgbClr val="FFFF00"/>
                </a:highlight>
                <a:latin typeface="Arial" panose="020B0604020202020204" pitchFamily="34" charset="0"/>
                <a:cs typeface="Arial" panose="020B0604020202020204" pitchFamily="34" charset="0"/>
              </a:rPr>
              <a:t>O primeiro risco existe sobretudo na forma A (</a:t>
            </a:r>
            <a:r>
              <a:rPr lang="pt-PT" sz="1800" b="1" dirty="0" err="1">
                <a:highlight>
                  <a:srgbClr val="FFFF00"/>
                </a:highlight>
                <a:latin typeface="Arial" panose="020B0604020202020204" pitchFamily="34" charset="0"/>
                <a:cs typeface="Arial" panose="020B0604020202020204" pitchFamily="34" charset="0"/>
              </a:rPr>
              <a:t>Tokens</a:t>
            </a:r>
            <a:r>
              <a:rPr lang="pt-PT" sz="1800" b="1" dirty="0">
                <a:highlight>
                  <a:srgbClr val="FFFF00"/>
                </a:highlight>
                <a:latin typeface="Arial" panose="020B0604020202020204" pitchFamily="34" charset="0"/>
                <a:cs typeface="Arial" panose="020B0604020202020204" pitchFamily="34" charset="0"/>
              </a:rPr>
              <a:t>) </a:t>
            </a:r>
            <a:r>
              <a:rPr lang="pt-PT" sz="1800" b="1" dirty="0">
                <a:latin typeface="Arial" panose="020B0604020202020204" pitchFamily="34" charset="0"/>
                <a:cs typeface="Arial" panose="020B0604020202020204" pitchFamily="34" charset="0"/>
              </a:rPr>
              <a:t>de introdução de MDBC e </a:t>
            </a:r>
            <a:r>
              <a:rPr lang="pt-PT" sz="1800" b="1" dirty="0">
                <a:highlight>
                  <a:srgbClr val="FFFF00"/>
                </a:highlight>
                <a:latin typeface="Arial" panose="020B0604020202020204" pitchFamily="34" charset="0"/>
                <a:cs typeface="Arial" panose="020B0604020202020204" pitchFamily="34" charset="0"/>
              </a:rPr>
              <a:t>o segundo risco verifica-se sobretudo na forma B (Depósitos) de criar MDBC − no caso da MDBC por </a:t>
            </a:r>
            <a:r>
              <a:rPr lang="pt-PT" sz="1800" b="1" dirty="0" err="1">
                <a:highlight>
                  <a:srgbClr val="FFFF00"/>
                </a:highlight>
                <a:latin typeface="Arial" panose="020B0604020202020204" pitchFamily="34" charset="0"/>
                <a:cs typeface="Arial" panose="020B0604020202020204" pitchFamily="34" charset="0"/>
              </a:rPr>
              <a:t>Tokens</a:t>
            </a:r>
            <a:r>
              <a:rPr lang="pt-PT" sz="1800" b="1" dirty="0">
                <a:highlight>
                  <a:srgbClr val="FFFF00"/>
                </a:highlight>
                <a:latin typeface="Arial" panose="020B0604020202020204" pitchFamily="34" charset="0"/>
                <a:cs typeface="Arial" panose="020B0604020202020204" pitchFamily="34" charset="0"/>
              </a:rPr>
              <a:t> não pagar juros, caso em que existiria risco</a:t>
            </a:r>
            <a:r>
              <a:rPr lang="pt-PT" sz="1800" b="1" dirty="0">
                <a:latin typeface="Arial" panose="020B0604020202020204" pitchFamily="34" charset="0"/>
                <a:cs typeface="Arial" panose="020B0604020202020204" pitchFamily="34" charset="0"/>
              </a:rPr>
              <a:t>. Na China e na experiência Sueca não há pagamento de juros pelo CB.</a:t>
            </a:r>
          </a:p>
        </p:txBody>
      </p:sp>
      <p:sp>
        <p:nvSpPr>
          <p:cNvPr id="5" name="TextBox 4">
            <a:extLst>
              <a:ext uri="{FF2B5EF4-FFF2-40B4-BE49-F238E27FC236}">
                <a16:creationId xmlns:a16="http://schemas.microsoft.com/office/drawing/2014/main" id="{D4778439-A07F-45B6-82F5-25DAFB710B71}"/>
              </a:ext>
            </a:extLst>
          </p:cNvPr>
          <p:cNvSpPr txBox="1"/>
          <p:nvPr/>
        </p:nvSpPr>
        <p:spPr>
          <a:xfrm>
            <a:off x="0" y="0"/>
            <a:ext cx="12192000" cy="369332"/>
          </a:xfrm>
          <a:prstGeom prst="rect">
            <a:avLst/>
          </a:prstGeom>
          <a:solidFill>
            <a:schemeClr val="accent1">
              <a:lumMod val="75000"/>
            </a:schemeClr>
          </a:solidFill>
        </p:spPr>
        <p:txBody>
          <a:bodyPr wrap="square" rtlCol="0">
            <a:spAutoFit/>
          </a:bodyPr>
          <a:lstStyle/>
          <a:p>
            <a:pPr algn="ctr"/>
            <a:r>
              <a:rPr lang="en-GB" b="1" dirty="0">
                <a:solidFill>
                  <a:schemeClr val="bg1"/>
                </a:solidFill>
              </a:rPr>
              <a:t>DEFINIÇÃO E FORMAS DE MOEDA DIGITAL DE BANCO CENTRAL</a:t>
            </a:r>
          </a:p>
        </p:txBody>
      </p:sp>
      <p:sp>
        <p:nvSpPr>
          <p:cNvPr id="2" name="Slide Number Placeholder 1">
            <a:extLst>
              <a:ext uri="{FF2B5EF4-FFF2-40B4-BE49-F238E27FC236}">
                <a16:creationId xmlns:a16="http://schemas.microsoft.com/office/drawing/2014/main" id="{A5015AA2-05D6-4940-B97A-D69BC7B9E835}"/>
              </a:ext>
            </a:extLst>
          </p:cNvPr>
          <p:cNvSpPr>
            <a:spLocks noGrp="1"/>
          </p:cNvSpPr>
          <p:nvPr>
            <p:ph type="sldNum" sz="quarter" idx="12"/>
          </p:nvPr>
        </p:nvSpPr>
        <p:spPr>
          <a:xfrm>
            <a:off x="9855055" y="6293642"/>
            <a:ext cx="676759" cy="365125"/>
          </a:xfrm>
        </p:spPr>
        <p:txBody>
          <a:bodyPr/>
          <a:lstStyle/>
          <a:p>
            <a:fld id="{3C454D2A-EBA0-4F4A-BAC3-58869111C0C2}" type="slidenum">
              <a:rPr lang="en-GB" sz="1400"/>
              <a:pPr/>
              <a:t>27</a:t>
            </a:fld>
            <a:endParaRPr lang="en-GB" sz="1400" dirty="0"/>
          </a:p>
        </p:txBody>
      </p:sp>
    </p:spTree>
    <p:extLst>
      <p:ext uri="{BB962C8B-B14F-4D97-AF65-F5344CB8AC3E}">
        <p14:creationId xmlns:p14="http://schemas.microsoft.com/office/powerpoint/2010/main" val="17574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A2F03-795C-4DAB-A9BE-D8416E593087}"/>
              </a:ext>
            </a:extLst>
          </p:cNvPr>
          <p:cNvSpPr>
            <a:spLocks noGrp="1"/>
          </p:cNvSpPr>
          <p:nvPr>
            <p:ph idx="1"/>
          </p:nvPr>
        </p:nvSpPr>
        <p:spPr>
          <a:xfrm>
            <a:off x="209549" y="369332"/>
            <a:ext cx="11658601" cy="5643294"/>
          </a:xfrm>
        </p:spPr>
        <p:txBody>
          <a:bodyPr>
            <a:noAutofit/>
          </a:bodyPr>
          <a:lstStyle/>
          <a:p>
            <a:pPr marL="0" indent="0">
              <a:spcBef>
                <a:spcPts val="300"/>
              </a:spcBef>
              <a:buNone/>
            </a:pPr>
            <a:r>
              <a:rPr lang="pt-PT" sz="1800" b="1" dirty="0">
                <a:highlight>
                  <a:srgbClr val="FFFF00"/>
                </a:highlight>
                <a:latin typeface="Arial" panose="020B0604020202020204" pitchFamily="34" charset="0"/>
                <a:cs typeface="Arial" panose="020B0604020202020204" pitchFamily="34" charset="0"/>
              </a:rPr>
              <a:t>Permitir depósitos no BC por particulares e empresas, implicaria um extraordinário aumento de poder dos </a:t>
            </a:r>
            <a:r>
              <a:rPr lang="pt-PT" sz="1800" b="1" dirty="0" err="1">
                <a:highlight>
                  <a:srgbClr val="FFFF00"/>
                </a:highlight>
                <a:latin typeface="Arial" panose="020B0604020202020204" pitchFamily="34" charset="0"/>
                <a:cs typeface="Arial" panose="020B0604020202020204" pitchFamily="34" charset="0"/>
              </a:rPr>
              <a:t>BCs</a:t>
            </a:r>
            <a:r>
              <a:rPr lang="pt-PT" sz="1800" b="1" dirty="0">
                <a:highlight>
                  <a:srgbClr val="FFFF00"/>
                </a:highlight>
                <a:latin typeface="Arial" panose="020B0604020202020204" pitchFamily="34" charset="0"/>
                <a:cs typeface="Arial" panose="020B0604020202020204" pitchFamily="34" charset="0"/>
              </a:rPr>
              <a:t> e um enorme esforço logístico</a:t>
            </a:r>
            <a:r>
              <a:rPr lang="pt-PT" sz="1800" b="1" dirty="0">
                <a:latin typeface="Arial" panose="020B0604020202020204" pitchFamily="34" charset="0"/>
                <a:cs typeface="Arial" panose="020B0604020202020204" pitchFamily="34" charset="0"/>
              </a:rPr>
              <a:t>. Por exemplo, no caso do Euro, o </a:t>
            </a:r>
            <a:r>
              <a:rPr lang="pt-PT" sz="1800" b="1" dirty="0" err="1">
                <a:latin typeface="Arial" panose="020B0604020202020204" pitchFamily="34" charset="0"/>
                <a:cs typeface="Arial" panose="020B0604020202020204" pitchFamily="34" charset="0"/>
              </a:rPr>
              <a:t>Eurosistema</a:t>
            </a:r>
            <a:r>
              <a:rPr lang="pt-PT" sz="1800" b="1" dirty="0">
                <a:latin typeface="Arial" panose="020B0604020202020204" pitchFamily="34" charset="0"/>
                <a:cs typeface="Arial" panose="020B0604020202020204" pitchFamily="34" charset="0"/>
              </a:rPr>
              <a:t> teria que passar das cerca de 10 mil contas que mantém </a:t>
            </a:r>
            <a:r>
              <a:rPr lang="pt-PT" sz="1800" b="1" dirty="0" err="1">
                <a:latin typeface="Arial" panose="020B0604020202020204" pitchFamily="34" charset="0"/>
                <a:cs typeface="Arial" panose="020B0604020202020204" pitchFamily="34" charset="0"/>
              </a:rPr>
              <a:t>actualmente</a:t>
            </a:r>
            <a:r>
              <a:rPr lang="pt-PT" sz="1800" b="1" dirty="0">
                <a:latin typeface="Arial" panose="020B0604020202020204" pitchFamily="34" charset="0"/>
                <a:cs typeface="Arial" panose="020B0604020202020204" pitchFamily="34" charset="0"/>
              </a:rPr>
              <a:t> para um número entre 300 e 500 milhões. </a:t>
            </a:r>
          </a:p>
          <a:p>
            <a:pPr marL="0" indent="0">
              <a:spcBef>
                <a:spcPts val="300"/>
              </a:spcBef>
              <a:buNone/>
            </a:pPr>
            <a:r>
              <a:rPr lang="pt-PT" sz="1800" b="1" dirty="0">
                <a:latin typeface="Arial" panose="020B0604020202020204" pitchFamily="34" charset="0"/>
                <a:cs typeface="Arial" panose="020B0604020202020204" pitchFamily="34" charset="0"/>
              </a:rPr>
              <a:t>Por outro lado, </a:t>
            </a:r>
            <a:r>
              <a:rPr lang="pt-PT" sz="1800" b="1" dirty="0">
                <a:highlight>
                  <a:srgbClr val="FFFF00"/>
                </a:highlight>
                <a:latin typeface="Arial" panose="020B0604020202020204" pitchFamily="34" charset="0"/>
                <a:cs typeface="Arial" panose="020B0604020202020204" pitchFamily="34" charset="0"/>
              </a:rPr>
              <a:t>os </a:t>
            </a:r>
            <a:r>
              <a:rPr lang="pt-PT" sz="1800" b="1" dirty="0" err="1">
                <a:highlight>
                  <a:srgbClr val="FFFF00"/>
                </a:highlight>
                <a:latin typeface="Arial" panose="020B0604020202020204" pitchFamily="34" charset="0"/>
                <a:cs typeface="Arial" panose="020B0604020202020204" pitchFamily="34" charset="0"/>
              </a:rPr>
              <a:t>BCs</a:t>
            </a:r>
            <a:r>
              <a:rPr lang="pt-PT" sz="1800" b="1" dirty="0">
                <a:highlight>
                  <a:srgbClr val="FFFF00"/>
                </a:highlight>
                <a:latin typeface="Arial" panose="020B0604020202020204" pitchFamily="34" charset="0"/>
                <a:cs typeface="Arial" panose="020B0604020202020204" pitchFamily="34" charset="0"/>
              </a:rPr>
              <a:t> iriam competir com os bancos por depósitos </a:t>
            </a:r>
            <a:r>
              <a:rPr lang="pt-PT" sz="1800" b="1" dirty="0">
                <a:latin typeface="Arial" panose="020B0604020202020204" pitchFamily="34" charset="0"/>
                <a:cs typeface="Arial" panose="020B0604020202020204" pitchFamily="34" charset="0"/>
              </a:rPr>
              <a:t>e os bancos para defender a sua base de depósitos teriam de aumentar as suas taxas de juro de depósito (e de crédito), o que </a:t>
            </a:r>
            <a:r>
              <a:rPr lang="pt-PT" sz="1800" b="1" dirty="0">
                <a:highlight>
                  <a:srgbClr val="FFFF00"/>
                </a:highlight>
                <a:latin typeface="Arial" panose="020B0604020202020204" pitchFamily="34" charset="0"/>
                <a:cs typeface="Arial" panose="020B0604020202020204" pitchFamily="34" charset="0"/>
              </a:rPr>
              <a:t>poderá não ser suficiente em situações de instabilidade financeira e fragilidade dos bancos quando as “corridas aos depósitos” se tornariam muito fáceis </a:t>
            </a:r>
            <a:r>
              <a:rPr lang="pt-PT" sz="1800" b="1" dirty="0">
                <a:latin typeface="Arial" panose="020B0604020202020204" pitchFamily="34" charset="0"/>
                <a:cs typeface="Arial" panose="020B0604020202020204" pitchFamily="34" charset="0"/>
              </a:rPr>
              <a:t>através de transferências </a:t>
            </a:r>
            <a:r>
              <a:rPr lang="pt-PT" sz="1800" b="1" dirty="0" err="1">
                <a:latin typeface="Arial" panose="020B0604020202020204" pitchFamily="34" charset="0"/>
                <a:cs typeface="Arial" panose="020B0604020202020204" pitchFamily="34" charset="0"/>
              </a:rPr>
              <a:t>electrónicas</a:t>
            </a:r>
            <a:r>
              <a:rPr lang="pt-PT" sz="1800" b="1" dirty="0">
                <a:latin typeface="Arial" panose="020B0604020202020204" pitchFamily="34" charset="0"/>
                <a:cs typeface="Arial" panose="020B0604020202020204" pitchFamily="34" charset="0"/>
              </a:rPr>
              <a:t> para depositar no BC.</a:t>
            </a:r>
          </a:p>
          <a:p>
            <a:pPr marL="0" indent="0">
              <a:spcBef>
                <a:spcPts val="300"/>
              </a:spcBef>
              <a:buNone/>
            </a:pPr>
            <a:r>
              <a:rPr lang="pt-PT" sz="1800" b="1" dirty="0">
                <a:latin typeface="Arial" panose="020B0604020202020204" pitchFamily="34" charset="0"/>
                <a:cs typeface="Arial" panose="020B0604020202020204" pitchFamily="34" charset="0"/>
              </a:rPr>
              <a:t> Seria um enorme risco pôr em causa o funcionamento </a:t>
            </a:r>
            <a:r>
              <a:rPr lang="pt-PT" sz="1800" b="1" dirty="0">
                <a:highlight>
                  <a:srgbClr val="FFFF00"/>
                </a:highlight>
                <a:latin typeface="Arial" panose="020B0604020202020204" pitchFamily="34" charset="0"/>
                <a:cs typeface="Arial" panose="020B0604020202020204" pitchFamily="34" charset="0"/>
              </a:rPr>
              <a:t>dos bancos que asseguram funções insubstituíveis no sistema financeiro</a:t>
            </a:r>
            <a:r>
              <a:rPr lang="pt-PT" sz="1800" b="1" dirty="0">
                <a:latin typeface="Arial" panose="020B0604020202020204" pitchFamily="34" charset="0"/>
                <a:cs typeface="Arial" panose="020B0604020202020204" pitchFamily="34" charset="0"/>
              </a:rPr>
              <a:t>: </a:t>
            </a:r>
            <a:r>
              <a:rPr lang="pt-PT" sz="1800" b="1" dirty="0">
                <a:highlight>
                  <a:srgbClr val="FFFF00"/>
                </a:highlight>
                <a:latin typeface="Arial" panose="020B0604020202020204" pitchFamily="34" charset="0"/>
                <a:cs typeface="Arial" panose="020B0604020202020204" pitchFamily="34" charset="0"/>
              </a:rPr>
              <a:t>a) criar moeda/crédito para permitir a expansão da economia</a:t>
            </a:r>
            <a:r>
              <a:rPr lang="pt-PT" sz="1800" b="1" dirty="0">
                <a:latin typeface="Arial" panose="020B0604020202020204" pitchFamily="34" charset="0"/>
                <a:cs typeface="Arial" panose="020B0604020202020204" pitchFamily="34" charset="0"/>
              </a:rPr>
              <a:t> e </a:t>
            </a:r>
            <a:r>
              <a:rPr lang="pt-PT" sz="1800" b="1" dirty="0">
                <a:highlight>
                  <a:srgbClr val="FFFF00"/>
                </a:highlight>
                <a:latin typeface="Arial" panose="020B0604020202020204" pitchFamily="34" charset="0"/>
                <a:cs typeface="Arial" panose="020B0604020202020204" pitchFamily="34" charset="0"/>
              </a:rPr>
              <a:t>b) para fazer a transformação de maturidades no seu balanço</a:t>
            </a:r>
            <a:r>
              <a:rPr lang="pt-PT" sz="1800" b="1" dirty="0">
                <a:latin typeface="Arial" panose="020B0604020202020204" pitchFamily="34" charset="0"/>
                <a:cs typeface="Arial" panose="020B0604020202020204" pitchFamily="34" charset="0"/>
              </a:rPr>
              <a:t>, essencial porque os consumidores querem uma grande parte dos seus depósitos em curtas maturidades para uso imediato e as empresas e o crédito hipotecário requerem maturidades longas. </a:t>
            </a:r>
          </a:p>
          <a:p>
            <a:pPr marL="0" indent="0">
              <a:spcBef>
                <a:spcPts val="300"/>
              </a:spcBef>
              <a:buNone/>
            </a:pPr>
            <a:r>
              <a:rPr lang="pt-PT" sz="1800" b="1" dirty="0">
                <a:latin typeface="Arial" panose="020B0604020202020204" pitchFamily="34" charset="0"/>
                <a:cs typeface="Arial" panose="020B0604020202020204" pitchFamily="34" charset="0"/>
              </a:rPr>
              <a:t>Para evitar pôr em risco a existência de bancos, podem considerar-se </a:t>
            </a:r>
            <a:r>
              <a:rPr lang="pt-PT" sz="1800" b="1" dirty="0">
                <a:highlight>
                  <a:srgbClr val="FFFF00"/>
                </a:highlight>
                <a:latin typeface="Arial" panose="020B0604020202020204" pitchFamily="34" charset="0"/>
                <a:cs typeface="Arial" panose="020B0604020202020204" pitchFamily="34" charset="0"/>
              </a:rPr>
              <a:t>mecanismos de mitigação </a:t>
            </a:r>
            <a:r>
              <a:rPr lang="pt-PT" sz="1800" b="1" dirty="0">
                <a:latin typeface="Arial" panose="020B0604020202020204" pitchFamily="34" charset="0"/>
                <a:cs typeface="Arial" panose="020B0604020202020204" pitchFamily="34" charset="0"/>
              </a:rPr>
              <a:t>como seja introduzir remuneração descendente dos depósitos no BC à medida que os seus montantes aumentassem ou impor limites quantitativos aos montantes por utilizador. </a:t>
            </a:r>
          </a:p>
          <a:p>
            <a:pPr marL="0" indent="0">
              <a:spcBef>
                <a:spcPts val="300"/>
              </a:spcBef>
              <a:buNone/>
            </a:pPr>
            <a:r>
              <a:rPr lang="pt-PT" sz="1800" b="1" dirty="0">
                <a:highlight>
                  <a:srgbClr val="FFFF00"/>
                </a:highlight>
                <a:latin typeface="Arial" panose="020B0604020202020204" pitchFamily="34" charset="0"/>
                <a:cs typeface="Arial" panose="020B0604020202020204" pitchFamily="34" charset="0"/>
              </a:rPr>
              <a:t>Historicamente, após grandes crises bancárias, sempre apareceram defensores de retirar aos bancos o poder de criar moeda. </a:t>
            </a:r>
            <a:r>
              <a:rPr lang="pt-PT" sz="1800" b="1" dirty="0">
                <a:latin typeface="Arial" panose="020B0604020202020204" pitchFamily="34" charset="0"/>
                <a:cs typeface="Arial" panose="020B0604020202020204" pitchFamily="34" charset="0"/>
              </a:rPr>
              <a:t>Nos anos 1933-35 Professores da ortodoxa Universidade de Chicago propuseram o chamado </a:t>
            </a:r>
            <a:r>
              <a:rPr lang="pt-PT" sz="1800" b="1" dirty="0">
                <a:highlight>
                  <a:srgbClr val="FFFF00"/>
                </a:highlight>
                <a:latin typeface="Arial" panose="020B0604020202020204" pitchFamily="34" charset="0"/>
                <a:cs typeface="Arial" panose="020B0604020202020204" pitchFamily="34" charset="0"/>
              </a:rPr>
              <a:t>Plano de Chicago </a:t>
            </a:r>
            <a:r>
              <a:rPr lang="pt-PT" sz="1800" b="1" dirty="0">
                <a:latin typeface="Arial" panose="020B0604020202020204" pitchFamily="34" charset="0"/>
                <a:cs typeface="Arial" panose="020B0604020202020204" pitchFamily="34" charset="0"/>
              </a:rPr>
              <a:t>que obrigava os bancos a terem 100% dos depósitos em reservas no Banco Central. O crédito feito pelos bancos seria financiado por capital e empréstimos do Estado. O Plano foi rejeitado no  Congresso Americano. A seguir à grande recessão de 2008/09, surgiram muitas propostas para a introdução de depósitos de todos os agentes no BC com o </a:t>
            </a:r>
            <a:r>
              <a:rPr lang="pt-PT" sz="1800" b="1" dirty="0" err="1">
                <a:latin typeface="Arial" panose="020B0604020202020204" pitchFamily="34" charset="0"/>
                <a:cs typeface="Arial" panose="020B0604020202020204" pitchFamily="34" charset="0"/>
              </a:rPr>
              <a:t>objectivo</a:t>
            </a:r>
            <a:r>
              <a:rPr lang="pt-PT" sz="1800" b="1" dirty="0">
                <a:latin typeface="Arial" panose="020B0604020202020204" pitchFamily="34" charset="0"/>
                <a:cs typeface="Arial" panose="020B0604020202020204" pitchFamily="34" charset="0"/>
              </a:rPr>
              <a:t> último de acabar com a criação monetária pelos Bancos. Essas iniciativas </a:t>
            </a:r>
            <a:r>
              <a:rPr lang="pt-PT" sz="1800" b="1" dirty="0" err="1">
                <a:latin typeface="Arial" panose="020B0604020202020204" pitchFamily="34" charset="0"/>
                <a:cs typeface="Arial" panose="020B0604020202020204" pitchFamily="34" charset="0"/>
              </a:rPr>
              <a:t>adoptaram</a:t>
            </a:r>
            <a:r>
              <a:rPr lang="pt-PT" sz="1800" b="1" dirty="0">
                <a:latin typeface="Arial" panose="020B0604020202020204" pitchFamily="34" charset="0"/>
                <a:cs typeface="Arial" panose="020B0604020202020204" pitchFamily="34" charset="0"/>
              </a:rPr>
              <a:t> os nomes de </a:t>
            </a:r>
            <a:r>
              <a:rPr lang="pt-PT" sz="1800" b="1" dirty="0">
                <a:highlight>
                  <a:srgbClr val="FFFF00"/>
                </a:highlight>
                <a:latin typeface="Arial" panose="020B0604020202020204" pitchFamily="34" charset="0"/>
                <a:cs typeface="Arial" panose="020B0604020202020204" pitchFamily="34" charset="0"/>
              </a:rPr>
              <a:t>“Moeda Soberana” ou “Moeda Positiva”.</a:t>
            </a:r>
            <a:r>
              <a:rPr lang="pt-PT" sz="1800" b="1" dirty="0">
                <a:latin typeface="Arial" panose="020B0604020202020204" pitchFamily="34" charset="0"/>
                <a:cs typeface="Arial" panose="020B0604020202020204" pitchFamily="34" charset="0"/>
              </a:rPr>
              <a:t> Um referendo sobre uma proposta neste sentido perdeu na </a:t>
            </a:r>
            <a:r>
              <a:rPr lang="pt-PT" sz="1800" b="1" dirty="0" err="1">
                <a:latin typeface="Arial" panose="020B0604020202020204" pitchFamily="34" charset="0"/>
                <a:cs typeface="Arial" panose="020B0604020202020204" pitchFamily="34" charset="0"/>
              </a:rPr>
              <a:t>Suiça</a:t>
            </a:r>
            <a:r>
              <a:rPr lang="pt-PT" sz="1800" b="1" dirty="0">
                <a:latin typeface="Arial" panose="020B0604020202020204" pitchFamily="34" charset="0"/>
                <a:cs typeface="Arial" panose="020B0604020202020204" pitchFamily="34" charset="0"/>
              </a:rPr>
              <a:t> em 2018. É pouco provável que a MDBC venha a ser generalizadamente introduzida sob esta forma de depósitos no BC.</a:t>
            </a:r>
          </a:p>
        </p:txBody>
      </p:sp>
      <p:sp>
        <p:nvSpPr>
          <p:cNvPr id="5" name="TextBox 4">
            <a:extLst>
              <a:ext uri="{FF2B5EF4-FFF2-40B4-BE49-F238E27FC236}">
                <a16:creationId xmlns:a16="http://schemas.microsoft.com/office/drawing/2014/main" id="{D4778439-A07F-45B6-82F5-25DAFB710B71}"/>
              </a:ext>
            </a:extLst>
          </p:cNvPr>
          <p:cNvSpPr txBox="1"/>
          <p:nvPr/>
        </p:nvSpPr>
        <p:spPr>
          <a:xfrm>
            <a:off x="0" y="0"/>
            <a:ext cx="12192000" cy="369332"/>
          </a:xfrm>
          <a:prstGeom prst="rect">
            <a:avLst/>
          </a:prstGeom>
          <a:solidFill>
            <a:schemeClr val="accent1">
              <a:lumMod val="75000"/>
            </a:schemeClr>
          </a:solidFill>
        </p:spPr>
        <p:txBody>
          <a:bodyPr wrap="square" rtlCol="0">
            <a:spAutoFit/>
          </a:bodyPr>
          <a:lstStyle/>
          <a:p>
            <a:pPr algn="ctr"/>
            <a:r>
              <a:rPr lang="en-GB" b="1" dirty="0">
                <a:solidFill>
                  <a:schemeClr val="bg1"/>
                </a:solidFill>
              </a:rPr>
              <a:t>MOEDA DIGITAL DE BANCO CENTRAL SOB A FORMA DE DEPÓSITOS NO BC</a:t>
            </a:r>
          </a:p>
        </p:txBody>
      </p:sp>
      <p:sp>
        <p:nvSpPr>
          <p:cNvPr id="2" name="Slide Number Placeholder 1">
            <a:extLst>
              <a:ext uri="{FF2B5EF4-FFF2-40B4-BE49-F238E27FC236}">
                <a16:creationId xmlns:a16="http://schemas.microsoft.com/office/drawing/2014/main" id="{A5015AA2-05D6-4940-B97A-D69BC7B9E835}"/>
              </a:ext>
            </a:extLst>
          </p:cNvPr>
          <p:cNvSpPr>
            <a:spLocks noGrp="1"/>
          </p:cNvSpPr>
          <p:nvPr>
            <p:ph type="sldNum" sz="quarter" idx="12"/>
          </p:nvPr>
        </p:nvSpPr>
        <p:spPr>
          <a:xfrm>
            <a:off x="9855055" y="6293642"/>
            <a:ext cx="676759" cy="365125"/>
          </a:xfrm>
        </p:spPr>
        <p:txBody>
          <a:bodyPr/>
          <a:lstStyle/>
          <a:p>
            <a:fld id="{3C454D2A-EBA0-4F4A-BAC3-58869111C0C2}" type="slidenum">
              <a:rPr lang="en-GB" sz="1400"/>
              <a:pPr/>
              <a:t>28</a:t>
            </a:fld>
            <a:endParaRPr lang="en-GB" sz="1400" dirty="0"/>
          </a:p>
        </p:txBody>
      </p:sp>
    </p:spTree>
    <p:extLst>
      <p:ext uri="{BB962C8B-B14F-4D97-AF65-F5344CB8AC3E}">
        <p14:creationId xmlns:p14="http://schemas.microsoft.com/office/powerpoint/2010/main" val="172026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A2F03-795C-4DAB-A9BE-D8416E593087}"/>
              </a:ext>
            </a:extLst>
          </p:cNvPr>
          <p:cNvSpPr>
            <a:spLocks noGrp="1"/>
          </p:cNvSpPr>
          <p:nvPr>
            <p:ph idx="1"/>
          </p:nvPr>
        </p:nvSpPr>
        <p:spPr>
          <a:xfrm>
            <a:off x="145759" y="369332"/>
            <a:ext cx="11804941" cy="5643294"/>
          </a:xfrm>
        </p:spPr>
        <p:txBody>
          <a:bodyPr>
            <a:noAutofit/>
          </a:bodyPr>
          <a:lstStyle/>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Os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são comprados ao BC por intermediários financeiros, em troca de outras formas de moeda central. </a:t>
            </a:r>
            <a:r>
              <a:rPr lang="pt-PT" sz="2000" b="1" dirty="0">
                <a:latin typeface="Arial" panose="020B0604020202020204" pitchFamily="34" charset="0"/>
                <a:cs typeface="Arial" panose="020B0604020202020204" pitchFamily="34" charset="0"/>
              </a:rPr>
              <a:t>Não existe expansão da massa monetária na criação de novos </a:t>
            </a:r>
            <a:r>
              <a:rPr lang="pt-PT" sz="2000" b="1" dirty="0" err="1">
                <a:latin typeface="Arial" panose="020B0604020202020204" pitchFamily="34" charset="0"/>
                <a:cs typeface="Arial" panose="020B0604020202020204" pitchFamily="34" charset="0"/>
              </a:rPr>
              <a:t>tokens</a:t>
            </a:r>
            <a:r>
              <a:rPr lang="pt-PT" sz="2000" b="1" dirty="0">
                <a:latin typeface="Arial" panose="020B0604020202020204" pitchFamily="34" charset="0"/>
                <a:cs typeface="Arial" panose="020B0604020202020204" pitchFamily="34" charset="0"/>
              </a:rPr>
              <a:t>. </a:t>
            </a: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Depois de adquiridos os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circulam em transferências e pagamentos para outros utilizadores </a:t>
            </a:r>
            <a:r>
              <a:rPr lang="pt-PT" sz="2000" b="1" dirty="0">
                <a:latin typeface="Arial" panose="020B0604020202020204" pitchFamily="34" charset="0"/>
                <a:cs typeface="Arial" panose="020B0604020202020204" pitchFamily="34" charset="0"/>
              </a:rPr>
              <a:t>através de uma plataforma informática que é gerida pelo Banco Central e a que têm acesso as instituições financeiras que fazem a intermediação com os  agentes económicos.</a:t>
            </a: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São usadas as tecnologias de Razão Distribuído (DLT, </a:t>
            </a:r>
            <a:r>
              <a:rPr lang="pt-PT" sz="2000" b="1" dirty="0" err="1">
                <a:highlight>
                  <a:srgbClr val="FFFF00"/>
                </a:highlight>
                <a:latin typeface="Arial" panose="020B0604020202020204" pitchFamily="34" charset="0"/>
                <a:cs typeface="Arial" panose="020B0604020202020204" pitchFamily="34" charset="0"/>
              </a:rPr>
              <a:t>Distributed</a:t>
            </a:r>
            <a:r>
              <a:rPr lang="pt-PT" sz="2000" b="1" dirty="0">
                <a:highlight>
                  <a:srgbClr val="FFFF00"/>
                </a:highlight>
                <a:latin typeface="Arial" panose="020B0604020202020204" pitchFamily="34" charset="0"/>
                <a:cs typeface="Arial" panose="020B0604020202020204" pitchFamily="34" charset="0"/>
              </a:rPr>
              <a:t> </a:t>
            </a:r>
            <a:r>
              <a:rPr lang="pt-PT" sz="2000" b="1" dirty="0" err="1">
                <a:highlight>
                  <a:srgbClr val="FFFF00"/>
                </a:highlight>
                <a:latin typeface="Arial" panose="020B0604020202020204" pitchFamily="34" charset="0"/>
                <a:cs typeface="Arial" panose="020B0604020202020204" pitchFamily="34" charset="0"/>
              </a:rPr>
              <a:t>Ledger</a:t>
            </a:r>
            <a:r>
              <a:rPr lang="pt-PT" sz="2000" b="1" dirty="0">
                <a:highlight>
                  <a:srgbClr val="FFFF00"/>
                </a:highlight>
                <a:latin typeface="Arial" panose="020B0604020202020204" pitchFamily="34" charset="0"/>
                <a:cs typeface="Arial" panose="020B0604020202020204" pitchFamily="34" charset="0"/>
              </a:rPr>
              <a:t> </a:t>
            </a:r>
            <a:r>
              <a:rPr lang="pt-PT" sz="2000" b="1" dirty="0" err="1">
                <a:highlight>
                  <a:srgbClr val="FFFF00"/>
                </a:highlight>
                <a:latin typeface="Arial" panose="020B0604020202020204" pitchFamily="34" charset="0"/>
                <a:cs typeface="Arial" panose="020B0604020202020204" pitchFamily="34" charset="0"/>
              </a:rPr>
              <a:t>Technology</a:t>
            </a:r>
            <a:r>
              <a:rPr lang="pt-PT" sz="2000" b="1" dirty="0">
                <a:highlight>
                  <a:srgbClr val="FFFF00"/>
                </a:highlight>
                <a:latin typeface="Arial" panose="020B0604020202020204" pitchFamily="34" charset="0"/>
                <a:cs typeface="Arial" panose="020B0604020202020204" pitchFamily="34" charset="0"/>
              </a:rPr>
              <a:t>), Informação por Blocos (Blockchain) e criptografia</a:t>
            </a:r>
            <a:r>
              <a:rPr lang="pt-PT" sz="2000" b="1" dirty="0">
                <a:latin typeface="Arial" panose="020B0604020202020204" pitchFamily="34" charset="0"/>
                <a:cs typeface="Arial" panose="020B0604020202020204" pitchFamily="34" charset="0"/>
              </a:rPr>
              <a:t>. O DLT pode assumir uma forma centralizada ou descentralizada. Dentro desta segunda forma, a participação pode estar sujeita a condições ou autorização (</a:t>
            </a:r>
            <a:r>
              <a:rPr lang="pt-PT" sz="2000" b="1" dirty="0" err="1">
                <a:latin typeface="Arial" panose="020B0604020202020204" pitchFamily="34" charset="0"/>
                <a:cs typeface="Arial" panose="020B0604020202020204" pitchFamily="34" charset="0"/>
              </a:rPr>
              <a:t>permissioned</a:t>
            </a:r>
            <a:r>
              <a:rPr lang="pt-PT" sz="2000" b="1" dirty="0">
                <a:latin typeface="Arial" panose="020B0604020202020204" pitchFamily="34" charset="0"/>
                <a:cs typeface="Arial" panose="020B0604020202020204" pitchFamily="34" charset="0"/>
              </a:rPr>
              <a:t> DLT) ou ser aberta a todos os agentes.</a:t>
            </a: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A circulação dos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é, em princípio, anónima, mas não se pode garantir o mesmo grau de anonimato que existe no uso de Notas</a:t>
            </a:r>
            <a:r>
              <a:rPr lang="pt-PT" sz="2000" b="1" dirty="0">
                <a:latin typeface="Arial" panose="020B0604020202020204" pitchFamily="34" charset="0"/>
                <a:cs typeface="Arial" panose="020B0604020202020204" pitchFamily="34" charset="0"/>
              </a:rPr>
              <a:t>. A garantia do anonimato variará de país para país.</a:t>
            </a: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A moeda digital de BC sob a forma de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tem dificuldades em  oferecer juros de remuneração. O não pagamento de juros aponta para a principal vocação de MDBC sob a forma de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ser a de substituição das Notas em desaparecimento</a:t>
            </a:r>
            <a:r>
              <a:rPr lang="pt-PT" sz="2000" b="1" dirty="0">
                <a:latin typeface="Arial" panose="020B0604020202020204" pitchFamily="34" charset="0"/>
                <a:cs typeface="Arial" panose="020B0604020202020204" pitchFamily="34" charset="0"/>
              </a:rPr>
              <a:t>, embora possa ser usada para deter moeda em maior volume por motivo de transações, </a:t>
            </a:r>
            <a:r>
              <a:rPr lang="pt-PT" sz="2000" b="1" dirty="0">
                <a:highlight>
                  <a:srgbClr val="FFFF00"/>
                </a:highlight>
                <a:latin typeface="Arial" panose="020B0604020202020204" pitchFamily="34" charset="0"/>
                <a:cs typeface="Arial" panose="020B0604020202020204" pitchFamily="34" charset="0"/>
              </a:rPr>
              <a:t>substituindo depósitos à ordem</a:t>
            </a:r>
            <a:r>
              <a:rPr lang="pt-PT" sz="2000" b="1" dirty="0">
                <a:latin typeface="Arial" panose="020B0604020202020204" pitchFamily="34" charset="0"/>
                <a:cs typeface="Arial" panose="020B0604020202020204" pitchFamily="34" charset="0"/>
              </a:rPr>
              <a:t>.</a:t>
            </a: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0" indent="0">
              <a:spcBef>
                <a:spcPts val="300"/>
              </a:spcBef>
              <a:buNone/>
            </a:pPr>
            <a:endParaRPr lang="pt-PT" sz="2000" b="1"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778439-A07F-45B6-82F5-25DAFB710B71}"/>
              </a:ext>
            </a:extLst>
          </p:cNvPr>
          <p:cNvSpPr txBox="1"/>
          <p:nvPr/>
        </p:nvSpPr>
        <p:spPr>
          <a:xfrm>
            <a:off x="0" y="0"/>
            <a:ext cx="12192000" cy="369332"/>
          </a:xfrm>
          <a:prstGeom prst="rect">
            <a:avLst/>
          </a:prstGeom>
          <a:solidFill>
            <a:schemeClr val="accent1">
              <a:lumMod val="75000"/>
            </a:schemeClr>
          </a:solidFill>
        </p:spPr>
        <p:txBody>
          <a:bodyPr wrap="square" rtlCol="0">
            <a:spAutoFit/>
          </a:bodyPr>
          <a:lstStyle/>
          <a:p>
            <a:pPr algn="ctr"/>
            <a:r>
              <a:rPr lang="en-GB" b="1" dirty="0">
                <a:solidFill>
                  <a:schemeClr val="bg1"/>
                </a:solidFill>
              </a:rPr>
              <a:t>MOEDA DIGITAL DE BANCO CENTRAL SOB A FORMA DE TOKENS</a:t>
            </a:r>
          </a:p>
        </p:txBody>
      </p:sp>
      <p:sp>
        <p:nvSpPr>
          <p:cNvPr id="2" name="Slide Number Placeholder 1">
            <a:extLst>
              <a:ext uri="{FF2B5EF4-FFF2-40B4-BE49-F238E27FC236}">
                <a16:creationId xmlns:a16="http://schemas.microsoft.com/office/drawing/2014/main" id="{A5015AA2-05D6-4940-B97A-D69BC7B9E835}"/>
              </a:ext>
            </a:extLst>
          </p:cNvPr>
          <p:cNvSpPr>
            <a:spLocks noGrp="1"/>
          </p:cNvSpPr>
          <p:nvPr>
            <p:ph type="sldNum" sz="quarter" idx="12"/>
          </p:nvPr>
        </p:nvSpPr>
        <p:spPr>
          <a:xfrm>
            <a:off x="9855055" y="6293642"/>
            <a:ext cx="676759" cy="365125"/>
          </a:xfrm>
        </p:spPr>
        <p:txBody>
          <a:bodyPr/>
          <a:lstStyle/>
          <a:p>
            <a:fld id="{3C454D2A-EBA0-4F4A-BAC3-58869111C0C2}" type="slidenum">
              <a:rPr lang="en-GB" sz="1400"/>
              <a:pPr/>
              <a:t>29</a:t>
            </a:fld>
            <a:endParaRPr lang="en-GB" sz="1400" dirty="0"/>
          </a:p>
        </p:txBody>
      </p:sp>
    </p:spTree>
    <p:extLst>
      <p:ext uri="{BB962C8B-B14F-4D97-AF65-F5344CB8AC3E}">
        <p14:creationId xmlns:p14="http://schemas.microsoft.com/office/powerpoint/2010/main" val="228973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FD44B18-0FF0-B40F-EAE5-C65E705308FA}"/>
              </a:ext>
            </a:extLst>
          </p:cNvPr>
          <p:cNvSpPr txBox="1"/>
          <p:nvPr/>
        </p:nvSpPr>
        <p:spPr>
          <a:xfrm>
            <a:off x="517233" y="104904"/>
            <a:ext cx="3335208" cy="707886"/>
          </a:xfrm>
          <a:prstGeom prst="rect">
            <a:avLst/>
          </a:prstGeom>
          <a:noFill/>
        </p:spPr>
        <p:txBody>
          <a:bodyPr wrap="none" rtlCol="0">
            <a:spAutoFit/>
          </a:bodyPr>
          <a:lstStyle/>
          <a:p>
            <a:r>
              <a:rPr lang="en-GB" sz="2000" b="1" dirty="0"/>
              <a:t>INFLAÇÃO NA ÁREA DO EURO</a:t>
            </a:r>
          </a:p>
          <a:p>
            <a:r>
              <a:rPr lang="en-GB" sz="2000" b="1" dirty="0"/>
              <a:t>Jan 2018 – </a:t>
            </a:r>
            <a:r>
              <a:rPr lang="en-GB" sz="2000" b="1" dirty="0" err="1"/>
              <a:t>Setembro</a:t>
            </a:r>
            <a:r>
              <a:rPr lang="en-GB" sz="2000" b="1" dirty="0"/>
              <a:t> 2022</a:t>
            </a:r>
          </a:p>
        </p:txBody>
      </p:sp>
      <p:graphicFrame>
        <p:nvGraphicFramePr>
          <p:cNvPr id="2" name="Chart 1">
            <a:extLst>
              <a:ext uri="{FF2B5EF4-FFF2-40B4-BE49-F238E27FC236}">
                <a16:creationId xmlns:a16="http://schemas.microsoft.com/office/drawing/2014/main" id="{D417C02B-7E58-4909-9BE1-55428D33E0CC}"/>
              </a:ext>
            </a:extLst>
          </p:cNvPr>
          <p:cNvGraphicFramePr>
            <a:graphicFrameLocks/>
          </p:cNvGraphicFramePr>
          <p:nvPr>
            <p:extLst>
              <p:ext uri="{D42A27DB-BD31-4B8C-83A1-F6EECF244321}">
                <p14:modId xmlns:p14="http://schemas.microsoft.com/office/powerpoint/2010/main" val="240280189"/>
              </p:ext>
            </p:extLst>
          </p:nvPr>
        </p:nvGraphicFramePr>
        <p:xfrm>
          <a:off x="321445" y="894979"/>
          <a:ext cx="4831468" cy="2534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6F88A441-9FF7-4199-B3E3-0A9744CA691C}"/>
              </a:ext>
            </a:extLst>
          </p:cNvPr>
          <p:cNvGraphicFramePr>
            <a:graphicFrameLocks/>
          </p:cNvGraphicFramePr>
          <p:nvPr>
            <p:extLst>
              <p:ext uri="{D42A27DB-BD31-4B8C-83A1-F6EECF244321}">
                <p14:modId xmlns:p14="http://schemas.microsoft.com/office/powerpoint/2010/main" val="1924278454"/>
              </p:ext>
            </p:extLst>
          </p:nvPr>
        </p:nvGraphicFramePr>
        <p:xfrm>
          <a:off x="321445" y="3511189"/>
          <a:ext cx="4831468" cy="22333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EAF9D465-8A77-45A9-9D11-9E6E31E28711}"/>
              </a:ext>
            </a:extLst>
          </p:cNvPr>
          <p:cNvGraphicFramePr>
            <a:graphicFrameLocks/>
          </p:cNvGraphicFramePr>
          <p:nvPr>
            <p:extLst>
              <p:ext uri="{D42A27DB-BD31-4B8C-83A1-F6EECF244321}">
                <p14:modId xmlns:p14="http://schemas.microsoft.com/office/powerpoint/2010/main" val="2757216608"/>
              </p:ext>
            </p:extLst>
          </p:nvPr>
        </p:nvGraphicFramePr>
        <p:xfrm>
          <a:off x="5378824" y="894979"/>
          <a:ext cx="6405669" cy="477548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168D7DD-C4F7-213C-57B4-DF6C6FB4C7AF}"/>
              </a:ext>
            </a:extLst>
          </p:cNvPr>
          <p:cNvSpPr txBox="1"/>
          <p:nvPr/>
        </p:nvSpPr>
        <p:spPr>
          <a:xfrm>
            <a:off x="6403459" y="104904"/>
            <a:ext cx="4537011" cy="707886"/>
          </a:xfrm>
          <a:prstGeom prst="rect">
            <a:avLst/>
          </a:prstGeom>
          <a:noFill/>
        </p:spPr>
        <p:txBody>
          <a:bodyPr wrap="none" rtlCol="0">
            <a:spAutoFit/>
          </a:bodyPr>
          <a:lstStyle/>
          <a:p>
            <a:r>
              <a:rPr lang="en-GB" sz="2000" b="1" dirty="0"/>
              <a:t>INFLAÇÃO NA ÁREA DO EURO E NOS EUA</a:t>
            </a:r>
          </a:p>
          <a:p>
            <a:r>
              <a:rPr lang="en-GB" sz="2000" b="1" dirty="0"/>
              <a:t>Jan 2018 – </a:t>
            </a:r>
            <a:r>
              <a:rPr lang="en-GB" sz="2000" b="1" dirty="0" err="1"/>
              <a:t>Setembro</a:t>
            </a:r>
            <a:r>
              <a:rPr lang="en-GB" sz="2000" b="1" dirty="0"/>
              <a:t> 2022</a:t>
            </a:r>
          </a:p>
        </p:txBody>
      </p:sp>
      <p:graphicFrame>
        <p:nvGraphicFramePr>
          <p:cNvPr id="11" name="Table 10">
            <a:extLst>
              <a:ext uri="{FF2B5EF4-FFF2-40B4-BE49-F238E27FC236}">
                <a16:creationId xmlns:a16="http://schemas.microsoft.com/office/drawing/2014/main" id="{5F54255E-4F8D-30BB-5D1B-4AC5048E5B9F}"/>
              </a:ext>
            </a:extLst>
          </p:cNvPr>
          <p:cNvGraphicFramePr>
            <a:graphicFrameLocks noGrp="1"/>
          </p:cNvGraphicFramePr>
          <p:nvPr>
            <p:extLst>
              <p:ext uri="{D42A27DB-BD31-4B8C-83A1-F6EECF244321}">
                <p14:modId xmlns:p14="http://schemas.microsoft.com/office/powerpoint/2010/main" val="3217086529"/>
              </p:ext>
            </p:extLst>
          </p:nvPr>
        </p:nvGraphicFramePr>
        <p:xfrm>
          <a:off x="517233" y="5702651"/>
          <a:ext cx="9537732" cy="977730"/>
        </p:xfrm>
        <a:graphic>
          <a:graphicData uri="http://schemas.openxmlformats.org/drawingml/2006/table">
            <a:tbl>
              <a:tblPr firstRow="1" firstCol="1" bandRow="1">
                <a:tableStyleId>{5C22544A-7EE6-4342-B048-85BDC9FD1C3A}</a:tableStyleId>
              </a:tblPr>
              <a:tblGrid>
                <a:gridCol w="1202064">
                  <a:extLst>
                    <a:ext uri="{9D8B030D-6E8A-4147-A177-3AD203B41FA5}">
                      <a16:colId xmlns:a16="http://schemas.microsoft.com/office/drawing/2014/main" val="1445191029"/>
                    </a:ext>
                  </a:extLst>
                </a:gridCol>
                <a:gridCol w="341312">
                  <a:extLst>
                    <a:ext uri="{9D8B030D-6E8A-4147-A177-3AD203B41FA5}">
                      <a16:colId xmlns:a16="http://schemas.microsoft.com/office/drawing/2014/main" val="2815848174"/>
                    </a:ext>
                  </a:extLst>
                </a:gridCol>
                <a:gridCol w="494083">
                  <a:extLst>
                    <a:ext uri="{9D8B030D-6E8A-4147-A177-3AD203B41FA5}">
                      <a16:colId xmlns:a16="http://schemas.microsoft.com/office/drawing/2014/main" val="4167619615"/>
                    </a:ext>
                  </a:extLst>
                </a:gridCol>
                <a:gridCol w="494083">
                  <a:extLst>
                    <a:ext uri="{9D8B030D-6E8A-4147-A177-3AD203B41FA5}">
                      <a16:colId xmlns:a16="http://schemas.microsoft.com/office/drawing/2014/main" val="989876320"/>
                    </a:ext>
                  </a:extLst>
                </a:gridCol>
                <a:gridCol w="494083">
                  <a:extLst>
                    <a:ext uri="{9D8B030D-6E8A-4147-A177-3AD203B41FA5}">
                      <a16:colId xmlns:a16="http://schemas.microsoft.com/office/drawing/2014/main" val="3686596968"/>
                    </a:ext>
                  </a:extLst>
                </a:gridCol>
                <a:gridCol w="494083">
                  <a:extLst>
                    <a:ext uri="{9D8B030D-6E8A-4147-A177-3AD203B41FA5}">
                      <a16:colId xmlns:a16="http://schemas.microsoft.com/office/drawing/2014/main" val="3704607849"/>
                    </a:ext>
                  </a:extLst>
                </a:gridCol>
                <a:gridCol w="493383">
                  <a:extLst>
                    <a:ext uri="{9D8B030D-6E8A-4147-A177-3AD203B41FA5}">
                      <a16:colId xmlns:a16="http://schemas.microsoft.com/office/drawing/2014/main" val="3161303119"/>
                    </a:ext>
                  </a:extLst>
                </a:gridCol>
                <a:gridCol w="493383">
                  <a:extLst>
                    <a:ext uri="{9D8B030D-6E8A-4147-A177-3AD203B41FA5}">
                      <a16:colId xmlns:a16="http://schemas.microsoft.com/office/drawing/2014/main" val="144898811"/>
                    </a:ext>
                  </a:extLst>
                </a:gridCol>
                <a:gridCol w="607400">
                  <a:extLst>
                    <a:ext uri="{9D8B030D-6E8A-4147-A177-3AD203B41FA5}">
                      <a16:colId xmlns:a16="http://schemas.microsoft.com/office/drawing/2014/main" val="3601315722"/>
                    </a:ext>
                  </a:extLst>
                </a:gridCol>
                <a:gridCol w="566807">
                  <a:extLst>
                    <a:ext uri="{9D8B030D-6E8A-4147-A177-3AD203B41FA5}">
                      <a16:colId xmlns:a16="http://schemas.microsoft.com/office/drawing/2014/main" val="1143197036"/>
                    </a:ext>
                  </a:extLst>
                </a:gridCol>
                <a:gridCol w="456210">
                  <a:extLst>
                    <a:ext uri="{9D8B030D-6E8A-4147-A177-3AD203B41FA5}">
                      <a16:colId xmlns:a16="http://schemas.microsoft.com/office/drawing/2014/main" val="686040774"/>
                    </a:ext>
                  </a:extLst>
                </a:gridCol>
                <a:gridCol w="525333">
                  <a:extLst>
                    <a:ext uri="{9D8B030D-6E8A-4147-A177-3AD203B41FA5}">
                      <a16:colId xmlns:a16="http://schemas.microsoft.com/office/drawing/2014/main" val="2201788555"/>
                    </a:ext>
                  </a:extLst>
                </a:gridCol>
                <a:gridCol w="718877">
                  <a:extLst>
                    <a:ext uri="{9D8B030D-6E8A-4147-A177-3AD203B41FA5}">
                      <a16:colId xmlns:a16="http://schemas.microsoft.com/office/drawing/2014/main" val="320018019"/>
                    </a:ext>
                  </a:extLst>
                </a:gridCol>
                <a:gridCol w="718877">
                  <a:extLst>
                    <a:ext uri="{9D8B030D-6E8A-4147-A177-3AD203B41FA5}">
                      <a16:colId xmlns:a16="http://schemas.microsoft.com/office/drawing/2014/main" val="2662858395"/>
                    </a:ext>
                  </a:extLst>
                </a:gridCol>
                <a:gridCol w="718877">
                  <a:extLst>
                    <a:ext uri="{9D8B030D-6E8A-4147-A177-3AD203B41FA5}">
                      <a16:colId xmlns:a16="http://schemas.microsoft.com/office/drawing/2014/main" val="74924461"/>
                    </a:ext>
                  </a:extLst>
                </a:gridCol>
                <a:gridCol w="718877">
                  <a:extLst>
                    <a:ext uri="{9D8B030D-6E8A-4147-A177-3AD203B41FA5}">
                      <a16:colId xmlns:a16="http://schemas.microsoft.com/office/drawing/2014/main" val="1399641115"/>
                    </a:ext>
                  </a:extLst>
                </a:gridCol>
              </a:tblGrid>
              <a:tr h="325910">
                <a:tc>
                  <a:txBody>
                    <a:bodyPr/>
                    <a:lstStyle/>
                    <a:p>
                      <a:endParaRPr lang="en-GB" sz="1100" b="1" dirty="0">
                        <a:effectLst/>
                        <a:latin typeface="Calibri" panose="020F0502020204030204" pitchFamily="34" charset="0"/>
                        <a:cs typeface="Times New Roman" panose="02020603050405020304" pitchFamily="18" charset="0"/>
                      </a:endParaRPr>
                    </a:p>
                  </a:txBody>
                  <a:tcPr marL="9525" marR="9525" marT="9525" marB="9525" anchor="b"/>
                </a:tc>
                <a:tc>
                  <a:txBody>
                    <a:bodyPr/>
                    <a:lstStyle/>
                    <a:p>
                      <a:pPr algn="ctr"/>
                      <a:r>
                        <a:rPr lang="en-US" sz="1600" b="1" dirty="0">
                          <a:effectLst/>
                        </a:rPr>
                        <a:t>Jan</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Feb</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Mar</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April</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May</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June</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July</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Aug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Sept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Oct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Nov </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Dec 21</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Jan 22</a:t>
                      </a: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Feb 22</a:t>
                      </a: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Mar 22</a:t>
                      </a:r>
                    </a:p>
                  </a:txBody>
                  <a:tcPr marL="9525" marR="9525" marT="9525" marB="9525" anchor="b"/>
                </a:tc>
                <a:extLst>
                  <a:ext uri="{0D108BD9-81ED-4DB2-BD59-A6C34878D82A}">
                    <a16:rowId xmlns:a16="http://schemas.microsoft.com/office/drawing/2014/main" val="3640821456"/>
                  </a:ext>
                </a:extLst>
              </a:tr>
              <a:tr h="325910">
                <a:tc>
                  <a:txBody>
                    <a:bodyPr/>
                    <a:lstStyle/>
                    <a:p>
                      <a:r>
                        <a:rPr lang="en-US" sz="1600" b="1" dirty="0" err="1">
                          <a:effectLst/>
                        </a:rPr>
                        <a:t>Área</a:t>
                      </a:r>
                      <a:r>
                        <a:rPr lang="en-US" sz="1600" b="1" dirty="0">
                          <a:effectLst/>
                        </a:rPr>
                        <a:t> do Euro</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0.9</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0.9</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1.3</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1.6</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2</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1.9</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2.2</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3</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3.4</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4.1</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4.9</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5</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5.1</a:t>
                      </a: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5.6</a:t>
                      </a: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7.4</a:t>
                      </a:r>
                    </a:p>
                  </a:txBody>
                  <a:tcPr marL="9525" marR="9525" marT="9525" marB="9525" anchor="b"/>
                </a:tc>
                <a:extLst>
                  <a:ext uri="{0D108BD9-81ED-4DB2-BD59-A6C34878D82A}">
                    <a16:rowId xmlns:a16="http://schemas.microsoft.com/office/drawing/2014/main" val="3650244860"/>
                  </a:ext>
                </a:extLst>
              </a:tr>
              <a:tr h="325910">
                <a:tc>
                  <a:txBody>
                    <a:bodyPr/>
                    <a:lstStyle/>
                    <a:p>
                      <a:r>
                        <a:rPr lang="en-US" sz="1600" b="1" dirty="0">
                          <a:effectLst/>
                        </a:rPr>
                        <a:t>USA</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1.4</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1.7</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2.6</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4.1</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4.9</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a:effectLst/>
                        </a:rPr>
                        <a:t>5.4</a:t>
                      </a:r>
                      <a:endParaRPr lang="en-GB"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5.4</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5.3</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5.4</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6.2</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6.8</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US" sz="1600" b="1" dirty="0">
                          <a:effectLst/>
                        </a:rPr>
                        <a:t>7</a:t>
                      </a:r>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7.1</a:t>
                      </a: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7.5</a:t>
                      </a:r>
                    </a:p>
                  </a:txBody>
                  <a:tcPr marL="9525" marR="9525" marT="9525" marB="9525" anchor="b"/>
                </a:tc>
                <a:tc>
                  <a:txBody>
                    <a:bodyPr/>
                    <a:lstStyle/>
                    <a:p>
                      <a:pPr algn="ct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7.9</a:t>
                      </a:r>
                    </a:p>
                  </a:txBody>
                  <a:tcPr marL="9525" marR="9525" marT="9525" marB="9525" anchor="b"/>
                </a:tc>
                <a:extLst>
                  <a:ext uri="{0D108BD9-81ED-4DB2-BD59-A6C34878D82A}">
                    <a16:rowId xmlns:a16="http://schemas.microsoft.com/office/drawing/2014/main" val="2075295302"/>
                  </a:ext>
                </a:extLst>
              </a:tr>
            </a:tbl>
          </a:graphicData>
        </a:graphic>
      </p:graphicFrame>
      <p:sp>
        <p:nvSpPr>
          <p:cNvPr id="12" name="Oval 11">
            <a:extLst>
              <a:ext uri="{FF2B5EF4-FFF2-40B4-BE49-F238E27FC236}">
                <a16:creationId xmlns:a16="http://schemas.microsoft.com/office/drawing/2014/main" id="{61AF05C3-6990-63B9-8893-58358B2AB4CC}"/>
              </a:ext>
            </a:extLst>
          </p:cNvPr>
          <p:cNvSpPr/>
          <p:nvPr/>
        </p:nvSpPr>
        <p:spPr>
          <a:xfrm flipH="1" flipV="1">
            <a:off x="2621512" y="6067260"/>
            <a:ext cx="1093910" cy="6323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C95191B4-F99E-063E-A108-ED181F6CF84E}"/>
              </a:ext>
            </a:extLst>
          </p:cNvPr>
          <p:cNvSpPr/>
          <p:nvPr/>
        </p:nvSpPr>
        <p:spPr>
          <a:xfrm rot="21386053" flipH="1" flipV="1">
            <a:off x="6115040" y="6042502"/>
            <a:ext cx="642870" cy="6323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8" name="Straight Connector 17">
            <a:extLst>
              <a:ext uri="{FF2B5EF4-FFF2-40B4-BE49-F238E27FC236}">
                <a16:creationId xmlns:a16="http://schemas.microsoft.com/office/drawing/2014/main" id="{53830553-9550-9263-7FC0-DC6ED8ED63FE}"/>
              </a:ext>
            </a:extLst>
          </p:cNvPr>
          <p:cNvCxnSpPr/>
          <p:nvPr/>
        </p:nvCxnSpPr>
        <p:spPr>
          <a:xfrm flipV="1">
            <a:off x="10515600" y="1254034"/>
            <a:ext cx="0" cy="3775166"/>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6E874C7-06B3-EC0F-89B8-DF4E9B912523}"/>
              </a:ext>
            </a:extLst>
          </p:cNvPr>
          <p:cNvCxnSpPr/>
          <p:nvPr/>
        </p:nvCxnSpPr>
        <p:spPr>
          <a:xfrm flipV="1">
            <a:off x="4401105" y="3619500"/>
            <a:ext cx="0" cy="16256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494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3399EE-754C-C765-458B-2828A08C8DC8}"/>
              </a:ext>
            </a:extLst>
          </p:cNvPr>
          <p:cNvSpPr txBox="1"/>
          <p:nvPr/>
        </p:nvSpPr>
        <p:spPr>
          <a:xfrm>
            <a:off x="1634837" y="505082"/>
            <a:ext cx="2170545" cy="1148227"/>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41F112C6-7D2C-2DAC-0051-652D7FC71042}"/>
              </a:ext>
            </a:extLst>
          </p:cNvPr>
          <p:cNvSpPr txBox="1"/>
          <p:nvPr/>
        </p:nvSpPr>
        <p:spPr>
          <a:xfrm>
            <a:off x="2229642" y="4075974"/>
            <a:ext cx="1910568" cy="826572"/>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5F61E590-3555-7492-717E-3BE5E544FC39}"/>
              </a:ext>
            </a:extLst>
          </p:cNvPr>
          <p:cNvSpPr txBox="1"/>
          <p:nvPr/>
        </p:nvSpPr>
        <p:spPr>
          <a:xfrm>
            <a:off x="2155856" y="3709927"/>
            <a:ext cx="1346579" cy="366047"/>
          </a:xfrm>
          <a:prstGeom prst="rect">
            <a:avLst/>
          </a:prstGeom>
          <a:solidFill>
            <a:schemeClr val="bg1"/>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6C1DA2C9-10B9-E030-A909-87A60548A0B5}"/>
              </a:ext>
            </a:extLst>
          </p:cNvPr>
          <p:cNvSpPr txBox="1"/>
          <p:nvPr/>
        </p:nvSpPr>
        <p:spPr>
          <a:xfrm>
            <a:off x="2377057" y="2204130"/>
            <a:ext cx="1014213" cy="276999"/>
          </a:xfrm>
          <a:prstGeom prst="rect">
            <a:avLst/>
          </a:prstGeom>
          <a:solidFill>
            <a:schemeClr val="bg1"/>
          </a:solidFill>
        </p:spPr>
        <p:txBody>
          <a:bodyPr wrap="square" rtlCol="0">
            <a:spAutoFit/>
          </a:bodyPr>
          <a:lstStyle/>
          <a:p>
            <a:endParaRPr lang="en-GB" sz="1200" dirty="0"/>
          </a:p>
        </p:txBody>
      </p:sp>
      <p:sp>
        <p:nvSpPr>
          <p:cNvPr id="21" name="TextBox 20">
            <a:extLst>
              <a:ext uri="{FF2B5EF4-FFF2-40B4-BE49-F238E27FC236}">
                <a16:creationId xmlns:a16="http://schemas.microsoft.com/office/drawing/2014/main" id="{238FBD59-9251-4DC0-35D3-4794E364EE39}"/>
              </a:ext>
            </a:extLst>
          </p:cNvPr>
          <p:cNvSpPr txBox="1"/>
          <p:nvPr/>
        </p:nvSpPr>
        <p:spPr>
          <a:xfrm>
            <a:off x="1894814" y="3709927"/>
            <a:ext cx="1910567" cy="338554"/>
          </a:xfrm>
          <a:prstGeom prst="rect">
            <a:avLst/>
          </a:prstGeom>
          <a:solidFill>
            <a:schemeClr val="bg1"/>
          </a:solidFill>
        </p:spPr>
        <p:txBody>
          <a:bodyPr wrap="square" rtlCol="0">
            <a:spAutoFit/>
          </a:bodyPr>
          <a:lstStyle/>
          <a:p>
            <a:r>
              <a:rPr lang="en-GB" sz="1600" b="1" dirty="0"/>
              <a:t>NÓDULO NOTARIAL</a:t>
            </a:r>
          </a:p>
        </p:txBody>
      </p:sp>
      <p:cxnSp>
        <p:nvCxnSpPr>
          <p:cNvPr id="23" name="Straight Arrow Connector 22">
            <a:extLst>
              <a:ext uri="{FF2B5EF4-FFF2-40B4-BE49-F238E27FC236}">
                <a16:creationId xmlns:a16="http://schemas.microsoft.com/office/drawing/2014/main" id="{0D664470-DC42-8259-C031-037442E28274}"/>
              </a:ext>
            </a:extLst>
          </p:cNvPr>
          <p:cNvCxnSpPr/>
          <p:nvPr/>
        </p:nvCxnSpPr>
        <p:spPr>
          <a:xfrm flipV="1">
            <a:off x="6596109" y="4327662"/>
            <a:ext cx="0" cy="1077218"/>
          </a:xfrm>
          <a:prstGeom prst="straightConnector1">
            <a:avLst/>
          </a:prstGeom>
          <a:ln w="28575">
            <a:solidFill>
              <a:schemeClr val="bg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FA0A88F-A1F4-856E-8E3E-31197B6DFA7C}"/>
              </a:ext>
            </a:extLst>
          </p:cNvPr>
          <p:cNvSpPr txBox="1"/>
          <p:nvPr/>
        </p:nvSpPr>
        <p:spPr>
          <a:xfrm>
            <a:off x="2421446" y="-35868"/>
            <a:ext cx="7710444" cy="461665"/>
          </a:xfrm>
          <a:prstGeom prst="rect">
            <a:avLst/>
          </a:prstGeom>
          <a:noFill/>
        </p:spPr>
        <p:txBody>
          <a:bodyPr wrap="none" rtlCol="0">
            <a:spAutoFit/>
          </a:bodyPr>
          <a:lstStyle/>
          <a:p>
            <a:r>
              <a:rPr lang="en-GB" sz="2400" dirty="0">
                <a:solidFill>
                  <a:schemeClr val="bg1"/>
                </a:solidFill>
              </a:rPr>
              <a:t>O CASO DA MOEDA DIGITAL DO BANCO CENTRAL DA SUÉCIA</a:t>
            </a:r>
          </a:p>
        </p:txBody>
      </p:sp>
      <p:sp>
        <p:nvSpPr>
          <p:cNvPr id="7" name="TextBox 6">
            <a:extLst>
              <a:ext uri="{FF2B5EF4-FFF2-40B4-BE49-F238E27FC236}">
                <a16:creationId xmlns:a16="http://schemas.microsoft.com/office/drawing/2014/main" id="{22D9924E-9A5A-35FF-0906-B505B1CF4555}"/>
              </a:ext>
            </a:extLst>
          </p:cNvPr>
          <p:cNvSpPr txBox="1"/>
          <p:nvPr/>
        </p:nvSpPr>
        <p:spPr>
          <a:xfrm>
            <a:off x="0" y="6405984"/>
            <a:ext cx="4499309" cy="307777"/>
          </a:xfrm>
          <a:prstGeom prst="rect">
            <a:avLst/>
          </a:prstGeom>
          <a:noFill/>
        </p:spPr>
        <p:txBody>
          <a:bodyPr wrap="none" rtlCol="0">
            <a:spAutoFit/>
          </a:bodyPr>
          <a:lstStyle/>
          <a:p>
            <a:r>
              <a:rPr lang="en-GB" sz="1400" dirty="0"/>
              <a:t>Fonte: </a:t>
            </a:r>
            <a:r>
              <a:rPr lang="en-GB" sz="1400" dirty="0" err="1"/>
              <a:t>Sveriges</a:t>
            </a:r>
            <a:r>
              <a:rPr lang="en-GB" sz="1400" dirty="0"/>
              <a:t> </a:t>
            </a:r>
            <a:r>
              <a:rPr lang="en-GB" sz="1400" dirty="0" err="1"/>
              <a:t>Riskbank</a:t>
            </a:r>
            <a:r>
              <a:rPr lang="en-GB" sz="1400" dirty="0"/>
              <a:t> “ The e-Krona Pilot Phase 1”, 2022</a:t>
            </a:r>
          </a:p>
        </p:txBody>
      </p:sp>
      <p:grpSp>
        <p:nvGrpSpPr>
          <p:cNvPr id="22" name="Group 21">
            <a:extLst>
              <a:ext uri="{FF2B5EF4-FFF2-40B4-BE49-F238E27FC236}">
                <a16:creationId xmlns:a16="http://schemas.microsoft.com/office/drawing/2014/main" id="{1890B77F-2F2A-7415-C527-B6FCE5B8BDEC}"/>
              </a:ext>
            </a:extLst>
          </p:cNvPr>
          <p:cNvGrpSpPr/>
          <p:nvPr/>
        </p:nvGrpSpPr>
        <p:grpSpPr>
          <a:xfrm>
            <a:off x="234719" y="373612"/>
            <a:ext cx="8212756" cy="6093176"/>
            <a:chOff x="1493396" y="478802"/>
            <a:chExt cx="8455849" cy="6369320"/>
          </a:xfrm>
        </p:grpSpPr>
        <p:pic>
          <p:nvPicPr>
            <p:cNvPr id="24" name="Picture 23">
              <a:extLst>
                <a:ext uri="{FF2B5EF4-FFF2-40B4-BE49-F238E27FC236}">
                  <a16:creationId xmlns:a16="http://schemas.microsoft.com/office/drawing/2014/main" id="{24E1DA06-CCD8-3F5B-3321-D99AACBA9422}"/>
                </a:ext>
              </a:extLst>
            </p:cNvPr>
            <p:cNvPicPr>
              <a:picLocks noChangeAspect="1"/>
            </p:cNvPicPr>
            <p:nvPr/>
          </p:nvPicPr>
          <p:blipFill>
            <a:blip r:embed="rId2"/>
            <a:stretch>
              <a:fillRect/>
            </a:stretch>
          </p:blipFill>
          <p:spPr>
            <a:xfrm>
              <a:off x="1699910" y="478802"/>
              <a:ext cx="7924800" cy="6242081"/>
            </a:xfrm>
            <a:prstGeom prst="rect">
              <a:avLst/>
            </a:prstGeom>
          </p:spPr>
        </p:pic>
        <p:sp>
          <p:nvSpPr>
            <p:cNvPr id="25" name="TextBox 24">
              <a:extLst>
                <a:ext uri="{FF2B5EF4-FFF2-40B4-BE49-F238E27FC236}">
                  <a16:creationId xmlns:a16="http://schemas.microsoft.com/office/drawing/2014/main" id="{22241997-D8CC-EC36-EFB6-697BB6DE3A07}"/>
                </a:ext>
              </a:extLst>
            </p:cNvPr>
            <p:cNvSpPr txBox="1"/>
            <p:nvPr/>
          </p:nvSpPr>
          <p:spPr>
            <a:xfrm>
              <a:off x="1493396" y="585926"/>
              <a:ext cx="2671501" cy="1077218"/>
            </a:xfrm>
            <a:prstGeom prst="rect">
              <a:avLst/>
            </a:prstGeom>
            <a:solidFill>
              <a:schemeClr val="bg1"/>
            </a:solidFill>
          </p:spPr>
          <p:txBody>
            <a:bodyPr wrap="none" rtlCol="0">
              <a:spAutoFit/>
            </a:bodyPr>
            <a:lstStyle/>
            <a:p>
              <a:pPr algn="ctr"/>
              <a:r>
                <a:rPr lang="en-GB" sz="1600" b="1" dirty="0"/>
                <a:t>BANCO CENTRAL</a:t>
              </a:r>
            </a:p>
            <a:p>
              <a:pPr algn="ctr"/>
              <a:r>
                <a:rPr lang="en-GB" sz="1600" b="1" dirty="0"/>
                <a:t>O banco central </a:t>
              </a:r>
              <a:r>
                <a:rPr lang="en-GB" sz="1600" b="1" dirty="0" err="1"/>
                <a:t>cria</a:t>
              </a:r>
              <a:r>
                <a:rPr lang="en-GB" sz="1600" b="1" dirty="0"/>
                <a:t> e </a:t>
              </a:r>
              <a:r>
                <a:rPr lang="en-GB" sz="1600" b="1" dirty="0" err="1"/>
                <a:t>destroi</a:t>
              </a:r>
              <a:endParaRPr lang="en-GB" sz="1600" b="1" dirty="0"/>
            </a:p>
            <a:p>
              <a:pPr algn="ctr"/>
              <a:r>
                <a:rPr lang="en-GB" sz="1600" b="1" dirty="0"/>
                <a:t>e-Krona que é </a:t>
              </a:r>
              <a:r>
                <a:rPr lang="en-GB" sz="1600" b="1" dirty="0" err="1"/>
                <a:t>constituída</a:t>
              </a:r>
              <a:r>
                <a:rPr lang="en-GB" sz="1600" b="1" dirty="0"/>
                <a:t> </a:t>
              </a:r>
            </a:p>
            <a:p>
              <a:pPr algn="ctr"/>
              <a:r>
                <a:rPr lang="en-GB" sz="1600" b="1" dirty="0" err="1"/>
                <a:t>por</a:t>
              </a:r>
              <a:r>
                <a:rPr lang="en-GB" sz="1600" b="1" dirty="0"/>
                <a:t> tokens </a:t>
              </a:r>
              <a:r>
                <a:rPr lang="en-GB" sz="1600" b="1" dirty="0" err="1"/>
                <a:t>digitais</a:t>
              </a:r>
              <a:endParaRPr lang="en-GB" sz="1600" b="1" dirty="0"/>
            </a:p>
          </p:txBody>
        </p:sp>
        <p:sp>
          <p:nvSpPr>
            <p:cNvPr id="26" name="TextBox 25">
              <a:extLst>
                <a:ext uri="{FF2B5EF4-FFF2-40B4-BE49-F238E27FC236}">
                  <a16:creationId xmlns:a16="http://schemas.microsoft.com/office/drawing/2014/main" id="{60D4D9EC-C2DF-BA60-076E-FD45A7AF2DDE}"/>
                </a:ext>
              </a:extLst>
            </p:cNvPr>
            <p:cNvSpPr txBox="1"/>
            <p:nvPr/>
          </p:nvSpPr>
          <p:spPr>
            <a:xfrm>
              <a:off x="1549090" y="3687236"/>
              <a:ext cx="2622127" cy="1640797"/>
            </a:xfrm>
            <a:prstGeom prst="rect">
              <a:avLst/>
            </a:prstGeom>
            <a:solidFill>
              <a:schemeClr val="bg1"/>
            </a:solidFill>
          </p:spPr>
          <p:txBody>
            <a:bodyPr wrap="square" rtlCol="0">
              <a:spAutoFit/>
            </a:bodyPr>
            <a:lstStyle/>
            <a:p>
              <a:pPr algn="ctr"/>
              <a:r>
                <a:rPr lang="en-GB" sz="1600" b="1" dirty="0"/>
                <a:t>NÓDULO ACTUARIAL </a:t>
              </a:r>
            </a:p>
            <a:p>
              <a:pPr algn="ctr"/>
              <a:r>
                <a:rPr lang="en-GB" sz="1600" b="1" dirty="0"/>
                <a:t>O banco central </a:t>
              </a:r>
              <a:r>
                <a:rPr lang="en-GB" sz="1600" b="1" dirty="0" err="1"/>
                <a:t>verifica</a:t>
              </a:r>
              <a:r>
                <a:rPr lang="en-GB" sz="1600" b="1" dirty="0"/>
                <a:t> se </a:t>
              </a:r>
            </a:p>
            <a:p>
              <a:pPr algn="ctr"/>
              <a:r>
                <a:rPr lang="en-GB" sz="1600" b="1" dirty="0"/>
                <a:t>o token </a:t>
              </a:r>
              <a:r>
                <a:rPr lang="en-GB" sz="1600" b="1" dirty="0" err="1"/>
                <a:t>ainda</a:t>
              </a:r>
              <a:r>
                <a:rPr lang="en-GB" sz="1600" b="1" dirty="0"/>
                <a:t> </a:t>
              </a:r>
              <a:r>
                <a:rPr lang="en-GB" sz="1600" b="1" dirty="0" err="1"/>
                <a:t>não</a:t>
              </a:r>
              <a:r>
                <a:rPr lang="en-GB" sz="1600" b="1" dirty="0"/>
                <a:t> </a:t>
              </a:r>
              <a:r>
                <a:rPr lang="en-GB" sz="1600" b="1" dirty="0" err="1"/>
                <a:t>tinha</a:t>
              </a:r>
              <a:r>
                <a:rPr lang="en-GB" sz="1600" b="1" dirty="0"/>
                <a:t> </a:t>
              </a:r>
              <a:r>
                <a:rPr lang="en-GB" sz="1600" b="1" dirty="0" err="1"/>
                <a:t>sido</a:t>
              </a:r>
              <a:r>
                <a:rPr lang="en-GB" sz="1600" b="1" dirty="0"/>
                <a:t> </a:t>
              </a:r>
              <a:r>
                <a:rPr lang="en-GB" sz="1600" b="1" dirty="0" err="1"/>
                <a:t>usado</a:t>
              </a:r>
              <a:endParaRPr lang="en-GB" sz="1600" b="1" dirty="0"/>
            </a:p>
            <a:p>
              <a:pPr algn="ctr"/>
              <a:endParaRPr lang="en-GB" sz="1600" b="1" dirty="0"/>
            </a:p>
            <a:p>
              <a:pPr algn="ctr"/>
              <a:endParaRPr lang="en-GB" sz="1600" b="1" dirty="0"/>
            </a:p>
          </p:txBody>
        </p:sp>
        <p:sp>
          <p:nvSpPr>
            <p:cNvPr id="27" name="TextBox 26">
              <a:extLst>
                <a:ext uri="{FF2B5EF4-FFF2-40B4-BE49-F238E27FC236}">
                  <a16:creationId xmlns:a16="http://schemas.microsoft.com/office/drawing/2014/main" id="{BC292FCB-FD44-0C75-E45F-87701DB25912}"/>
                </a:ext>
              </a:extLst>
            </p:cNvPr>
            <p:cNvSpPr txBox="1"/>
            <p:nvPr/>
          </p:nvSpPr>
          <p:spPr>
            <a:xfrm>
              <a:off x="2134960" y="3076623"/>
              <a:ext cx="1095615" cy="546932"/>
            </a:xfrm>
            <a:prstGeom prst="rect">
              <a:avLst/>
            </a:prstGeom>
            <a:solidFill>
              <a:schemeClr val="bg1"/>
            </a:solidFill>
          </p:spPr>
          <p:txBody>
            <a:bodyPr wrap="square" rtlCol="0">
              <a:spAutoFit/>
            </a:bodyPr>
            <a:lstStyle/>
            <a:p>
              <a:pPr algn="ctr"/>
              <a:r>
                <a:rPr lang="en-GB" sz="1400" b="1" dirty="0"/>
                <a:t>Sistema de </a:t>
              </a:r>
              <a:r>
                <a:rPr lang="en-GB" sz="1400" b="1" dirty="0" err="1"/>
                <a:t>Contas</a:t>
              </a:r>
              <a:endParaRPr lang="en-GB" sz="1400" b="1" dirty="0"/>
            </a:p>
          </p:txBody>
        </p:sp>
        <p:sp>
          <p:nvSpPr>
            <p:cNvPr id="28" name="TextBox 27">
              <a:extLst>
                <a:ext uri="{FF2B5EF4-FFF2-40B4-BE49-F238E27FC236}">
                  <a16:creationId xmlns:a16="http://schemas.microsoft.com/office/drawing/2014/main" id="{A567D0AF-D7FD-B765-9A02-8B4D09470794}"/>
                </a:ext>
              </a:extLst>
            </p:cNvPr>
            <p:cNvSpPr txBox="1"/>
            <p:nvPr/>
          </p:nvSpPr>
          <p:spPr>
            <a:xfrm>
              <a:off x="2368179" y="2112690"/>
              <a:ext cx="1198983" cy="307777"/>
            </a:xfrm>
            <a:prstGeom prst="rect">
              <a:avLst/>
            </a:prstGeom>
            <a:solidFill>
              <a:schemeClr val="bg1"/>
            </a:solidFill>
          </p:spPr>
          <p:txBody>
            <a:bodyPr wrap="none" rtlCol="0">
              <a:spAutoFit/>
            </a:bodyPr>
            <a:lstStyle/>
            <a:p>
              <a:r>
                <a:rPr lang="en-GB" sz="1400" dirty="0"/>
                <a:t>Banco Central</a:t>
              </a:r>
            </a:p>
          </p:txBody>
        </p:sp>
        <p:sp>
          <p:nvSpPr>
            <p:cNvPr id="29" name="Rectangle 28">
              <a:extLst>
                <a:ext uri="{FF2B5EF4-FFF2-40B4-BE49-F238E27FC236}">
                  <a16:creationId xmlns:a16="http://schemas.microsoft.com/office/drawing/2014/main" id="{852A460E-855C-495C-0841-FBF8565C34D5}"/>
                </a:ext>
              </a:extLst>
            </p:cNvPr>
            <p:cNvSpPr/>
            <p:nvPr/>
          </p:nvSpPr>
          <p:spPr>
            <a:xfrm rot="19961947">
              <a:off x="4997579" y="2282625"/>
              <a:ext cx="748029" cy="50928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chemeClr val="tx1"/>
                  </a:solidFill>
                </a:rPr>
                <a:t>Emite</a:t>
              </a:r>
              <a:r>
                <a:rPr lang="en-GB" sz="1400" b="1" dirty="0">
                  <a:solidFill>
                    <a:schemeClr val="tx1"/>
                  </a:solidFill>
                </a:rPr>
                <a:t>/</a:t>
              </a:r>
            </a:p>
            <a:p>
              <a:pPr algn="ctr"/>
              <a:r>
                <a:rPr lang="en-GB" sz="1400" b="1" dirty="0" err="1">
                  <a:solidFill>
                    <a:schemeClr val="tx1"/>
                  </a:solidFill>
                </a:rPr>
                <a:t>redime</a:t>
              </a:r>
              <a:endParaRPr lang="en-GB" sz="1400" b="1" dirty="0">
                <a:solidFill>
                  <a:schemeClr val="tx1"/>
                </a:solidFill>
              </a:endParaRPr>
            </a:p>
          </p:txBody>
        </p:sp>
        <p:sp>
          <p:nvSpPr>
            <p:cNvPr id="30" name="Rectangle 29">
              <a:extLst>
                <a:ext uri="{FF2B5EF4-FFF2-40B4-BE49-F238E27FC236}">
                  <a16:creationId xmlns:a16="http://schemas.microsoft.com/office/drawing/2014/main" id="{2D3886C6-EBEA-5333-E28C-9F004CBEB3E2}"/>
                </a:ext>
              </a:extLst>
            </p:cNvPr>
            <p:cNvSpPr/>
            <p:nvPr/>
          </p:nvSpPr>
          <p:spPr>
            <a:xfrm>
              <a:off x="7014152" y="1731758"/>
              <a:ext cx="1017472" cy="5382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chemeClr val="tx1"/>
                  </a:solidFill>
                </a:rPr>
                <a:t>levanta</a:t>
              </a:r>
              <a:r>
                <a:rPr lang="en-GB" sz="1400" b="1" dirty="0">
                  <a:solidFill>
                    <a:schemeClr val="tx1"/>
                  </a:solidFill>
                </a:rPr>
                <a:t>/</a:t>
              </a:r>
            </a:p>
            <a:p>
              <a:pPr algn="ctr"/>
              <a:r>
                <a:rPr lang="en-GB" sz="1400" b="1" dirty="0" err="1">
                  <a:solidFill>
                    <a:schemeClr val="tx1"/>
                  </a:solidFill>
                </a:rPr>
                <a:t>deposita</a:t>
              </a:r>
              <a:endParaRPr lang="en-GB" sz="1400" b="1" dirty="0">
                <a:solidFill>
                  <a:schemeClr val="tx1"/>
                </a:solidFill>
              </a:endParaRPr>
            </a:p>
          </p:txBody>
        </p:sp>
        <p:sp>
          <p:nvSpPr>
            <p:cNvPr id="31" name="Rectangle 30">
              <a:extLst>
                <a:ext uri="{FF2B5EF4-FFF2-40B4-BE49-F238E27FC236}">
                  <a16:creationId xmlns:a16="http://schemas.microsoft.com/office/drawing/2014/main" id="{4FD4CF45-36B2-378C-26E2-AF8D170D167A}"/>
                </a:ext>
              </a:extLst>
            </p:cNvPr>
            <p:cNvSpPr/>
            <p:nvPr/>
          </p:nvSpPr>
          <p:spPr>
            <a:xfrm>
              <a:off x="7362180" y="2490451"/>
              <a:ext cx="1017472" cy="4715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solidFill>
                    <a:schemeClr val="tx1"/>
                  </a:solidFill>
                </a:rPr>
                <a:t>Transfere</a:t>
              </a:r>
              <a:r>
                <a:rPr lang="en-GB" sz="1400" b="1" dirty="0">
                  <a:solidFill>
                    <a:schemeClr val="tx1"/>
                  </a:solidFill>
                </a:rPr>
                <a:t> </a:t>
              </a:r>
            </a:p>
          </p:txBody>
        </p:sp>
        <p:sp>
          <p:nvSpPr>
            <p:cNvPr id="32" name="Rectangle 31">
              <a:extLst>
                <a:ext uri="{FF2B5EF4-FFF2-40B4-BE49-F238E27FC236}">
                  <a16:creationId xmlns:a16="http://schemas.microsoft.com/office/drawing/2014/main" id="{1A2C88E7-B301-F802-55DF-76E78576CA94}"/>
                </a:ext>
              </a:extLst>
            </p:cNvPr>
            <p:cNvSpPr/>
            <p:nvPr/>
          </p:nvSpPr>
          <p:spPr>
            <a:xfrm>
              <a:off x="4902419" y="1252003"/>
              <a:ext cx="1640417" cy="74888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A NETWORK DA E-KRONA, MANTIDA PELO BC</a:t>
              </a:r>
            </a:p>
          </p:txBody>
        </p:sp>
        <p:sp>
          <p:nvSpPr>
            <p:cNvPr id="33" name="TextBox 32">
              <a:extLst>
                <a:ext uri="{FF2B5EF4-FFF2-40B4-BE49-F238E27FC236}">
                  <a16:creationId xmlns:a16="http://schemas.microsoft.com/office/drawing/2014/main" id="{AAC4F794-4922-E900-A3C8-12F3D17D7883}"/>
                </a:ext>
              </a:extLst>
            </p:cNvPr>
            <p:cNvSpPr txBox="1"/>
            <p:nvPr/>
          </p:nvSpPr>
          <p:spPr>
            <a:xfrm>
              <a:off x="7414755" y="4364186"/>
              <a:ext cx="2534490" cy="1126038"/>
            </a:xfrm>
            <a:prstGeom prst="rect">
              <a:avLst/>
            </a:prstGeom>
            <a:solidFill>
              <a:schemeClr val="bg1"/>
            </a:solidFill>
          </p:spPr>
          <p:txBody>
            <a:bodyPr wrap="square" rtlCol="0">
              <a:spAutoFit/>
            </a:bodyPr>
            <a:lstStyle/>
            <a:p>
              <a:r>
                <a:rPr lang="en-GB" sz="1600" b="1" dirty="0"/>
                <a:t>OS UTILIZADORES</a:t>
              </a:r>
            </a:p>
            <a:p>
              <a:r>
                <a:rPr lang="en-GB" sz="1600" b="1" dirty="0" err="1"/>
                <a:t>Depósitos</a:t>
              </a:r>
              <a:r>
                <a:rPr lang="en-GB" sz="1600" b="1" dirty="0"/>
                <a:t>/</a:t>
              </a:r>
              <a:r>
                <a:rPr lang="en-GB" sz="1600" b="1" dirty="0" err="1"/>
                <a:t>Levantamentos</a:t>
              </a:r>
              <a:r>
                <a:rPr lang="en-GB" sz="1600" b="1" dirty="0"/>
                <a:t> </a:t>
              </a:r>
            </a:p>
            <a:p>
              <a:r>
                <a:rPr lang="en-GB" sz="1600" b="1" dirty="0" err="1"/>
                <a:t>são</a:t>
              </a:r>
              <a:r>
                <a:rPr lang="en-GB" sz="1600" b="1" dirty="0"/>
                <a:t> </a:t>
              </a:r>
              <a:r>
                <a:rPr lang="en-GB" sz="1600" b="1" dirty="0" err="1"/>
                <a:t>feitos</a:t>
              </a:r>
              <a:r>
                <a:rPr lang="en-GB" sz="1600" b="1" dirty="0"/>
                <a:t> </a:t>
              </a:r>
              <a:r>
                <a:rPr lang="en-GB" sz="1600" b="1" dirty="0" err="1"/>
                <a:t>através</a:t>
              </a:r>
              <a:r>
                <a:rPr lang="en-GB" sz="1600" b="1" dirty="0"/>
                <a:t> de </a:t>
              </a:r>
              <a:r>
                <a:rPr lang="en-GB" sz="1600" b="1" dirty="0" err="1"/>
                <a:t>carteiras</a:t>
              </a:r>
              <a:r>
                <a:rPr lang="en-GB" sz="1600" b="1" dirty="0"/>
                <a:t> </a:t>
              </a:r>
              <a:r>
                <a:rPr lang="en-GB" sz="1600" b="1" dirty="0" err="1"/>
                <a:t>digitais</a:t>
              </a:r>
              <a:endParaRPr lang="en-GB" sz="1600" b="1" dirty="0"/>
            </a:p>
          </p:txBody>
        </p:sp>
        <p:sp>
          <p:nvSpPr>
            <p:cNvPr id="34" name="TextBox 33">
              <a:extLst>
                <a:ext uri="{FF2B5EF4-FFF2-40B4-BE49-F238E27FC236}">
                  <a16:creationId xmlns:a16="http://schemas.microsoft.com/office/drawing/2014/main" id="{9022E42F-B817-DBD0-B024-4ECC5C7CD40E}"/>
                </a:ext>
              </a:extLst>
            </p:cNvPr>
            <p:cNvSpPr txBox="1"/>
            <p:nvPr/>
          </p:nvSpPr>
          <p:spPr>
            <a:xfrm>
              <a:off x="5350091" y="5524683"/>
              <a:ext cx="3429925" cy="1323439"/>
            </a:xfrm>
            <a:prstGeom prst="rect">
              <a:avLst/>
            </a:prstGeom>
            <a:solidFill>
              <a:schemeClr val="bg1"/>
            </a:solidFill>
          </p:spPr>
          <p:txBody>
            <a:bodyPr wrap="square" rtlCol="0">
              <a:spAutoFit/>
            </a:bodyPr>
            <a:lstStyle/>
            <a:p>
              <a:pPr algn="ctr"/>
              <a:r>
                <a:rPr lang="en-GB" sz="1600" b="1" dirty="0"/>
                <a:t>NÓDULOS DOS INTERMEDIÁRIOS</a:t>
              </a:r>
            </a:p>
            <a:p>
              <a:r>
                <a:rPr lang="en-GB" sz="1600" b="1" dirty="0" err="1"/>
                <a:t>Os</a:t>
              </a:r>
              <a:r>
                <a:rPr lang="en-GB" sz="1600" b="1" dirty="0"/>
                <a:t> </a:t>
              </a:r>
              <a:r>
                <a:rPr lang="en-GB" sz="1600" b="1" dirty="0" err="1"/>
                <a:t>intermediários</a:t>
              </a:r>
              <a:r>
                <a:rPr lang="en-GB" sz="1600" b="1" dirty="0"/>
                <a:t> </a:t>
              </a:r>
              <a:r>
                <a:rPr lang="en-GB" sz="1600" b="1" dirty="0" err="1"/>
                <a:t>são</a:t>
              </a:r>
              <a:r>
                <a:rPr lang="en-GB" sz="1600" b="1" dirty="0"/>
                <a:t> </a:t>
              </a:r>
              <a:r>
                <a:rPr lang="en-GB" sz="1600" b="1" dirty="0" err="1"/>
                <a:t>bancos</a:t>
              </a:r>
              <a:r>
                <a:rPr lang="en-GB" sz="1600" b="1" dirty="0"/>
                <a:t> </a:t>
              </a:r>
              <a:r>
                <a:rPr lang="en-GB" sz="1600" b="1" dirty="0" err="1"/>
                <a:t>ou</a:t>
              </a:r>
              <a:r>
                <a:rPr lang="en-GB" sz="1600" b="1" dirty="0"/>
                <a:t> </a:t>
              </a:r>
              <a:r>
                <a:rPr lang="en-GB" sz="1600" b="1" dirty="0" err="1"/>
                <a:t>outras</a:t>
              </a:r>
              <a:r>
                <a:rPr lang="en-GB" sz="1600" b="1" dirty="0"/>
                <a:t> </a:t>
              </a:r>
              <a:r>
                <a:rPr lang="en-GB" sz="1600" b="1" dirty="0" err="1"/>
                <a:t>empresas</a:t>
              </a:r>
              <a:r>
                <a:rPr lang="en-GB" sz="1600" b="1" dirty="0"/>
                <a:t> de </a:t>
              </a:r>
              <a:r>
                <a:rPr lang="en-GB" sz="1600" b="1" dirty="0" err="1"/>
                <a:t>serviços</a:t>
              </a:r>
              <a:r>
                <a:rPr lang="en-GB" sz="1600" b="1" dirty="0"/>
                <a:t> de </a:t>
              </a:r>
              <a:r>
                <a:rPr lang="en-GB" sz="1600" b="1" dirty="0" err="1"/>
                <a:t>pagamentos</a:t>
              </a:r>
              <a:r>
                <a:rPr lang="en-GB" sz="1600" b="1" dirty="0"/>
                <a:t>. </a:t>
              </a:r>
              <a:r>
                <a:rPr lang="en-GB" sz="1600" b="1" dirty="0" err="1"/>
                <a:t>Verificam</a:t>
              </a:r>
              <a:r>
                <a:rPr lang="en-GB" sz="1600" b="1" dirty="0"/>
                <a:t> a </a:t>
              </a:r>
              <a:r>
                <a:rPr lang="en-GB" sz="1600" b="1" dirty="0" err="1"/>
                <a:t>autenticidade</a:t>
              </a:r>
              <a:r>
                <a:rPr lang="en-GB" sz="1600" b="1" dirty="0"/>
                <a:t> dos tokens</a:t>
              </a:r>
            </a:p>
          </p:txBody>
        </p:sp>
      </p:grpSp>
      <p:sp>
        <p:nvSpPr>
          <p:cNvPr id="3" name="TextBox 2">
            <a:extLst>
              <a:ext uri="{FF2B5EF4-FFF2-40B4-BE49-F238E27FC236}">
                <a16:creationId xmlns:a16="http://schemas.microsoft.com/office/drawing/2014/main" id="{E6695B0E-2587-CD24-7A52-533D49EDAB6F}"/>
              </a:ext>
            </a:extLst>
          </p:cNvPr>
          <p:cNvSpPr txBox="1"/>
          <p:nvPr/>
        </p:nvSpPr>
        <p:spPr>
          <a:xfrm>
            <a:off x="8762681" y="425797"/>
            <a:ext cx="3270508" cy="5909310"/>
          </a:xfrm>
          <a:prstGeom prst="rect">
            <a:avLst/>
          </a:prstGeom>
          <a:noFill/>
          <a:ln>
            <a:solidFill>
              <a:schemeClr val="accent1"/>
            </a:solidFill>
          </a:ln>
        </p:spPr>
        <p:txBody>
          <a:bodyPr wrap="square" rtlCol="0">
            <a:spAutoFit/>
          </a:bodyPr>
          <a:lstStyle/>
          <a:p>
            <a:r>
              <a:rPr lang="en-GB" b="1" dirty="0" err="1">
                <a:highlight>
                  <a:srgbClr val="FFFF00"/>
                </a:highlight>
              </a:rPr>
              <a:t>Existem</a:t>
            </a:r>
            <a:r>
              <a:rPr lang="en-GB" b="1" dirty="0">
                <a:highlight>
                  <a:srgbClr val="FFFF00"/>
                </a:highlight>
              </a:rPr>
              <a:t> </a:t>
            </a:r>
            <a:r>
              <a:rPr lang="en-GB" b="1" dirty="0" err="1">
                <a:highlight>
                  <a:srgbClr val="FFFF00"/>
                </a:highlight>
              </a:rPr>
              <a:t>três</a:t>
            </a:r>
            <a:r>
              <a:rPr lang="en-GB" b="1" dirty="0">
                <a:highlight>
                  <a:srgbClr val="FFFF00"/>
                </a:highlight>
              </a:rPr>
              <a:t> </a:t>
            </a:r>
            <a:r>
              <a:rPr lang="en-GB" b="1" dirty="0" err="1">
                <a:highlight>
                  <a:srgbClr val="FFFF00"/>
                </a:highlight>
              </a:rPr>
              <a:t>alternativas</a:t>
            </a:r>
            <a:r>
              <a:rPr lang="en-GB" b="1" dirty="0">
                <a:highlight>
                  <a:srgbClr val="FFFF00"/>
                </a:highlight>
              </a:rPr>
              <a:t> para </a:t>
            </a:r>
            <a:r>
              <a:rPr lang="en-GB" b="1" dirty="0" err="1">
                <a:highlight>
                  <a:srgbClr val="FFFF00"/>
                </a:highlight>
              </a:rPr>
              <a:t>os</a:t>
            </a:r>
            <a:r>
              <a:rPr lang="en-GB" b="1" dirty="0">
                <a:highlight>
                  <a:srgbClr val="FFFF00"/>
                </a:highlight>
              </a:rPr>
              <a:t> </a:t>
            </a:r>
            <a:r>
              <a:rPr lang="en-GB" b="1" dirty="0" err="1">
                <a:highlight>
                  <a:srgbClr val="FFFF00"/>
                </a:highlight>
              </a:rPr>
              <a:t>utilizadores</a:t>
            </a:r>
            <a:r>
              <a:rPr lang="en-GB" b="1" dirty="0">
                <a:highlight>
                  <a:srgbClr val="FFFF00"/>
                </a:highlight>
              </a:rPr>
              <a:t> </a:t>
            </a:r>
            <a:r>
              <a:rPr lang="en-GB" b="1" dirty="0" err="1">
                <a:highlight>
                  <a:srgbClr val="FFFF00"/>
                </a:highlight>
              </a:rPr>
              <a:t>finais</a:t>
            </a:r>
            <a:r>
              <a:rPr lang="en-GB" b="1" dirty="0">
                <a:highlight>
                  <a:srgbClr val="FFFF00"/>
                </a:highlight>
              </a:rPr>
              <a:t> </a:t>
            </a:r>
            <a:r>
              <a:rPr lang="en-GB" b="1" dirty="0" err="1">
                <a:highlight>
                  <a:srgbClr val="FFFF00"/>
                </a:highlight>
              </a:rPr>
              <a:t>guardarem</a:t>
            </a:r>
            <a:r>
              <a:rPr lang="en-GB" b="1" dirty="0">
                <a:highlight>
                  <a:srgbClr val="FFFF00"/>
                </a:highlight>
              </a:rPr>
              <a:t> </a:t>
            </a:r>
            <a:r>
              <a:rPr lang="en-GB" b="1" dirty="0" err="1">
                <a:highlight>
                  <a:srgbClr val="FFFF00"/>
                </a:highlight>
              </a:rPr>
              <a:t>os</a:t>
            </a:r>
            <a:r>
              <a:rPr lang="en-GB" b="1" dirty="0">
                <a:highlight>
                  <a:srgbClr val="FFFF00"/>
                </a:highlight>
              </a:rPr>
              <a:t> </a:t>
            </a:r>
            <a:r>
              <a:rPr lang="en-GB" b="1" dirty="0" err="1">
                <a:highlight>
                  <a:srgbClr val="FFFF00"/>
                </a:highlight>
              </a:rPr>
              <a:t>seus</a:t>
            </a:r>
            <a:r>
              <a:rPr lang="en-GB" b="1" dirty="0">
                <a:highlight>
                  <a:srgbClr val="FFFF00"/>
                </a:highlight>
              </a:rPr>
              <a:t> Tokens e </a:t>
            </a:r>
            <a:r>
              <a:rPr lang="en-GB" b="1" dirty="0" err="1">
                <a:highlight>
                  <a:srgbClr val="FFFF00"/>
                </a:highlight>
              </a:rPr>
              <a:t>palavras-chave</a:t>
            </a:r>
            <a:r>
              <a:rPr lang="en-GB" b="1" dirty="0"/>
              <a:t>. </a:t>
            </a:r>
            <a:r>
              <a:rPr lang="en-GB" b="1" dirty="0" err="1"/>
              <a:t>Podem</a:t>
            </a:r>
            <a:r>
              <a:rPr lang="en-GB" b="1" dirty="0"/>
              <a:t> </a:t>
            </a:r>
            <a:r>
              <a:rPr lang="en-GB" b="1" dirty="0" err="1"/>
              <a:t>guardar</a:t>
            </a:r>
            <a:r>
              <a:rPr lang="en-GB" b="1" dirty="0"/>
              <a:t> ambos </a:t>
            </a:r>
            <a:r>
              <a:rPr lang="en-GB" b="1" dirty="0" err="1"/>
              <a:t>nos</a:t>
            </a:r>
            <a:r>
              <a:rPr lang="en-GB" b="1" dirty="0"/>
              <a:t> </a:t>
            </a:r>
            <a:r>
              <a:rPr lang="en-GB" b="1" dirty="0" err="1"/>
              <a:t>seus</a:t>
            </a:r>
            <a:r>
              <a:rPr lang="en-GB" b="1" dirty="0"/>
              <a:t> </a:t>
            </a:r>
            <a:r>
              <a:rPr lang="en-GB" b="1" dirty="0" err="1"/>
              <a:t>instrumentos</a:t>
            </a:r>
            <a:r>
              <a:rPr lang="en-GB" b="1" dirty="0"/>
              <a:t> </a:t>
            </a:r>
            <a:r>
              <a:rPr lang="en-GB" b="1" dirty="0" err="1"/>
              <a:t>electrónicos</a:t>
            </a:r>
            <a:r>
              <a:rPr lang="en-GB" b="1" dirty="0"/>
              <a:t> (</a:t>
            </a:r>
            <a:r>
              <a:rPr lang="en-GB" b="1" dirty="0" err="1"/>
              <a:t>telefones</a:t>
            </a:r>
            <a:r>
              <a:rPr lang="en-GB" b="1" dirty="0"/>
              <a:t>, tablets etc..) </a:t>
            </a:r>
            <a:r>
              <a:rPr lang="en-GB" b="1" dirty="0" err="1"/>
              <a:t>ou</a:t>
            </a:r>
            <a:r>
              <a:rPr lang="en-GB" b="1" dirty="0"/>
              <a:t> </a:t>
            </a:r>
            <a:r>
              <a:rPr lang="en-GB" b="1" dirty="0" err="1"/>
              <a:t>apenas</a:t>
            </a:r>
            <a:r>
              <a:rPr lang="en-GB" b="1" dirty="0"/>
              <a:t> um deles, </a:t>
            </a:r>
            <a:r>
              <a:rPr lang="en-GB" b="1" dirty="0" err="1"/>
              <a:t>deixando</a:t>
            </a:r>
            <a:r>
              <a:rPr lang="en-GB" b="1" dirty="0"/>
              <a:t> o outro </a:t>
            </a:r>
            <a:r>
              <a:rPr lang="en-GB" b="1" dirty="0" err="1"/>
              <a:t>num</a:t>
            </a:r>
            <a:r>
              <a:rPr lang="en-GB" b="1" dirty="0"/>
              <a:t> </a:t>
            </a:r>
            <a:r>
              <a:rPr lang="en-GB" b="1" dirty="0" err="1"/>
              <a:t>cofre</a:t>
            </a:r>
            <a:r>
              <a:rPr lang="en-GB" b="1" dirty="0"/>
              <a:t> digital no </a:t>
            </a:r>
            <a:r>
              <a:rPr lang="en-GB" b="1" dirty="0" err="1"/>
              <a:t>seu</a:t>
            </a:r>
            <a:r>
              <a:rPr lang="en-GB" b="1" dirty="0"/>
              <a:t> </a:t>
            </a:r>
            <a:r>
              <a:rPr lang="en-GB" b="1" dirty="0" err="1"/>
              <a:t>Intermediário</a:t>
            </a:r>
            <a:r>
              <a:rPr lang="en-GB" b="1" dirty="0"/>
              <a:t> da Rede. </a:t>
            </a:r>
            <a:r>
              <a:rPr lang="en-GB" b="1" dirty="0" err="1"/>
              <a:t>Podem</a:t>
            </a:r>
            <a:r>
              <a:rPr lang="en-GB" b="1" dirty="0"/>
              <a:t> </a:t>
            </a:r>
            <a:r>
              <a:rPr lang="en-GB" b="1" dirty="0" err="1"/>
              <a:t>também</a:t>
            </a:r>
            <a:r>
              <a:rPr lang="en-GB" b="1" dirty="0"/>
              <a:t> </a:t>
            </a:r>
            <a:r>
              <a:rPr lang="en-GB" b="1" dirty="0" err="1"/>
              <a:t>deixar</a:t>
            </a:r>
            <a:r>
              <a:rPr lang="en-GB" b="1" dirty="0"/>
              <a:t> ambos </a:t>
            </a:r>
            <a:r>
              <a:rPr lang="en-GB" b="1" dirty="0" err="1"/>
              <a:t>nesse</a:t>
            </a:r>
            <a:r>
              <a:rPr lang="en-GB" b="1" dirty="0"/>
              <a:t> </a:t>
            </a:r>
            <a:r>
              <a:rPr lang="en-GB" b="1" dirty="0" err="1"/>
              <a:t>Intermediário</a:t>
            </a:r>
            <a:r>
              <a:rPr lang="en-GB" b="1" dirty="0"/>
              <a:t> e </a:t>
            </a:r>
            <a:r>
              <a:rPr lang="en-GB" b="1" dirty="0" err="1"/>
              <a:t>guardar</a:t>
            </a:r>
            <a:r>
              <a:rPr lang="en-GB" b="1" dirty="0"/>
              <a:t> </a:t>
            </a:r>
            <a:r>
              <a:rPr lang="en-GB" b="1" dirty="0" err="1"/>
              <a:t>na</a:t>
            </a:r>
            <a:r>
              <a:rPr lang="en-GB" b="1" dirty="0"/>
              <a:t> </a:t>
            </a:r>
            <a:r>
              <a:rPr lang="en-GB" b="1" dirty="0" err="1"/>
              <a:t>memória</a:t>
            </a:r>
            <a:r>
              <a:rPr lang="en-GB" b="1" dirty="0"/>
              <a:t> </a:t>
            </a:r>
            <a:r>
              <a:rPr lang="en-GB" b="1" dirty="0" err="1"/>
              <a:t>ou</a:t>
            </a:r>
            <a:r>
              <a:rPr lang="en-GB" b="1" dirty="0"/>
              <a:t> </a:t>
            </a:r>
            <a:r>
              <a:rPr lang="en-GB" b="1" dirty="0" err="1"/>
              <a:t>em</a:t>
            </a:r>
            <a:r>
              <a:rPr lang="en-GB" b="1" dirty="0"/>
              <a:t> </a:t>
            </a:r>
            <a:r>
              <a:rPr lang="en-GB" b="1" dirty="0" err="1"/>
              <a:t>papel</a:t>
            </a:r>
            <a:r>
              <a:rPr lang="en-GB" b="1" dirty="0"/>
              <a:t>, a </a:t>
            </a:r>
            <a:r>
              <a:rPr lang="en-GB" b="1" dirty="0" err="1"/>
              <a:t>palavra-chave</a:t>
            </a:r>
            <a:r>
              <a:rPr lang="en-GB" b="1" dirty="0"/>
              <a:t>. </a:t>
            </a:r>
          </a:p>
          <a:p>
            <a:endParaRPr lang="en-GB" b="1" dirty="0"/>
          </a:p>
          <a:p>
            <a:r>
              <a:rPr lang="en-GB" b="1" dirty="0" err="1">
                <a:highlight>
                  <a:srgbClr val="FFFF00"/>
                </a:highlight>
              </a:rPr>
              <a:t>Os</a:t>
            </a:r>
            <a:r>
              <a:rPr lang="en-GB" b="1" dirty="0">
                <a:highlight>
                  <a:srgbClr val="FFFF00"/>
                </a:highlight>
              </a:rPr>
              <a:t> Tokens </a:t>
            </a:r>
            <a:r>
              <a:rPr lang="en-GB" b="1" dirty="0" err="1">
                <a:highlight>
                  <a:srgbClr val="FFFF00"/>
                </a:highlight>
              </a:rPr>
              <a:t>guardados</a:t>
            </a:r>
            <a:r>
              <a:rPr lang="en-GB" b="1" dirty="0">
                <a:highlight>
                  <a:srgbClr val="FFFF00"/>
                </a:highlight>
              </a:rPr>
              <a:t> </a:t>
            </a:r>
            <a:r>
              <a:rPr lang="en-GB" b="1" dirty="0" err="1">
                <a:highlight>
                  <a:srgbClr val="FFFF00"/>
                </a:highlight>
              </a:rPr>
              <a:t>nos</a:t>
            </a:r>
            <a:r>
              <a:rPr lang="en-GB" b="1" dirty="0">
                <a:highlight>
                  <a:srgbClr val="FFFF00"/>
                </a:highlight>
              </a:rPr>
              <a:t> </a:t>
            </a:r>
            <a:r>
              <a:rPr lang="en-GB" b="1" dirty="0" err="1">
                <a:highlight>
                  <a:srgbClr val="FFFF00"/>
                </a:highlight>
              </a:rPr>
              <a:t>Intermediários</a:t>
            </a:r>
            <a:r>
              <a:rPr lang="en-GB" b="1" dirty="0">
                <a:highlight>
                  <a:srgbClr val="FFFF00"/>
                </a:highlight>
              </a:rPr>
              <a:t> </a:t>
            </a:r>
            <a:r>
              <a:rPr lang="en-GB" b="1" dirty="0" err="1">
                <a:highlight>
                  <a:srgbClr val="FFFF00"/>
                </a:highlight>
              </a:rPr>
              <a:t>são</a:t>
            </a:r>
            <a:r>
              <a:rPr lang="en-GB" b="1" dirty="0">
                <a:highlight>
                  <a:srgbClr val="FFFF00"/>
                </a:highlight>
              </a:rPr>
              <a:t> </a:t>
            </a:r>
            <a:r>
              <a:rPr lang="en-GB" b="1" dirty="0" err="1">
                <a:highlight>
                  <a:srgbClr val="FFFF00"/>
                </a:highlight>
              </a:rPr>
              <a:t>passivo</a:t>
            </a:r>
            <a:r>
              <a:rPr lang="en-GB" b="1" dirty="0">
                <a:highlight>
                  <a:srgbClr val="FFFF00"/>
                </a:highlight>
              </a:rPr>
              <a:t> do Banco Central e </a:t>
            </a:r>
            <a:r>
              <a:rPr lang="en-GB" b="1" dirty="0" err="1">
                <a:highlight>
                  <a:srgbClr val="FFFF00"/>
                </a:highlight>
              </a:rPr>
              <a:t>são</a:t>
            </a:r>
            <a:r>
              <a:rPr lang="en-GB" b="1" dirty="0">
                <a:highlight>
                  <a:srgbClr val="FFFF00"/>
                </a:highlight>
              </a:rPr>
              <a:t> </a:t>
            </a:r>
            <a:r>
              <a:rPr lang="en-GB" b="1">
                <a:highlight>
                  <a:srgbClr val="FFFF00"/>
                </a:highlight>
              </a:rPr>
              <a:t>garantidos </a:t>
            </a:r>
            <a:r>
              <a:rPr lang="en-GB" b="1" dirty="0" err="1">
                <a:highlight>
                  <a:srgbClr val="FFFF00"/>
                </a:highlight>
              </a:rPr>
              <a:t>por</a:t>
            </a:r>
            <a:r>
              <a:rPr lang="en-GB" b="1" dirty="0">
                <a:highlight>
                  <a:srgbClr val="FFFF00"/>
                </a:highlight>
              </a:rPr>
              <a:t> </a:t>
            </a:r>
            <a:r>
              <a:rPr lang="en-GB" b="1" dirty="0" err="1">
                <a:highlight>
                  <a:srgbClr val="FFFF00"/>
                </a:highlight>
              </a:rPr>
              <a:t>este</a:t>
            </a:r>
            <a:r>
              <a:rPr lang="en-GB" b="1" dirty="0">
                <a:highlight>
                  <a:srgbClr val="FFFF00"/>
                </a:highlight>
              </a:rPr>
              <a:t>. </a:t>
            </a:r>
            <a:r>
              <a:rPr lang="en-GB" b="1" dirty="0" err="1">
                <a:highlight>
                  <a:srgbClr val="FFFF00"/>
                </a:highlight>
              </a:rPr>
              <a:t>Não</a:t>
            </a:r>
            <a:r>
              <a:rPr lang="en-GB" b="1" dirty="0">
                <a:highlight>
                  <a:srgbClr val="FFFF00"/>
                </a:highlight>
              </a:rPr>
              <a:t> </a:t>
            </a:r>
            <a:r>
              <a:rPr lang="en-GB" b="1" dirty="0" err="1">
                <a:highlight>
                  <a:srgbClr val="FFFF00"/>
                </a:highlight>
              </a:rPr>
              <a:t>são</a:t>
            </a:r>
            <a:r>
              <a:rPr lang="en-GB" b="1" dirty="0">
                <a:highlight>
                  <a:srgbClr val="FFFF00"/>
                </a:highlight>
              </a:rPr>
              <a:t> </a:t>
            </a:r>
            <a:r>
              <a:rPr lang="en-GB" b="1" dirty="0" err="1">
                <a:highlight>
                  <a:srgbClr val="FFFF00"/>
                </a:highlight>
              </a:rPr>
              <a:t>contas</a:t>
            </a:r>
            <a:r>
              <a:rPr lang="en-GB" b="1" dirty="0">
                <a:highlight>
                  <a:srgbClr val="FFFF00"/>
                </a:highlight>
              </a:rPr>
              <a:t> do </a:t>
            </a:r>
            <a:r>
              <a:rPr lang="en-GB" b="1" dirty="0" err="1">
                <a:highlight>
                  <a:srgbClr val="FFFF00"/>
                </a:highlight>
              </a:rPr>
              <a:t>balanço</a:t>
            </a:r>
            <a:r>
              <a:rPr lang="en-GB" b="1" dirty="0">
                <a:highlight>
                  <a:srgbClr val="FFFF00"/>
                </a:highlight>
              </a:rPr>
              <a:t> do </a:t>
            </a:r>
            <a:r>
              <a:rPr lang="en-GB" b="1" dirty="0" err="1">
                <a:highlight>
                  <a:srgbClr val="FFFF00"/>
                </a:highlight>
              </a:rPr>
              <a:t>Intermediário</a:t>
            </a:r>
            <a:r>
              <a:rPr lang="en-GB" b="1" dirty="0">
                <a:highlight>
                  <a:srgbClr val="FFFF00"/>
                </a:highlight>
              </a:rPr>
              <a:t>. São </a:t>
            </a:r>
            <a:r>
              <a:rPr lang="en-GB" b="1" dirty="0" err="1">
                <a:highlight>
                  <a:srgbClr val="FFFF00"/>
                </a:highlight>
              </a:rPr>
              <a:t>valores</a:t>
            </a:r>
            <a:r>
              <a:rPr lang="en-GB" b="1" dirty="0">
                <a:highlight>
                  <a:srgbClr val="FFFF00"/>
                </a:highlight>
              </a:rPr>
              <a:t> </a:t>
            </a:r>
            <a:r>
              <a:rPr lang="en-GB" b="1" dirty="0" err="1">
                <a:highlight>
                  <a:srgbClr val="FFFF00"/>
                </a:highlight>
              </a:rPr>
              <a:t>em</a:t>
            </a:r>
            <a:r>
              <a:rPr lang="en-GB" b="1" dirty="0">
                <a:highlight>
                  <a:srgbClr val="FFFF00"/>
                </a:highlight>
              </a:rPr>
              <a:t> </a:t>
            </a:r>
            <a:r>
              <a:rPr lang="en-GB" b="1" dirty="0" err="1">
                <a:highlight>
                  <a:srgbClr val="FFFF00"/>
                </a:highlight>
              </a:rPr>
              <a:t>custódia</a:t>
            </a:r>
            <a:r>
              <a:rPr lang="en-GB" b="1" dirty="0">
                <a:highlight>
                  <a:srgbClr val="FFFF00"/>
                </a:highlight>
              </a:rPr>
              <a:t> fora do </a:t>
            </a:r>
            <a:r>
              <a:rPr lang="en-GB" b="1" dirty="0" err="1">
                <a:highlight>
                  <a:srgbClr val="FFFF00"/>
                </a:highlight>
              </a:rPr>
              <a:t>balanço</a:t>
            </a:r>
            <a:r>
              <a:rPr lang="en-GB" b="1" dirty="0">
                <a:highlight>
                  <a:srgbClr val="FFFF00"/>
                </a:highlight>
              </a:rPr>
              <a:t>.</a:t>
            </a:r>
          </a:p>
        </p:txBody>
      </p:sp>
      <p:cxnSp>
        <p:nvCxnSpPr>
          <p:cNvPr id="37" name="Straight Connector 36">
            <a:extLst>
              <a:ext uri="{FF2B5EF4-FFF2-40B4-BE49-F238E27FC236}">
                <a16:creationId xmlns:a16="http://schemas.microsoft.com/office/drawing/2014/main" id="{D9EB23E3-6436-408B-FC50-0DA99FDD4C74}"/>
              </a:ext>
            </a:extLst>
          </p:cNvPr>
          <p:cNvCxnSpPr/>
          <p:nvPr/>
        </p:nvCxnSpPr>
        <p:spPr>
          <a:xfrm flipV="1">
            <a:off x="2720109" y="3454409"/>
            <a:ext cx="461934" cy="23967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A46CBB2-5C5A-8DE4-9FF9-178538A3D64B}"/>
              </a:ext>
            </a:extLst>
          </p:cNvPr>
          <p:cNvCxnSpPr/>
          <p:nvPr/>
        </p:nvCxnSpPr>
        <p:spPr>
          <a:xfrm>
            <a:off x="5138995" y="4090544"/>
            <a:ext cx="0" cy="1077218"/>
          </a:xfrm>
          <a:prstGeom prst="straightConnector1">
            <a:avLst/>
          </a:prstGeom>
          <a:ln w="19050">
            <a:solidFill>
              <a:srgbClr val="0070C0"/>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29EC15C-8177-A2FC-8DF3-2A9F6BFDD427}"/>
              </a:ext>
            </a:extLst>
          </p:cNvPr>
          <p:cNvCxnSpPr>
            <a:cxnSpLocks/>
          </p:cNvCxnSpPr>
          <p:nvPr/>
        </p:nvCxnSpPr>
        <p:spPr>
          <a:xfrm flipH="1">
            <a:off x="5236521" y="3359338"/>
            <a:ext cx="529279" cy="1808424"/>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A3207DA-5732-E3CB-35F5-98DB075E9B9B}"/>
              </a:ext>
            </a:extLst>
          </p:cNvPr>
          <p:cNvCxnSpPr/>
          <p:nvPr/>
        </p:nvCxnSpPr>
        <p:spPr>
          <a:xfrm flipH="1">
            <a:off x="4652233" y="2385349"/>
            <a:ext cx="334829" cy="2480922"/>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F3A528-BE36-B65A-1D2D-26634F40A24C}"/>
              </a:ext>
            </a:extLst>
          </p:cNvPr>
          <p:cNvCxnSpPr/>
          <p:nvPr/>
        </p:nvCxnSpPr>
        <p:spPr>
          <a:xfrm>
            <a:off x="4653952" y="4866271"/>
            <a:ext cx="309800" cy="30980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AAC780-D283-2D04-EAA7-432F34E4D2B1}"/>
              </a:ext>
            </a:extLst>
          </p:cNvPr>
          <p:cNvCxnSpPr/>
          <p:nvPr/>
        </p:nvCxnSpPr>
        <p:spPr>
          <a:xfrm flipH="1">
            <a:off x="6605037" y="1829707"/>
            <a:ext cx="55110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3239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A2F03-795C-4DAB-A9BE-D8416E593087}"/>
              </a:ext>
            </a:extLst>
          </p:cNvPr>
          <p:cNvSpPr>
            <a:spLocks noGrp="1"/>
          </p:cNvSpPr>
          <p:nvPr>
            <p:ph idx="1"/>
          </p:nvPr>
        </p:nvSpPr>
        <p:spPr>
          <a:xfrm>
            <a:off x="119571" y="832910"/>
            <a:ext cx="11952858" cy="5643294"/>
          </a:xfrm>
        </p:spPr>
        <p:txBody>
          <a:bodyPr>
            <a:noAutofit/>
          </a:bodyPr>
          <a:lstStyle/>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Na plataforma informática apenas os Intermediários monetários (bancos ou sistemas de pagamentos) têm acesso</a:t>
            </a:r>
            <a:r>
              <a:rPr lang="pt-PT" sz="2000" b="1" dirty="0">
                <a:latin typeface="Arial" panose="020B0604020202020204" pitchFamily="34" charset="0"/>
                <a:cs typeface="Arial" panose="020B0604020202020204" pitchFamily="34" charset="0"/>
              </a:rPr>
              <a:t>. Os utilizadores finais apenas se relacionam com os Intermediários.</a:t>
            </a:r>
          </a:p>
          <a:p>
            <a:pPr marL="342900" indent="-342900">
              <a:spcBef>
                <a:spcPts val="300"/>
              </a:spcBef>
              <a:buAutoNum type="arabicParenR"/>
            </a:pPr>
            <a:endParaRPr lang="pt-PT" sz="1200" b="1" dirty="0">
              <a:highlight>
                <a:srgbClr val="FFFF00"/>
              </a:highlight>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Os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não têm quaisquer informações pessoais sobre os utilizadores. Apenas os Intermediários conhecem a sua identidade quando compram MDBC (KYC). </a:t>
            </a:r>
            <a:r>
              <a:rPr lang="pt-PT" sz="2000" b="1" dirty="0">
                <a:latin typeface="Arial" panose="020B0604020202020204" pitchFamily="34" charset="0"/>
                <a:cs typeface="Arial" panose="020B0604020202020204" pitchFamily="34" charset="0"/>
              </a:rPr>
              <a:t>No caso Sueco, a função notarial em todas as </a:t>
            </a:r>
            <a:r>
              <a:rPr lang="pt-PT" sz="2000" b="1" dirty="0" err="1">
                <a:latin typeface="Arial" panose="020B0604020202020204" pitchFamily="34" charset="0"/>
                <a:cs typeface="Arial" panose="020B0604020202020204" pitchFamily="34" charset="0"/>
              </a:rPr>
              <a:t>transacções</a:t>
            </a:r>
            <a:r>
              <a:rPr lang="pt-PT" sz="2000" b="1" dirty="0">
                <a:latin typeface="Arial" panose="020B0604020202020204" pitchFamily="34" charset="0"/>
                <a:cs typeface="Arial" panose="020B0604020202020204" pitchFamily="34" charset="0"/>
              </a:rPr>
              <a:t> apenas verifica que o </a:t>
            </a:r>
            <a:r>
              <a:rPr lang="pt-PT" sz="2000" b="1" dirty="0" err="1">
                <a:latin typeface="Arial" panose="020B0604020202020204" pitchFamily="34" charset="0"/>
                <a:cs typeface="Arial" panose="020B0604020202020204" pitchFamily="34" charset="0"/>
              </a:rPr>
              <a:t>Token</a:t>
            </a:r>
            <a:r>
              <a:rPr lang="pt-PT" sz="2000" b="1" dirty="0">
                <a:latin typeface="Arial" panose="020B0604020202020204" pitchFamily="34" charset="0"/>
                <a:cs typeface="Arial" panose="020B0604020202020204" pitchFamily="34" charset="0"/>
              </a:rPr>
              <a:t> ainda não tinha sido usado. Na China, os montantes em cada carteira </a:t>
            </a:r>
            <a:r>
              <a:rPr lang="pt-PT" sz="2000" b="1" dirty="0" err="1">
                <a:latin typeface="Arial" panose="020B0604020202020204" pitchFamily="34" charset="0"/>
                <a:cs typeface="Arial" panose="020B0604020202020204" pitchFamily="34" charset="0"/>
              </a:rPr>
              <a:t>electrónica</a:t>
            </a:r>
            <a:r>
              <a:rPr lang="pt-PT" sz="2000" b="1" dirty="0">
                <a:latin typeface="Arial" panose="020B0604020202020204" pitchFamily="34" charset="0"/>
                <a:cs typeface="Arial" panose="020B0604020202020204" pitchFamily="34" charset="0"/>
              </a:rPr>
              <a:t> bem como o número de </a:t>
            </a:r>
            <a:r>
              <a:rPr lang="pt-PT" sz="2000" b="1" dirty="0" err="1">
                <a:latin typeface="Arial" panose="020B0604020202020204" pitchFamily="34" charset="0"/>
                <a:cs typeface="Arial" panose="020B0604020202020204" pitchFamily="34" charset="0"/>
              </a:rPr>
              <a:t>transacções</a:t>
            </a:r>
            <a:r>
              <a:rPr lang="pt-PT" sz="2000" b="1" dirty="0">
                <a:latin typeface="Arial" panose="020B0604020202020204" pitchFamily="34" charset="0"/>
                <a:cs typeface="Arial" panose="020B0604020202020204" pitchFamily="34" charset="0"/>
              </a:rPr>
              <a:t> por dia estão sujeitas a limites. Para aumentarem esses limites os utilizadores têm que fornecer algumas informações adicionais de identificação.  </a:t>
            </a:r>
          </a:p>
          <a:p>
            <a:pPr marL="342900" indent="-342900">
              <a:spcBef>
                <a:spcPts val="300"/>
              </a:spcBef>
              <a:buAutoNum type="arabicParenR"/>
            </a:pPr>
            <a:endParaRPr lang="pt-PT" sz="12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Nos dois casos o uso da MDBC é por enquanto doméstico e apenas Intermediários residentes são autorizados a participar na rede. O uso internacional dependerá de futuros </a:t>
            </a:r>
            <a:r>
              <a:rPr lang="pt-PT" sz="2000" b="1" dirty="0" err="1">
                <a:highlight>
                  <a:srgbClr val="FFFF00"/>
                </a:highlight>
                <a:latin typeface="Arial" panose="020B0604020202020204" pitchFamily="34" charset="0"/>
                <a:cs typeface="Arial" panose="020B0604020202020204" pitchFamily="34" charset="0"/>
              </a:rPr>
              <a:t>projectos</a:t>
            </a:r>
            <a:r>
              <a:rPr lang="pt-PT" sz="2000" b="1" dirty="0">
                <a:highlight>
                  <a:srgbClr val="FFFF00"/>
                </a:highlight>
                <a:latin typeface="Arial" panose="020B0604020202020204" pitchFamily="34" charset="0"/>
                <a:cs typeface="Arial" panose="020B0604020202020204" pitchFamily="34" charset="0"/>
              </a:rPr>
              <a:t> de interoperabilidade com outros Bancos Centrais.</a:t>
            </a:r>
          </a:p>
          <a:p>
            <a:pPr marL="342900" indent="-342900">
              <a:spcBef>
                <a:spcPts val="300"/>
              </a:spcBef>
              <a:buAutoNum type="arabicParenR"/>
            </a:pPr>
            <a:endParaRPr lang="pt-PT" sz="1200" b="1" dirty="0">
              <a:latin typeface="Arial" panose="020B0604020202020204" pitchFamily="34" charset="0"/>
              <a:cs typeface="Arial" panose="020B0604020202020204" pitchFamily="34" charset="0"/>
            </a:endParaRPr>
          </a:p>
          <a:p>
            <a:pPr marL="342900" indent="-342900">
              <a:spcBef>
                <a:spcPts val="300"/>
              </a:spcBef>
              <a:buAutoNum type="arabicParenR"/>
            </a:pPr>
            <a:r>
              <a:rPr lang="pt-PT" sz="2000" b="1" dirty="0">
                <a:highlight>
                  <a:srgbClr val="FFFF00"/>
                </a:highlight>
                <a:latin typeface="Arial" panose="020B0604020202020204" pitchFamily="34" charset="0"/>
                <a:cs typeface="Arial" panose="020B0604020202020204" pitchFamily="34" charset="0"/>
              </a:rPr>
              <a:t>O facto dos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não vencerem juro </a:t>
            </a:r>
            <a:r>
              <a:rPr lang="pt-PT" sz="2000" b="1" dirty="0">
                <a:latin typeface="Arial" panose="020B0604020202020204" pitchFamily="34" charset="0"/>
                <a:cs typeface="Arial" panose="020B0604020202020204" pitchFamily="34" charset="0"/>
              </a:rPr>
              <a:t>e a existência nos dois países de sistemas de pagamentos </a:t>
            </a:r>
            <a:r>
              <a:rPr lang="pt-PT" sz="2000" b="1" dirty="0" err="1">
                <a:latin typeface="Arial" panose="020B0604020202020204" pitchFamily="34" charset="0"/>
                <a:cs typeface="Arial" panose="020B0604020202020204" pitchFamily="34" charset="0"/>
              </a:rPr>
              <a:t>electrónicos</a:t>
            </a:r>
            <a:r>
              <a:rPr lang="pt-PT" sz="2000" b="1" dirty="0">
                <a:latin typeface="Arial" panose="020B0604020202020204" pitchFamily="34" charset="0"/>
                <a:cs typeface="Arial" panose="020B0604020202020204" pitchFamily="34" charset="0"/>
              </a:rPr>
              <a:t> privados que a população usa eficientemente há décadas, </a:t>
            </a:r>
            <a:r>
              <a:rPr lang="pt-PT" sz="2000" b="1" dirty="0">
                <a:highlight>
                  <a:srgbClr val="FFFF00"/>
                </a:highlight>
                <a:latin typeface="Arial" panose="020B0604020202020204" pitchFamily="34" charset="0"/>
                <a:cs typeface="Arial" panose="020B0604020202020204" pitchFamily="34" charset="0"/>
              </a:rPr>
              <a:t>contribuem para as dúvidas sobre a possível fraca procura da MDBC. </a:t>
            </a: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342900" indent="-342900">
              <a:spcBef>
                <a:spcPts val="300"/>
              </a:spcBef>
              <a:buAutoNum type="arabicParenR"/>
            </a:pPr>
            <a:endParaRPr lang="pt-PT" sz="2000" b="1" dirty="0">
              <a:latin typeface="Arial" panose="020B0604020202020204" pitchFamily="34" charset="0"/>
              <a:cs typeface="Arial" panose="020B0604020202020204" pitchFamily="34" charset="0"/>
            </a:endParaRPr>
          </a:p>
          <a:p>
            <a:pPr marL="0" indent="0">
              <a:spcBef>
                <a:spcPts val="300"/>
              </a:spcBef>
              <a:buNone/>
            </a:pPr>
            <a:endParaRPr lang="pt-PT" sz="2000" b="1" dirty="0">
              <a:highlight>
                <a:srgbClr val="FFFF00"/>
              </a:highligh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4778439-A07F-45B6-82F5-25DAFB710B71}"/>
              </a:ext>
            </a:extLst>
          </p:cNvPr>
          <p:cNvSpPr txBox="1"/>
          <p:nvPr/>
        </p:nvSpPr>
        <p:spPr>
          <a:xfrm>
            <a:off x="0" y="0"/>
            <a:ext cx="12192000" cy="369332"/>
          </a:xfrm>
          <a:prstGeom prst="rect">
            <a:avLst/>
          </a:prstGeom>
          <a:solidFill>
            <a:schemeClr val="accent1">
              <a:lumMod val="75000"/>
            </a:schemeClr>
          </a:solidFill>
        </p:spPr>
        <p:txBody>
          <a:bodyPr wrap="square" rtlCol="0">
            <a:spAutoFit/>
          </a:bodyPr>
          <a:lstStyle/>
          <a:p>
            <a:pPr algn="ctr"/>
            <a:r>
              <a:rPr lang="en-GB" b="1" dirty="0">
                <a:solidFill>
                  <a:schemeClr val="bg1"/>
                </a:solidFill>
              </a:rPr>
              <a:t>CARACTERÍSTICAS DOS CASOS DA SUÉCIA E DA CHINA</a:t>
            </a:r>
          </a:p>
        </p:txBody>
      </p:sp>
      <p:sp>
        <p:nvSpPr>
          <p:cNvPr id="2" name="Slide Number Placeholder 1">
            <a:extLst>
              <a:ext uri="{FF2B5EF4-FFF2-40B4-BE49-F238E27FC236}">
                <a16:creationId xmlns:a16="http://schemas.microsoft.com/office/drawing/2014/main" id="{A5015AA2-05D6-4940-B97A-D69BC7B9E835}"/>
              </a:ext>
            </a:extLst>
          </p:cNvPr>
          <p:cNvSpPr>
            <a:spLocks noGrp="1"/>
          </p:cNvSpPr>
          <p:nvPr>
            <p:ph type="sldNum" sz="quarter" idx="12"/>
          </p:nvPr>
        </p:nvSpPr>
        <p:spPr>
          <a:xfrm>
            <a:off x="9855055" y="6293642"/>
            <a:ext cx="676759" cy="365125"/>
          </a:xfrm>
        </p:spPr>
        <p:txBody>
          <a:bodyPr/>
          <a:lstStyle/>
          <a:p>
            <a:fld id="{3C454D2A-EBA0-4F4A-BAC3-58869111C0C2}" type="slidenum">
              <a:rPr lang="en-GB" sz="1400"/>
              <a:pPr/>
              <a:t>31</a:t>
            </a:fld>
            <a:endParaRPr lang="en-GB" sz="1400" dirty="0"/>
          </a:p>
        </p:txBody>
      </p:sp>
    </p:spTree>
    <p:extLst>
      <p:ext uri="{BB962C8B-B14F-4D97-AF65-F5344CB8AC3E}">
        <p14:creationId xmlns:p14="http://schemas.microsoft.com/office/powerpoint/2010/main" val="13292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DE2B-A611-4189-B150-00F44267BA20}"/>
              </a:ext>
            </a:extLst>
          </p:cNvPr>
          <p:cNvSpPr>
            <a:spLocks noGrp="1"/>
          </p:cNvSpPr>
          <p:nvPr>
            <p:ph type="title"/>
          </p:nvPr>
        </p:nvSpPr>
        <p:spPr>
          <a:xfrm>
            <a:off x="1861351" y="636842"/>
            <a:ext cx="8177999" cy="559434"/>
          </a:xfrm>
        </p:spPr>
        <p:txBody>
          <a:bodyPr>
            <a:noAutofit/>
          </a:bodyPr>
          <a:lstStyle/>
          <a:p>
            <a:pPr algn="ctr"/>
            <a:br>
              <a:rPr lang="pt-BR" sz="2400" b="1" dirty="0">
                <a:latin typeface="Arial" panose="020B0604020202020204" pitchFamily="34" charset="0"/>
                <a:cs typeface="Arial" panose="020B0604020202020204" pitchFamily="34" charset="0"/>
              </a:rPr>
            </a:br>
            <a:r>
              <a:rPr lang="pt-BR" sz="2400" b="1" dirty="0">
                <a:latin typeface="Arial" panose="020B0604020202020204" pitchFamily="34" charset="0"/>
                <a:cs typeface="Arial" panose="020B0604020202020204" pitchFamily="34" charset="0"/>
              </a:rPr>
              <a:t>Condições para uma moeda adquirir um papel significativo ou dominante como moeda internacional
</a:t>
            </a:r>
            <a:endParaRPr lang="en-GB"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940EF32-D7DE-439A-99A2-EA7C82E854E7}"/>
              </a:ext>
            </a:extLst>
          </p:cNvPr>
          <p:cNvSpPr>
            <a:spLocks noGrp="1"/>
          </p:cNvSpPr>
          <p:nvPr>
            <p:ph idx="1"/>
          </p:nvPr>
        </p:nvSpPr>
        <p:spPr>
          <a:xfrm>
            <a:off x="1440751" y="1471168"/>
            <a:ext cx="9074849" cy="3271520"/>
          </a:xfrm>
        </p:spPr>
        <p:txBody>
          <a:bodyPr>
            <a:noAutofit/>
          </a:bodyPr>
          <a:lstStyle/>
          <a:p>
            <a:pPr marL="457200" indent="-457200">
              <a:buFont typeface="+mj-lt"/>
              <a:buAutoNum type="arabicPeriod"/>
            </a:pPr>
            <a:r>
              <a:rPr lang="pt-BR" sz="2400" b="1" dirty="0"/>
              <a:t>Dimensão e importância do país no comércio e finanças mundiais
 Mercados financeiros de grande volume e liquidez, internacionalmente abertos e eficientes (de baixo custo). 
Baixo regime de inflação e estabilidade relativa da taxa de câmbio 
Estado de direito e provada garantia da proteção dos direitos dos investidores </a:t>
            </a:r>
          </a:p>
          <a:p>
            <a:pPr marL="457200" indent="-457200">
              <a:buFont typeface="+mj-lt"/>
              <a:buAutoNum type="arabicPeriod"/>
            </a:pPr>
            <a:endParaRPr lang="pt-BR" sz="2400" b="1" dirty="0"/>
          </a:p>
          <a:p>
            <a:pPr marL="0" indent="0">
              <a:buNone/>
            </a:pPr>
            <a:r>
              <a:rPr lang="pt-BR" sz="2400" b="1" dirty="0">
                <a:highlight>
                  <a:srgbClr val="FFFF00"/>
                </a:highlight>
              </a:rPr>
              <a:t>Uma vez adquirida uma posição predominante, é difícil desalojar uma moeda deste estatuto devido a poderosas externalidades e efeitos de rede já estabelecidos. </a:t>
            </a:r>
            <a:r>
              <a:rPr lang="pt-BR" sz="2400" b="1" dirty="0"/>
              <a:t>Para compensar estas tendências, existe alguma procura de diversificação que abre margem para outras moedas. </a:t>
            </a:r>
            <a:endParaRPr lang="en-GB" sz="2400" b="1" dirty="0"/>
          </a:p>
        </p:txBody>
      </p:sp>
      <p:sp>
        <p:nvSpPr>
          <p:cNvPr id="4" name="Rectangle 3">
            <a:extLst>
              <a:ext uri="{FF2B5EF4-FFF2-40B4-BE49-F238E27FC236}">
                <a16:creationId xmlns:a16="http://schemas.microsoft.com/office/drawing/2014/main" id="{E477E7E9-99B0-73E9-D423-D5B5EE0714B3}"/>
              </a:ext>
            </a:extLst>
          </p:cNvPr>
          <p:cNvSpPr/>
          <p:nvPr/>
        </p:nvSpPr>
        <p:spPr>
          <a:xfrm>
            <a:off x="0" y="0"/>
            <a:ext cx="12192000" cy="361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MDBC E AS  CONDIÇÕES NECESSÁRIAS PARA UM RELEVANTE PAPEL INTERNACIONAL DE UMA MOEDA</a:t>
            </a:r>
          </a:p>
        </p:txBody>
      </p:sp>
    </p:spTree>
    <p:extLst>
      <p:ext uri="{BB962C8B-B14F-4D97-AF65-F5344CB8AC3E}">
        <p14:creationId xmlns:p14="http://schemas.microsoft.com/office/powerpoint/2010/main" val="11737987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euro remained the second most important currency in the international &#10;monetary system &#10;Snapshot of the international monetary system &#10;(percentages) &#10;• US dollar &#10;Euro &#10;70 &#10;Japanese yen &#10;Chinese renmiröi &#10;60 &#10;40 &#10;20 &#10;10 &#10;exchange &#10;hternational d&amp;'t &#10;F«egn exch*tge &#10;turnover &#10;Sources: BIS, IMF, SWIFT and C-CB calculations. &#10;Global paymmt &#10;(SWIFT) ">
            <a:extLst>
              <a:ext uri="{FF2B5EF4-FFF2-40B4-BE49-F238E27FC236}">
                <a16:creationId xmlns:a16="http://schemas.microsoft.com/office/drawing/2014/main" id="{3C5D1DB7-E5E5-0ABA-9B39-7B5BA5743C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939"/>
          <a:stretch/>
        </p:blipFill>
        <p:spPr bwMode="auto">
          <a:xfrm>
            <a:off x="2262187" y="775443"/>
            <a:ext cx="7667626" cy="49993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608DF50-000B-7841-D633-2F395908026B}"/>
              </a:ext>
            </a:extLst>
          </p:cNvPr>
          <p:cNvSpPr/>
          <p:nvPr/>
        </p:nvSpPr>
        <p:spPr>
          <a:xfrm>
            <a:off x="0" y="0"/>
            <a:ext cx="12192000" cy="377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MDBC E AS  CONDIÇÕES NECESSÁRIAS PARA UM RELEVANTE PAPEL INTERNACIONAL DE UMA MOEDA</a:t>
            </a:r>
          </a:p>
        </p:txBody>
      </p:sp>
      <p:sp>
        <p:nvSpPr>
          <p:cNvPr id="5" name="TextBox 4">
            <a:extLst>
              <a:ext uri="{FF2B5EF4-FFF2-40B4-BE49-F238E27FC236}">
                <a16:creationId xmlns:a16="http://schemas.microsoft.com/office/drawing/2014/main" id="{FD7CC853-2BA2-0CE0-E66C-ED1FF0C440BD}"/>
              </a:ext>
            </a:extLst>
          </p:cNvPr>
          <p:cNvSpPr txBox="1"/>
          <p:nvPr/>
        </p:nvSpPr>
        <p:spPr>
          <a:xfrm>
            <a:off x="1968345" y="836472"/>
            <a:ext cx="7841479" cy="984885"/>
          </a:xfrm>
          <a:prstGeom prst="rect">
            <a:avLst/>
          </a:prstGeom>
          <a:solidFill>
            <a:schemeClr val="bg1"/>
          </a:solidFill>
        </p:spPr>
        <p:txBody>
          <a:bodyPr wrap="square" rtlCol="0">
            <a:spAutoFit/>
          </a:bodyPr>
          <a:lstStyle/>
          <a:p>
            <a:r>
              <a:rPr lang="en-GB" b="1" dirty="0"/>
              <a:t>IMPORTÂNCIA DE VÁRIAS MOEDAS NO SISTEMA MONETÁRIO INTERNACIONAL</a:t>
            </a:r>
          </a:p>
          <a:p>
            <a:endParaRPr lang="en-GB" b="1" dirty="0"/>
          </a:p>
          <a:p>
            <a:endParaRPr lang="en-GB" sz="1100" b="1" dirty="0"/>
          </a:p>
          <a:p>
            <a:endParaRPr lang="en-GB" sz="1100" b="1" dirty="0"/>
          </a:p>
        </p:txBody>
      </p:sp>
      <p:sp>
        <p:nvSpPr>
          <p:cNvPr id="6" name="TextBox 5">
            <a:extLst>
              <a:ext uri="{FF2B5EF4-FFF2-40B4-BE49-F238E27FC236}">
                <a16:creationId xmlns:a16="http://schemas.microsoft.com/office/drawing/2014/main" id="{0AE60CF9-23F3-D7A0-8D73-00BFD56AE39C}"/>
              </a:ext>
            </a:extLst>
          </p:cNvPr>
          <p:cNvSpPr txBox="1"/>
          <p:nvPr/>
        </p:nvSpPr>
        <p:spPr>
          <a:xfrm>
            <a:off x="2771775" y="5205413"/>
            <a:ext cx="1066800" cy="523220"/>
          </a:xfrm>
          <a:prstGeom prst="rect">
            <a:avLst/>
          </a:prstGeom>
          <a:solidFill>
            <a:schemeClr val="bg1"/>
          </a:solidFill>
        </p:spPr>
        <p:txBody>
          <a:bodyPr wrap="square" rtlCol="0">
            <a:spAutoFit/>
          </a:bodyPr>
          <a:lstStyle/>
          <a:p>
            <a:r>
              <a:rPr lang="en-GB" sz="1400" b="1" dirty="0" err="1"/>
              <a:t>Reservas</a:t>
            </a:r>
            <a:r>
              <a:rPr lang="en-GB" sz="1400" b="1" dirty="0"/>
              <a:t> </a:t>
            </a:r>
            <a:r>
              <a:rPr lang="en-GB" sz="1400" b="1" dirty="0" err="1"/>
              <a:t>externas</a:t>
            </a:r>
            <a:endParaRPr lang="en-GB" sz="1400" b="1" dirty="0"/>
          </a:p>
        </p:txBody>
      </p:sp>
      <p:sp>
        <p:nvSpPr>
          <p:cNvPr id="8" name="TextBox 7">
            <a:extLst>
              <a:ext uri="{FF2B5EF4-FFF2-40B4-BE49-F238E27FC236}">
                <a16:creationId xmlns:a16="http://schemas.microsoft.com/office/drawing/2014/main" id="{2ECB2963-726E-233F-0D65-CD12502A44B1}"/>
              </a:ext>
            </a:extLst>
          </p:cNvPr>
          <p:cNvSpPr txBox="1"/>
          <p:nvPr/>
        </p:nvSpPr>
        <p:spPr>
          <a:xfrm>
            <a:off x="3838575" y="5205413"/>
            <a:ext cx="1457326" cy="523220"/>
          </a:xfrm>
          <a:prstGeom prst="rect">
            <a:avLst/>
          </a:prstGeom>
          <a:solidFill>
            <a:schemeClr val="bg1"/>
          </a:solidFill>
        </p:spPr>
        <p:txBody>
          <a:bodyPr wrap="square" rtlCol="0">
            <a:spAutoFit/>
          </a:bodyPr>
          <a:lstStyle/>
          <a:p>
            <a:pPr algn="ctr"/>
            <a:r>
              <a:rPr lang="en-GB" sz="1400" b="1" dirty="0" err="1"/>
              <a:t>Títulos</a:t>
            </a:r>
            <a:r>
              <a:rPr lang="en-GB" sz="1400" b="1" dirty="0"/>
              <a:t> de </a:t>
            </a:r>
            <a:r>
              <a:rPr lang="en-GB" sz="1400" b="1" dirty="0" err="1"/>
              <a:t>dívida</a:t>
            </a:r>
            <a:r>
              <a:rPr lang="en-GB" sz="1400" b="1" dirty="0"/>
              <a:t> </a:t>
            </a:r>
            <a:r>
              <a:rPr lang="en-GB" sz="1400" b="1" dirty="0" err="1"/>
              <a:t>internacional</a:t>
            </a:r>
            <a:endParaRPr lang="en-GB" sz="1400" b="1" dirty="0"/>
          </a:p>
        </p:txBody>
      </p:sp>
      <p:sp>
        <p:nvSpPr>
          <p:cNvPr id="9" name="TextBox 8">
            <a:extLst>
              <a:ext uri="{FF2B5EF4-FFF2-40B4-BE49-F238E27FC236}">
                <a16:creationId xmlns:a16="http://schemas.microsoft.com/office/drawing/2014/main" id="{360871CD-79D9-1C81-8F38-AF6219214291}"/>
              </a:ext>
            </a:extLst>
          </p:cNvPr>
          <p:cNvSpPr txBox="1"/>
          <p:nvPr/>
        </p:nvSpPr>
        <p:spPr>
          <a:xfrm>
            <a:off x="5434011" y="5205413"/>
            <a:ext cx="1457325" cy="523220"/>
          </a:xfrm>
          <a:prstGeom prst="rect">
            <a:avLst/>
          </a:prstGeom>
          <a:solidFill>
            <a:schemeClr val="bg1"/>
          </a:solidFill>
        </p:spPr>
        <p:txBody>
          <a:bodyPr wrap="square" rtlCol="0">
            <a:spAutoFit/>
          </a:bodyPr>
          <a:lstStyle/>
          <a:p>
            <a:r>
              <a:rPr lang="en-GB" sz="1400" b="1" dirty="0" err="1"/>
              <a:t>Empréstimos</a:t>
            </a:r>
            <a:r>
              <a:rPr lang="en-GB" sz="1400" b="1" dirty="0"/>
              <a:t> </a:t>
            </a:r>
            <a:r>
              <a:rPr lang="en-GB" sz="1400" b="1" dirty="0" err="1"/>
              <a:t>internacionais</a:t>
            </a:r>
            <a:endParaRPr lang="en-GB" sz="1400" b="1" dirty="0"/>
          </a:p>
        </p:txBody>
      </p:sp>
      <p:sp>
        <p:nvSpPr>
          <p:cNvPr id="10" name="TextBox 9">
            <a:extLst>
              <a:ext uri="{FF2B5EF4-FFF2-40B4-BE49-F238E27FC236}">
                <a16:creationId xmlns:a16="http://schemas.microsoft.com/office/drawing/2014/main" id="{3B80715D-19EE-44B7-82D8-BE0087D41114}"/>
              </a:ext>
            </a:extLst>
          </p:cNvPr>
          <p:cNvSpPr txBox="1"/>
          <p:nvPr/>
        </p:nvSpPr>
        <p:spPr>
          <a:xfrm>
            <a:off x="6836566" y="5205413"/>
            <a:ext cx="1419225" cy="523220"/>
          </a:xfrm>
          <a:prstGeom prst="rect">
            <a:avLst/>
          </a:prstGeom>
          <a:solidFill>
            <a:schemeClr val="bg1"/>
          </a:solidFill>
        </p:spPr>
        <p:txBody>
          <a:bodyPr wrap="square" rtlCol="0">
            <a:spAutoFit/>
          </a:bodyPr>
          <a:lstStyle/>
          <a:p>
            <a:pPr algn="ctr"/>
            <a:r>
              <a:rPr lang="en-GB" sz="1400" b="1" dirty="0" err="1"/>
              <a:t>Uso</a:t>
            </a:r>
            <a:r>
              <a:rPr lang="en-GB" sz="1400" b="1" dirty="0"/>
              <a:t> no mercado cambial</a:t>
            </a:r>
          </a:p>
        </p:txBody>
      </p:sp>
      <p:sp>
        <p:nvSpPr>
          <p:cNvPr id="11" name="TextBox 10">
            <a:extLst>
              <a:ext uri="{FF2B5EF4-FFF2-40B4-BE49-F238E27FC236}">
                <a16:creationId xmlns:a16="http://schemas.microsoft.com/office/drawing/2014/main" id="{B6219898-58CC-3BAA-E743-36CB514DA642}"/>
              </a:ext>
            </a:extLst>
          </p:cNvPr>
          <p:cNvSpPr txBox="1"/>
          <p:nvPr/>
        </p:nvSpPr>
        <p:spPr>
          <a:xfrm>
            <a:off x="8201024" y="5205413"/>
            <a:ext cx="1419225" cy="523220"/>
          </a:xfrm>
          <a:prstGeom prst="rect">
            <a:avLst/>
          </a:prstGeom>
          <a:solidFill>
            <a:schemeClr val="bg1"/>
          </a:solidFill>
        </p:spPr>
        <p:txBody>
          <a:bodyPr wrap="square" rtlCol="0">
            <a:spAutoFit/>
          </a:bodyPr>
          <a:lstStyle/>
          <a:p>
            <a:pPr algn="ctr"/>
            <a:r>
              <a:rPr lang="en-GB" sz="1400" b="1" dirty="0" err="1"/>
              <a:t>Pagamentos</a:t>
            </a:r>
            <a:r>
              <a:rPr lang="en-GB" sz="1400" b="1" dirty="0"/>
              <a:t> no SWIFT</a:t>
            </a:r>
          </a:p>
        </p:txBody>
      </p:sp>
      <p:sp>
        <p:nvSpPr>
          <p:cNvPr id="12" name="TextBox 11">
            <a:extLst>
              <a:ext uri="{FF2B5EF4-FFF2-40B4-BE49-F238E27FC236}">
                <a16:creationId xmlns:a16="http://schemas.microsoft.com/office/drawing/2014/main" id="{4A67CE74-7EC5-5E05-A3BD-3E4B62CF413B}"/>
              </a:ext>
            </a:extLst>
          </p:cNvPr>
          <p:cNvSpPr txBox="1"/>
          <p:nvPr/>
        </p:nvSpPr>
        <p:spPr>
          <a:xfrm>
            <a:off x="2262187" y="1837842"/>
            <a:ext cx="1409701" cy="307777"/>
          </a:xfrm>
          <a:prstGeom prst="rect">
            <a:avLst/>
          </a:prstGeom>
          <a:solidFill>
            <a:schemeClr val="bg1"/>
          </a:solidFill>
        </p:spPr>
        <p:txBody>
          <a:bodyPr wrap="square" rtlCol="0">
            <a:spAutoFit/>
          </a:bodyPr>
          <a:lstStyle/>
          <a:p>
            <a:r>
              <a:rPr lang="en-GB" sz="1400" b="1" dirty="0"/>
              <a:t>(</a:t>
            </a:r>
            <a:r>
              <a:rPr lang="en-GB" sz="1400" b="1" dirty="0" err="1"/>
              <a:t>Percentagens</a:t>
            </a:r>
            <a:r>
              <a:rPr lang="en-GB" sz="1400" b="1" dirty="0"/>
              <a:t>)</a:t>
            </a:r>
          </a:p>
        </p:txBody>
      </p:sp>
      <p:sp>
        <p:nvSpPr>
          <p:cNvPr id="13" name="TextBox 12">
            <a:extLst>
              <a:ext uri="{FF2B5EF4-FFF2-40B4-BE49-F238E27FC236}">
                <a16:creationId xmlns:a16="http://schemas.microsoft.com/office/drawing/2014/main" id="{7136BC1A-9C18-DEDB-43AA-0B623D5D1D05}"/>
              </a:ext>
            </a:extLst>
          </p:cNvPr>
          <p:cNvSpPr txBox="1"/>
          <p:nvPr/>
        </p:nvSpPr>
        <p:spPr>
          <a:xfrm>
            <a:off x="1514014" y="6046185"/>
            <a:ext cx="5102686" cy="307777"/>
          </a:xfrm>
          <a:prstGeom prst="rect">
            <a:avLst/>
          </a:prstGeom>
          <a:solidFill>
            <a:schemeClr val="bg1"/>
          </a:solidFill>
        </p:spPr>
        <p:txBody>
          <a:bodyPr wrap="square" rtlCol="0">
            <a:spAutoFit/>
          </a:bodyPr>
          <a:lstStyle/>
          <a:p>
            <a:r>
              <a:rPr lang="en-GB" sz="1400" dirty="0"/>
              <a:t>Fonte: ECB Report “The International role of the Euro” , June 2022</a:t>
            </a:r>
          </a:p>
        </p:txBody>
      </p:sp>
      <p:sp>
        <p:nvSpPr>
          <p:cNvPr id="2" name="TextBox 1">
            <a:extLst>
              <a:ext uri="{FF2B5EF4-FFF2-40B4-BE49-F238E27FC236}">
                <a16:creationId xmlns:a16="http://schemas.microsoft.com/office/drawing/2014/main" id="{C81F55B1-5E42-23EC-93AC-2CE7728FD94E}"/>
              </a:ext>
            </a:extLst>
          </p:cNvPr>
          <p:cNvSpPr txBox="1"/>
          <p:nvPr/>
        </p:nvSpPr>
        <p:spPr>
          <a:xfrm>
            <a:off x="9809824" y="1278746"/>
            <a:ext cx="2130641" cy="5016758"/>
          </a:xfrm>
          <a:prstGeom prst="rect">
            <a:avLst/>
          </a:prstGeom>
          <a:noFill/>
        </p:spPr>
        <p:txBody>
          <a:bodyPr wrap="square" rtlCol="0">
            <a:spAutoFit/>
          </a:bodyPr>
          <a:lstStyle/>
          <a:p>
            <a:r>
              <a:rPr lang="pt-PT" sz="2000" b="1" dirty="0"/>
              <a:t>O Gráfico mostra como a moeda chinesa tem um peso diminuto nas várias funções de uma moeda internacional. A emissão da MDBC da China em rede doméstica, não altera nada de significativo para o desempenho do renminbi como moeda internacional.</a:t>
            </a:r>
          </a:p>
        </p:txBody>
      </p:sp>
      <p:sp>
        <p:nvSpPr>
          <p:cNvPr id="3" name="TextBox 2">
            <a:extLst>
              <a:ext uri="{FF2B5EF4-FFF2-40B4-BE49-F238E27FC236}">
                <a16:creationId xmlns:a16="http://schemas.microsoft.com/office/drawing/2014/main" id="{CF1A8349-623A-DF0D-250D-86B8E74D387F}"/>
              </a:ext>
            </a:extLst>
          </p:cNvPr>
          <p:cNvSpPr txBox="1"/>
          <p:nvPr/>
        </p:nvSpPr>
        <p:spPr>
          <a:xfrm>
            <a:off x="2749550" y="2109247"/>
            <a:ext cx="1037300" cy="523220"/>
          </a:xfrm>
          <a:prstGeom prst="rect">
            <a:avLst/>
          </a:prstGeom>
          <a:solidFill>
            <a:schemeClr val="bg1"/>
          </a:solidFill>
        </p:spPr>
        <p:txBody>
          <a:bodyPr wrap="square" rtlCol="0">
            <a:spAutoFit/>
          </a:bodyPr>
          <a:lstStyle/>
          <a:p>
            <a:r>
              <a:rPr lang="en-GB" sz="1400" b="1" dirty="0"/>
              <a:t>US dollar</a:t>
            </a:r>
          </a:p>
          <a:p>
            <a:r>
              <a:rPr lang="en-GB" sz="1400" b="1" dirty="0"/>
              <a:t>Euro</a:t>
            </a:r>
          </a:p>
        </p:txBody>
      </p:sp>
      <p:sp>
        <p:nvSpPr>
          <p:cNvPr id="7" name="TextBox 6">
            <a:extLst>
              <a:ext uri="{FF2B5EF4-FFF2-40B4-BE49-F238E27FC236}">
                <a16:creationId xmlns:a16="http://schemas.microsoft.com/office/drawing/2014/main" id="{7D1FEF50-5EF0-FAC6-0E66-16A9607BA141}"/>
              </a:ext>
            </a:extLst>
          </p:cNvPr>
          <p:cNvSpPr txBox="1"/>
          <p:nvPr/>
        </p:nvSpPr>
        <p:spPr>
          <a:xfrm>
            <a:off x="4080692" y="2092173"/>
            <a:ext cx="1037300" cy="523220"/>
          </a:xfrm>
          <a:prstGeom prst="rect">
            <a:avLst/>
          </a:prstGeom>
          <a:solidFill>
            <a:schemeClr val="bg1"/>
          </a:solidFill>
        </p:spPr>
        <p:txBody>
          <a:bodyPr wrap="square" rtlCol="0">
            <a:spAutoFit/>
          </a:bodyPr>
          <a:lstStyle/>
          <a:p>
            <a:r>
              <a:rPr lang="en-GB" sz="1400" b="1" dirty="0"/>
              <a:t>Yen </a:t>
            </a:r>
          </a:p>
          <a:p>
            <a:r>
              <a:rPr lang="en-GB" sz="1400" b="1" dirty="0"/>
              <a:t>Renminbi</a:t>
            </a:r>
          </a:p>
        </p:txBody>
      </p:sp>
    </p:spTree>
    <p:extLst>
      <p:ext uri="{BB962C8B-B14F-4D97-AF65-F5344CB8AC3E}">
        <p14:creationId xmlns:p14="http://schemas.microsoft.com/office/powerpoint/2010/main" val="2766522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ED54FE-248F-78A5-0D90-AC70ACEFF447}"/>
              </a:ext>
            </a:extLst>
          </p:cNvPr>
          <p:cNvSpPr>
            <a:spLocks noGrp="1"/>
          </p:cNvSpPr>
          <p:nvPr>
            <p:ph idx="1"/>
          </p:nvPr>
        </p:nvSpPr>
        <p:spPr>
          <a:xfrm>
            <a:off x="213510" y="386061"/>
            <a:ext cx="11786811" cy="6360967"/>
          </a:xfrm>
        </p:spPr>
        <p:txBody>
          <a:bodyPr>
            <a:noAutofit/>
          </a:bodyPr>
          <a:lstStyle/>
          <a:p>
            <a:pPr marL="0" indent="0">
              <a:spcBef>
                <a:spcPts val="600"/>
              </a:spcBef>
              <a:spcAft>
                <a:spcPts val="1800"/>
              </a:spcAft>
              <a:buNone/>
            </a:pPr>
            <a:r>
              <a:rPr lang="pt-PT" sz="2000" b="1" dirty="0">
                <a:latin typeface="Arial" panose="020B0604020202020204" pitchFamily="34" charset="0"/>
                <a:cs typeface="Arial" panose="020B0604020202020204" pitchFamily="34" charset="0"/>
              </a:rPr>
              <a:t>1. </a:t>
            </a:r>
            <a:r>
              <a:rPr lang="pt-PT" sz="2000" b="1" dirty="0">
                <a:highlight>
                  <a:srgbClr val="FFFF00"/>
                </a:highlight>
                <a:latin typeface="Arial" panose="020B0604020202020204" pitchFamily="34" charset="0"/>
                <a:cs typeface="Arial" panose="020B0604020202020204" pitchFamily="34" charset="0"/>
              </a:rPr>
              <a:t>É praticamente inevitável que os principais países venham a emitir MDBC, e o façam  sob a forma de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a:t>
            </a:r>
            <a:r>
              <a:rPr lang="pt-PT" sz="2000" b="1" dirty="0">
                <a:latin typeface="Arial" panose="020B0604020202020204" pitchFamily="34" charset="0"/>
                <a:cs typeface="Arial" panose="020B0604020202020204" pitchFamily="34" charset="0"/>
              </a:rPr>
              <a:t>uma vez que a solução de depósitos de particulares e empresas no BC implica grandes riscos de instabilidade. </a:t>
            </a:r>
          </a:p>
          <a:p>
            <a:pPr marL="0" indent="0">
              <a:spcBef>
                <a:spcPts val="600"/>
              </a:spcBef>
              <a:spcAft>
                <a:spcPts val="1800"/>
              </a:spcAft>
              <a:buNone/>
            </a:pPr>
            <a:r>
              <a:rPr lang="pt-PT" sz="2000" b="1" dirty="0">
                <a:latin typeface="Arial" panose="020B0604020202020204" pitchFamily="34" charset="0"/>
                <a:cs typeface="Arial" panose="020B0604020202020204" pitchFamily="34" charset="0"/>
              </a:rPr>
              <a:t>2. </a:t>
            </a:r>
            <a:r>
              <a:rPr lang="pt-PT" sz="2000" b="1" dirty="0">
                <a:highlight>
                  <a:srgbClr val="FFFF00"/>
                </a:highlight>
                <a:latin typeface="Arial" panose="020B0604020202020204" pitchFamily="34" charset="0"/>
                <a:cs typeface="Arial" panose="020B0604020202020204" pitchFamily="34" charset="0"/>
              </a:rPr>
              <a:t>A MDBC sob a forma de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sem juros, destina-se fundamentalmente a substituir as Notas e a outros limitados pagamentos internos</a:t>
            </a:r>
            <a:r>
              <a:rPr lang="pt-PT" sz="2000" b="1" dirty="0">
                <a:latin typeface="Arial" panose="020B0604020202020204" pitchFamily="34" charset="0"/>
                <a:cs typeface="Arial" panose="020B0604020202020204" pitchFamily="34" charset="0"/>
              </a:rPr>
              <a:t>. Os montantes não deverão atingir valores muitos elevados, </a:t>
            </a:r>
            <a:r>
              <a:rPr lang="pt-PT" sz="2000" b="1" dirty="0" err="1">
                <a:highlight>
                  <a:srgbClr val="FFFF00"/>
                </a:highlight>
                <a:latin typeface="Arial" panose="020B0604020202020204" pitchFamily="34" charset="0"/>
                <a:cs typeface="Arial" panose="020B0604020202020204" pitchFamily="34" charset="0"/>
              </a:rPr>
              <a:t>excepto</a:t>
            </a:r>
            <a:r>
              <a:rPr lang="pt-PT" sz="2000" b="1" dirty="0">
                <a:highlight>
                  <a:srgbClr val="FFFF00"/>
                </a:highlight>
                <a:latin typeface="Arial" panose="020B0604020202020204" pitchFamily="34" charset="0"/>
                <a:cs typeface="Arial" panose="020B0604020202020204" pitchFamily="34" charset="0"/>
              </a:rPr>
              <a:t> talvez em períodos de instabilidade e fragilidade dos bancos.</a:t>
            </a:r>
            <a:r>
              <a:rPr lang="pt-PT" sz="2000" b="1" dirty="0">
                <a:latin typeface="Arial" panose="020B0604020202020204" pitchFamily="34" charset="0"/>
                <a:cs typeface="Arial" panose="020B0604020202020204" pitchFamily="34" charset="0"/>
              </a:rPr>
              <a:t> Sem pagamentos de jutos os riscos de desintermediação bancária são limitados, mas não desaparecem. </a:t>
            </a:r>
            <a:endParaRPr lang="pt-PT" sz="2000" b="1" dirty="0">
              <a:highlight>
                <a:srgbClr val="FFFF00"/>
              </a:highlight>
              <a:latin typeface="Arial" panose="020B0604020202020204" pitchFamily="34" charset="0"/>
              <a:cs typeface="Arial" panose="020B0604020202020204" pitchFamily="34" charset="0"/>
            </a:endParaRPr>
          </a:p>
          <a:p>
            <a:pPr marL="0" indent="0">
              <a:spcBef>
                <a:spcPts val="600"/>
              </a:spcBef>
              <a:spcAft>
                <a:spcPts val="1800"/>
              </a:spcAft>
              <a:buNone/>
            </a:pPr>
            <a:r>
              <a:rPr lang="pt-PT" sz="2000" b="1" dirty="0">
                <a:latin typeface="Arial" panose="020B0604020202020204" pitchFamily="34" charset="0"/>
                <a:cs typeface="Arial" panose="020B0604020202020204" pitchFamily="34" charset="0"/>
              </a:rPr>
              <a:t>3</a:t>
            </a:r>
            <a:r>
              <a:rPr lang="pt-PT" sz="2000" b="1" dirty="0">
                <a:highlight>
                  <a:srgbClr val="FFFF00"/>
                </a:highlight>
                <a:latin typeface="Arial" panose="020B0604020202020204" pitchFamily="34" charset="0"/>
                <a:cs typeface="Arial" panose="020B0604020202020204" pitchFamily="34" charset="0"/>
              </a:rPr>
              <a:t>. Os esforços para permitir transferências e pagamentos internacionais com os </a:t>
            </a:r>
            <a:r>
              <a:rPr lang="pt-PT" sz="2000" b="1" dirty="0" err="1">
                <a:highlight>
                  <a:srgbClr val="FFFF00"/>
                </a:highlight>
                <a:latin typeface="Arial" panose="020B0604020202020204" pitchFamily="34" charset="0"/>
                <a:cs typeface="Arial" panose="020B0604020202020204" pitchFamily="34" charset="0"/>
              </a:rPr>
              <a:t>Tokens</a:t>
            </a:r>
            <a:r>
              <a:rPr lang="pt-PT" sz="2000" b="1" dirty="0">
                <a:highlight>
                  <a:srgbClr val="FFFF00"/>
                </a:highlight>
                <a:latin typeface="Arial" panose="020B0604020202020204" pitchFamily="34" charset="0"/>
                <a:cs typeface="Arial" panose="020B0604020202020204" pitchFamily="34" charset="0"/>
              </a:rPr>
              <a:t> das MDBC são ainda muito embrionários </a:t>
            </a:r>
            <a:r>
              <a:rPr lang="pt-PT" sz="2000" b="1" dirty="0">
                <a:latin typeface="Arial" panose="020B0604020202020204" pitchFamily="34" charset="0"/>
                <a:cs typeface="Arial" panose="020B0604020202020204" pitchFamily="34" charset="0"/>
              </a:rPr>
              <a:t>e defrontarão grandes problemas políticos dado o risco de ”</a:t>
            </a:r>
            <a:r>
              <a:rPr lang="pt-PT" sz="2000" b="1" dirty="0" err="1">
                <a:latin typeface="Arial" panose="020B0604020202020204" pitchFamily="34" charset="0"/>
                <a:cs typeface="Arial" panose="020B0604020202020204" pitchFamily="34" charset="0"/>
              </a:rPr>
              <a:t>currency</a:t>
            </a:r>
            <a:r>
              <a:rPr lang="pt-PT" sz="2000" b="1" dirty="0">
                <a:latin typeface="Arial" panose="020B0604020202020204" pitchFamily="34" charset="0"/>
                <a:cs typeface="Arial" panose="020B0604020202020204" pitchFamily="34" charset="0"/>
              </a:rPr>
              <a:t> </a:t>
            </a:r>
            <a:r>
              <a:rPr lang="pt-PT" sz="2000" b="1" dirty="0" err="1">
                <a:latin typeface="Arial" panose="020B0604020202020204" pitchFamily="34" charset="0"/>
                <a:cs typeface="Arial" panose="020B0604020202020204" pitchFamily="34" charset="0"/>
              </a:rPr>
              <a:t>substitution</a:t>
            </a:r>
            <a:r>
              <a:rPr lang="pt-PT" sz="2000" b="1" dirty="0">
                <a:latin typeface="Arial" panose="020B0604020202020204" pitchFamily="34" charset="0"/>
                <a:cs typeface="Arial" panose="020B0604020202020204" pitchFamily="34" charset="0"/>
              </a:rPr>
              <a:t>” nos países mais pequenos. </a:t>
            </a:r>
          </a:p>
          <a:p>
            <a:pPr marL="0" indent="0">
              <a:spcBef>
                <a:spcPts val="600"/>
              </a:spcBef>
              <a:spcAft>
                <a:spcPts val="1800"/>
              </a:spcAft>
              <a:buNone/>
            </a:pPr>
            <a:r>
              <a:rPr lang="pt-PT" sz="2000" b="1" dirty="0">
                <a:latin typeface="Arial" panose="020B0604020202020204" pitchFamily="34" charset="0"/>
                <a:cs typeface="Arial" panose="020B0604020202020204" pitchFamily="34" charset="0"/>
              </a:rPr>
              <a:t>4. </a:t>
            </a:r>
            <a:r>
              <a:rPr lang="pt-PT" sz="2000" b="1" dirty="0">
                <a:highlight>
                  <a:srgbClr val="FFFF00"/>
                </a:highlight>
                <a:latin typeface="Arial" panose="020B0604020202020204" pitchFamily="34" charset="0"/>
                <a:cs typeface="Arial" panose="020B0604020202020204" pitchFamily="34" charset="0"/>
              </a:rPr>
              <a:t>Em tempos normais, e sobretudo na fase inicial, a procura deste tipo de MDBC poderá ter reduzida dimensão nos países mais avançados na digitalização</a:t>
            </a:r>
            <a:r>
              <a:rPr lang="pt-PT" sz="2000" b="1" dirty="0">
                <a:latin typeface="Arial" panose="020B0604020202020204" pitchFamily="34" charset="0"/>
                <a:cs typeface="Arial" panose="020B0604020202020204" pitchFamily="34" charset="0"/>
              </a:rPr>
              <a:t>, onde há muito as populações estão habituadas a usar os instrumentos de pagamentos digitais (cartões, Internet </a:t>
            </a:r>
            <a:r>
              <a:rPr lang="pt-PT" sz="2000" b="1" dirty="0" err="1">
                <a:latin typeface="Arial" panose="020B0604020202020204" pitchFamily="34" charset="0"/>
                <a:cs typeface="Arial" panose="020B0604020202020204" pitchFamily="34" charset="0"/>
              </a:rPr>
              <a:t>etc</a:t>
            </a:r>
            <a:r>
              <a:rPr lang="pt-PT" sz="2000" b="1" dirty="0">
                <a:latin typeface="Arial" panose="020B0604020202020204" pitchFamily="34" charset="0"/>
                <a:cs typeface="Arial" panose="020B0604020202020204" pitchFamily="34" charset="0"/>
              </a:rPr>
              <a:t>) privados que têm funcionado sem problemas. </a:t>
            </a:r>
          </a:p>
          <a:p>
            <a:pPr marL="0" indent="0">
              <a:spcBef>
                <a:spcPts val="600"/>
              </a:spcBef>
              <a:spcAft>
                <a:spcPts val="1800"/>
              </a:spcAft>
              <a:buNone/>
            </a:pPr>
            <a:r>
              <a:rPr lang="pt-PT" sz="2000" b="1" dirty="0">
                <a:latin typeface="Arial" panose="020B0604020202020204" pitchFamily="34" charset="0"/>
                <a:cs typeface="Arial" panose="020B0604020202020204" pitchFamily="34" charset="0"/>
              </a:rPr>
              <a:t>5. </a:t>
            </a:r>
            <a:r>
              <a:rPr lang="pt-PT" sz="2000" b="1" dirty="0">
                <a:highlight>
                  <a:srgbClr val="FFFF00"/>
                </a:highlight>
                <a:latin typeface="Arial" panose="020B0604020202020204" pitchFamily="34" charset="0"/>
                <a:cs typeface="Arial" panose="020B0604020202020204" pitchFamily="34" charset="0"/>
              </a:rPr>
              <a:t>Os Bancos Centrais cumprirão, porém, o dever de oferecer a todos os agentes económicos meios de pagamentos garantidos e autenticados pelo seu poder legal de criação monetária</a:t>
            </a:r>
            <a:r>
              <a:rPr lang="pt-PT" sz="2000" b="1" dirty="0">
                <a:latin typeface="Arial" panose="020B0604020202020204" pitchFamily="34" charset="0"/>
                <a:cs typeface="Arial" panose="020B0604020202020204" pitchFamily="34" charset="0"/>
              </a:rPr>
              <a:t>, tal como fazem até agora com a emissão de Notas.</a:t>
            </a:r>
          </a:p>
          <a:p>
            <a:pPr marL="0" indent="0">
              <a:buNone/>
            </a:pPr>
            <a:r>
              <a:rPr lang="pt-PT" sz="2000" b="1" dirty="0">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BDB940A7-FFB4-6D4B-DD43-ACAD3D7BBF70}"/>
              </a:ext>
            </a:extLst>
          </p:cNvPr>
          <p:cNvSpPr txBox="1"/>
          <p:nvPr/>
        </p:nvSpPr>
        <p:spPr>
          <a:xfrm flipH="1">
            <a:off x="4092616" y="0"/>
            <a:ext cx="4806939" cy="461665"/>
          </a:xfrm>
          <a:prstGeom prst="rect">
            <a:avLst/>
          </a:prstGeom>
          <a:noFill/>
        </p:spPr>
        <p:txBody>
          <a:bodyPr wrap="square" rtlCol="0">
            <a:spAutoFit/>
          </a:bodyPr>
          <a:lstStyle/>
          <a:p>
            <a:r>
              <a:rPr lang="en-GB" sz="2400" b="1" dirty="0">
                <a:solidFill>
                  <a:schemeClr val="bg1"/>
                </a:solidFill>
              </a:rPr>
              <a:t>CONCLUSÕES</a:t>
            </a:r>
          </a:p>
        </p:txBody>
      </p:sp>
    </p:spTree>
    <p:extLst>
      <p:ext uri="{BB962C8B-B14F-4D97-AF65-F5344CB8AC3E}">
        <p14:creationId xmlns:p14="http://schemas.microsoft.com/office/powerpoint/2010/main" val="201836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8691-3487-EFD5-1A7B-B28652F70E8D}"/>
              </a:ext>
            </a:extLst>
          </p:cNvPr>
          <p:cNvSpPr>
            <a:spLocks noGrp="1"/>
          </p:cNvSpPr>
          <p:nvPr>
            <p:ph type="title"/>
          </p:nvPr>
        </p:nvSpPr>
        <p:spPr>
          <a:xfrm>
            <a:off x="838200" y="2562635"/>
            <a:ext cx="10515600" cy="1325563"/>
          </a:xfrm>
        </p:spPr>
        <p:txBody>
          <a:bodyPr>
            <a:normAutofit/>
          </a:bodyPr>
          <a:lstStyle/>
          <a:p>
            <a:pPr algn="ctr"/>
            <a:r>
              <a:rPr lang="en-GB" sz="3600" b="1" dirty="0">
                <a:latin typeface="Arial" panose="020B0604020202020204" pitchFamily="34" charset="0"/>
                <a:cs typeface="Arial" panose="020B0604020202020204" pitchFamily="34" charset="0"/>
              </a:rPr>
              <a:t>OBRIGADO PELA VOSSA ATENÇÃO</a:t>
            </a:r>
          </a:p>
        </p:txBody>
      </p:sp>
    </p:spTree>
    <p:extLst>
      <p:ext uri="{BB962C8B-B14F-4D97-AF65-F5344CB8AC3E}">
        <p14:creationId xmlns:p14="http://schemas.microsoft.com/office/powerpoint/2010/main" val="1450263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78691-3487-EFD5-1A7B-B28652F70E8D}"/>
              </a:ext>
            </a:extLst>
          </p:cNvPr>
          <p:cNvSpPr>
            <a:spLocks noGrp="1"/>
          </p:cNvSpPr>
          <p:nvPr>
            <p:ph type="title"/>
          </p:nvPr>
        </p:nvSpPr>
        <p:spPr>
          <a:xfrm>
            <a:off x="838200" y="2562635"/>
            <a:ext cx="10515600" cy="1325563"/>
          </a:xfrm>
        </p:spPr>
        <p:txBody>
          <a:bodyPr>
            <a:normAutofit/>
          </a:bodyPr>
          <a:lstStyle/>
          <a:p>
            <a:pPr algn="ctr"/>
            <a:r>
              <a:rPr lang="en-GB" sz="3600" b="1" dirty="0">
                <a:latin typeface="Arial" panose="020B0604020202020204" pitchFamily="34" charset="0"/>
                <a:cs typeface="Arial" panose="020B0604020202020204" pitchFamily="34" charset="0"/>
              </a:rPr>
              <a:t>SLIDES DE BACKGROUND</a:t>
            </a:r>
          </a:p>
        </p:txBody>
      </p:sp>
    </p:spTree>
    <p:extLst>
      <p:ext uri="{BB962C8B-B14F-4D97-AF65-F5344CB8AC3E}">
        <p14:creationId xmlns:p14="http://schemas.microsoft.com/office/powerpoint/2010/main" val="839506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3F305-616C-B848-A02D-FCE748D478D3}"/>
              </a:ext>
            </a:extLst>
          </p:cNvPr>
          <p:cNvPicPr>
            <a:picLocks noChangeAspect="1"/>
          </p:cNvPicPr>
          <p:nvPr/>
        </p:nvPicPr>
        <p:blipFill rotWithShape="1">
          <a:blip r:embed="rId2"/>
          <a:srcRect t="8405" r="34049" b="12891"/>
          <a:stretch/>
        </p:blipFill>
        <p:spPr>
          <a:xfrm>
            <a:off x="294042" y="1223681"/>
            <a:ext cx="7827981" cy="4542417"/>
          </a:xfrm>
          <a:prstGeom prst="rect">
            <a:avLst/>
          </a:prstGeom>
        </p:spPr>
      </p:pic>
      <p:sp>
        <p:nvSpPr>
          <p:cNvPr id="9" name="TextBox 8">
            <a:extLst>
              <a:ext uri="{FF2B5EF4-FFF2-40B4-BE49-F238E27FC236}">
                <a16:creationId xmlns:a16="http://schemas.microsoft.com/office/drawing/2014/main" id="{0766BF0B-0CAE-822D-C11A-C94E8C75185D}"/>
              </a:ext>
            </a:extLst>
          </p:cNvPr>
          <p:cNvSpPr txBox="1"/>
          <p:nvPr/>
        </p:nvSpPr>
        <p:spPr>
          <a:xfrm>
            <a:off x="8423238" y="784375"/>
            <a:ext cx="3474720" cy="6247864"/>
          </a:xfrm>
          <a:prstGeom prst="rect">
            <a:avLst/>
          </a:prstGeom>
          <a:noFill/>
        </p:spPr>
        <p:txBody>
          <a:bodyPr wrap="square" rtlCol="0">
            <a:spAutoFit/>
          </a:bodyPr>
          <a:lstStyle/>
          <a:p>
            <a:r>
              <a:rPr lang="en-GB" sz="2000" b="1" dirty="0"/>
              <a:t>Another assumption is a sizable increase in the probability of default of Non-Financial Corporates. </a:t>
            </a:r>
          </a:p>
          <a:p>
            <a:r>
              <a:rPr lang="en-GB" sz="2000" b="1" dirty="0"/>
              <a:t>In aggregate, the sector in the Adverse and Severely Adverse scenarios, </a:t>
            </a:r>
            <a:r>
              <a:rPr lang="en-GB" sz="2000" b="1" dirty="0">
                <a:highlight>
                  <a:srgbClr val="FFFF00"/>
                </a:highlight>
              </a:rPr>
              <a:t>keeps a fully loaded CET1 ratio, respectively, of 13.1% and 11.6%. The Ratio reduction is, respectively, 2.1 pp and 3.6 pp </a:t>
            </a:r>
            <a:r>
              <a:rPr lang="en-GB" sz="2000" b="1" dirty="0"/>
              <a:t>In those two scenarios the percentages of Banks with </a:t>
            </a:r>
            <a:r>
              <a:rPr lang="en-GB" sz="2000" b="1" dirty="0">
                <a:highlight>
                  <a:srgbClr val="FFFF00"/>
                </a:highlight>
              </a:rPr>
              <a:t>CET1 fully loaded below 7% are, respectively, 2% and 8%. </a:t>
            </a:r>
          </a:p>
          <a:p>
            <a:r>
              <a:rPr lang="en-GB" sz="2000" b="1" dirty="0">
                <a:highlight>
                  <a:srgbClr val="FFFF00"/>
                </a:highlight>
              </a:rPr>
              <a:t>Additionally, for banks subject to resolution, MREL amounts to 2.2 trillion (including capital and Combined Buffers (CBR))</a:t>
            </a:r>
          </a:p>
          <a:p>
            <a:endParaRPr lang="en-GB" sz="2000" b="1" dirty="0">
              <a:highlight>
                <a:srgbClr val="FFFF00"/>
              </a:highlight>
            </a:endParaRPr>
          </a:p>
        </p:txBody>
      </p:sp>
      <p:sp>
        <p:nvSpPr>
          <p:cNvPr id="10" name="Rectangle 9">
            <a:extLst>
              <a:ext uri="{FF2B5EF4-FFF2-40B4-BE49-F238E27FC236}">
                <a16:creationId xmlns:a16="http://schemas.microsoft.com/office/drawing/2014/main" id="{E42FF560-9CB1-3FAB-B1D7-BC1278620117}"/>
              </a:ext>
            </a:extLst>
          </p:cNvPr>
          <p:cNvSpPr/>
          <p:nvPr/>
        </p:nvSpPr>
        <p:spPr>
          <a:xfrm>
            <a:off x="516367" y="4873214"/>
            <a:ext cx="3851238" cy="2904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12" name="Rectangle 11">
            <a:extLst>
              <a:ext uri="{FF2B5EF4-FFF2-40B4-BE49-F238E27FC236}">
                <a16:creationId xmlns:a16="http://schemas.microsoft.com/office/drawing/2014/main" id="{20279B36-6E60-916D-EB56-3FE716919774}"/>
              </a:ext>
            </a:extLst>
          </p:cNvPr>
          <p:cNvSpPr/>
          <p:nvPr/>
        </p:nvSpPr>
        <p:spPr>
          <a:xfrm>
            <a:off x="516367" y="5163671"/>
            <a:ext cx="3851238" cy="29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13" name="Oval 12">
            <a:extLst>
              <a:ext uri="{FF2B5EF4-FFF2-40B4-BE49-F238E27FC236}">
                <a16:creationId xmlns:a16="http://schemas.microsoft.com/office/drawing/2014/main" id="{F51F66AE-018B-18CE-326D-060D706C2270}"/>
              </a:ext>
            </a:extLst>
          </p:cNvPr>
          <p:cNvSpPr/>
          <p:nvPr/>
        </p:nvSpPr>
        <p:spPr>
          <a:xfrm>
            <a:off x="161365" y="3754419"/>
            <a:ext cx="3173505" cy="903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74A1AADE-B4A7-15BC-E5A7-93BB5CE4666C}"/>
              </a:ext>
            </a:extLst>
          </p:cNvPr>
          <p:cNvSpPr/>
          <p:nvPr/>
        </p:nvSpPr>
        <p:spPr>
          <a:xfrm>
            <a:off x="6096000" y="4114800"/>
            <a:ext cx="659802" cy="903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4A1D0037-5306-D47C-654F-A500E4BCBD73}"/>
              </a:ext>
            </a:extLst>
          </p:cNvPr>
          <p:cNvSpPr/>
          <p:nvPr/>
        </p:nvSpPr>
        <p:spPr>
          <a:xfrm>
            <a:off x="7272170" y="4588137"/>
            <a:ext cx="659802" cy="90364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326034EC-1C8D-6980-B381-25370AC6F551}"/>
              </a:ext>
            </a:extLst>
          </p:cNvPr>
          <p:cNvSpPr txBox="1"/>
          <p:nvPr/>
        </p:nvSpPr>
        <p:spPr>
          <a:xfrm>
            <a:off x="371427" y="6303981"/>
            <a:ext cx="3441327" cy="307777"/>
          </a:xfrm>
          <a:prstGeom prst="rect">
            <a:avLst/>
          </a:prstGeom>
          <a:noFill/>
        </p:spPr>
        <p:txBody>
          <a:bodyPr wrap="none" rtlCol="0">
            <a:spAutoFit/>
          </a:bodyPr>
          <a:lstStyle/>
          <a:p>
            <a:r>
              <a:rPr lang="en-GB" sz="1400" dirty="0"/>
              <a:t>Source: ECB Financial Stability Review (2022)</a:t>
            </a:r>
          </a:p>
        </p:txBody>
      </p:sp>
    </p:spTree>
    <p:extLst>
      <p:ext uri="{BB962C8B-B14F-4D97-AF65-F5344CB8AC3E}">
        <p14:creationId xmlns:p14="http://schemas.microsoft.com/office/powerpoint/2010/main" val="17264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11972-DAF0-86C1-57DA-BA74E1E11203}"/>
              </a:ext>
            </a:extLst>
          </p:cNvPr>
          <p:cNvSpPr>
            <a:spLocks noGrp="1"/>
          </p:cNvSpPr>
          <p:nvPr>
            <p:ph idx="1"/>
          </p:nvPr>
        </p:nvSpPr>
        <p:spPr>
          <a:xfrm>
            <a:off x="194820" y="389105"/>
            <a:ext cx="11805501" cy="6058829"/>
          </a:xfrm>
        </p:spPr>
        <p:txBody>
          <a:bodyPr>
            <a:noAutofit/>
          </a:bodyPr>
          <a:lstStyle/>
          <a:p>
            <a:pPr marL="0" indent="0">
              <a:buNone/>
            </a:pPr>
            <a:r>
              <a:rPr lang="pt-PT" sz="2000" b="1" dirty="0">
                <a:solidFill>
                  <a:srgbClr val="111111"/>
                </a:solidFill>
              </a:rPr>
              <a:t>Para além dos cripto-</a:t>
            </a:r>
            <a:r>
              <a:rPr lang="pt-PT" sz="2000" b="1" dirty="0" err="1">
                <a:solidFill>
                  <a:srgbClr val="111111"/>
                </a:solidFill>
              </a:rPr>
              <a:t>activos</a:t>
            </a:r>
            <a:r>
              <a:rPr lang="pt-PT" sz="2000" b="1" dirty="0">
                <a:solidFill>
                  <a:srgbClr val="111111"/>
                </a:solidFill>
              </a:rPr>
              <a:t> similares ao Bitcoin, que fazem depender o seu valor em relação a outros </a:t>
            </a:r>
            <a:r>
              <a:rPr lang="pt-PT" sz="2000" b="1" dirty="0" err="1">
                <a:solidFill>
                  <a:srgbClr val="111111"/>
                </a:solidFill>
              </a:rPr>
              <a:t>activos</a:t>
            </a:r>
            <a:r>
              <a:rPr lang="pt-PT" sz="2000" b="1" dirty="0">
                <a:solidFill>
                  <a:srgbClr val="111111"/>
                </a:solidFill>
              </a:rPr>
              <a:t> e a bens e serviços do mero resultado da oferta e procura, </a:t>
            </a:r>
            <a:r>
              <a:rPr lang="pt-PT" sz="2000" b="1" dirty="0">
                <a:solidFill>
                  <a:srgbClr val="111111"/>
                </a:solidFill>
                <a:highlight>
                  <a:srgbClr val="FFFF00"/>
                </a:highlight>
              </a:rPr>
              <a:t>existem também as chamadas </a:t>
            </a:r>
            <a:r>
              <a:rPr lang="pt-PT" sz="2000" b="1" dirty="0" err="1">
                <a:solidFill>
                  <a:srgbClr val="111111"/>
                </a:solidFill>
                <a:highlight>
                  <a:srgbClr val="FFFF00"/>
                </a:highlight>
              </a:rPr>
              <a:t>Stablecoins</a:t>
            </a:r>
            <a:r>
              <a:rPr lang="pt-PT" sz="2000" b="1" dirty="0">
                <a:solidFill>
                  <a:srgbClr val="111111"/>
                </a:solidFill>
              </a:rPr>
              <a:t>.</a:t>
            </a:r>
          </a:p>
          <a:p>
            <a:pPr marL="0" indent="0">
              <a:buNone/>
            </a:pPr>
            <a:r>
              <a:rPr lang="pt-PT" sz="2000" b="1" dirty="0">
                <a:solidFill>
                  <a:srgbClr val="111111"/>
                </a:solidFill>
                <a:highlight>
                  <a:srgbClr val="FFFF00"/>
                </a:highlight>
              </a:rPr>
              <a:t>As </a:t>
            </a:r>
            <a:r>
              <a:rPr lang="pt-PT" sz="2000" b="1" dirty="0" err="1">
                <a:solidFill>
                  <a:srgbClr val="111111"/>
                </a:solidFill>
                <a:highlight>
                  <a:srgbClr val="FFFF00"/>
                </a:highlight>
              </a:rPr>
              <a:t>Stablecoins</a:t>
            </a:r>
            <a:r>
              <a:rPr lang="pt-PT" sz="2000" b="1" dirty="0">
                <a:solidFill>
                  <a:srgbClr val="111111"/>
                </a:solidFill>
                <a:highlight>
                  <a:srgbClr val="FFFF00"/>
                </a:highlight>
              </a:rPr>
              <a:t> são </a:t>
            </a:r>
            <a:r>
              <a:rPr lang="pt-PT" sz="2000" b="1" dirty="0" err="1">
                <a:solidFill>
                  <a:srgbClr val="111111"/>
                </a:solidFill>
                <a:highlight>
                  <a:srgbClr val="FFFF00"/>
                </a:highlight>
              </a:rPr>
              <a:t>tokens</a:t>
            </a:r>
            <a:r>
              <a:rPr lang="pt-PT" sz="2000" b="1" dirty="0">
                <a:solidFill>
                  <a:srgbClr val="111111"/>
                </a:solidFill>
                <a:highlight>
                  <a:srgbClr val="FFFF00"/>
                </a:highlight>
              </a:rPr>
              <a:t> digitais emitidos por uma entidade privada que se compromete a criar reservas equivalentes numa moeda oficial ou mercadorias como ouro ou petróleo</a:t>
            </a:r>
            <a:r>
              <a:rPr lang="pt-PT" sz="2000" b="1" dirty="0">
                <a:solidFill>
                  <a:srgbClr val="111111"/>
                </a:solidFill>
              </a:rPr>
              <a:t>. As reservas permitem definir um valor de cada </a:t>
            </a:r>
            <a:r>
              <a:rPr lang="pt-PT" sz="2000" b="1" dirty="0" err="1">
                <a:solidFill>
                  <a:srgbClr val="111111"/>
                </a:solidFill>
              </a:rPr>
              <a:t>stablecoin</a:t>
            </a:r>
            <a:r>
              <a:rPr lang="pt-PT" sz="2000" b="1" dirty="0">
                <a:solidFill>
                  <a:srgbClr val="111111"/>
                </a:solidFill>
              </a:rPr>
              <a:t> em estreita ligação com o preço dos </a:t>
            </a:r>
            <a:r>
              <a:rPr lang="pt-PT" sz="2000" b="1" dirty="0" err="1">
                <a:solidFill>
                  <a:srgbClr val="111111"/>
                </a:solidFill>
              </a:rPr>
              <a:t>activos</a:t>
            </a:r>
            <a:r>
              <a:rPr lang="pt-PT" sz="2000" b="1" dirty="0">
                <a:solidFill>
                  <a:srgbClr val="111111"/>
                </a:solidFill>
              </a:rPr>
              <a:t> que integram as reservas. </a:t>
            </a:r>
            <a:r>
              <a:rPr lang="pt-PT" sz="2000" b="1" dirty="0">
                <a:solidFill>
                  <a:srgbClr val="111111"/>
                </a:solidFill>
                <a:highlight>
                  <a:srgbClr val="FFFF00"/>
                </a:highlight>
              </a:rPr>
              <a:t>Também existem algumas </a:t>
            </a:r>
            <a:r>
              <a:rPr lang="pt-PT" sz="2000" b="1" dirty="0" err="1">
                <a:solidFill>
                  <a:srgbClr val="111111"/>
                </a:solidFill>
                <a:highlight>
                  <a:srgbClr val="FFFF00"/>
                </a:highlight>
              </a:rPr>
              <a:t>stablecoins</a:t>
            </a:r>
            <a:r>
              <a:rPr lang="pt-PT" sz="2000" b="1" dirty="0">
                <a:solidFill>
                  <a:srgbClr val="111111"/>
                </a:solidFill>
                <a:highlight>
                  <a:srgbClr val="FFFF00"/>
                </a:highlight>
              </a:rPr>
              <a:t> com reservas noutros cripto-</a:t>
            </a:r>
            <a:r>
              <a:rPr lang="pt-PT" sz="2000" b="1" dirty="0" err="1">
                <a:solidFill>
                  <a:srgbClr val="111111"/>
                </a:solidFill>
                <a:highlight>
                  <a:srgbClr val="FFFF00"/>
                </a:highlight>
              </a:rPr>
              <a:t>tokens</a:t>
            </a:r>
            <a:r>
              <a:rPr lang="pt-PT" sz="2000" b="1" dirty="0">
                <a:solidFill>
                  <a:srgbClr val="111111"/>
                </a:solidFill>
              </a:rPr>
              <a:t>. Como a </a:t>
            </a:r>
            <a:r>
              <a:rPr lang="pt-PT" sz="2000" b="1" dirty="0" err="1">
                <a:solidFill>
                  <a:srgbClr val="111111"/>
                </a:solidFill>
              </a:rPr>
              <a:t>criptomoeda</a:t>
            </a:r>
            <a:r>
              <a:rPr lang="pt-PT" sz="2000" b="1" dirty="0">
                <a:solidFill>
                  <a:srgbClr val="111111"/>
                </a:solidFill>
              </a:rPr>
              <a:t> de reserva também pode ser propensa a alta volatilidade, tais </a:t>
            </a:r>
            <a:r>
              <a:rPr lang="pt-PT" sz="2000" b="1" dirty="0" err="1">
                <a:solidFill>
                  <a:srgbClr val="111111"/>
                </a:solidFill>
              </a:rPr>
              <a:t>stablecoins</a:t>
            </a:r>
            <a:r>
              <a:rPr lang="pt-PT" sz="2000" b="1" dirty="0">
                <a:solidFill>
                  <a:srgbClr val="111111"/>
                </a:solidFill>
              </a:rPr>
              <a:t> são </a:t>
            </a:r>
            <a:r>
              <a:rPr lang="pt-PT" sz="2000" b="1" dirty="0" err="1">
                <a:solidFill>
                  <a:srgbClr val="111111"/>
                </a:solidFill>
              </a:rPr>
              <a:t>sobre-colateralizadas</a:t>
            </a:r>
            <a:r>
              <a:rPr lang="pt-PT" sz="2000" b="1" dirty="0">
                <a:solidFill>
                  <a:srgbClr val="111111"/>
                </a:solidFill>
              </a:rPr>
              <a:t>. Este era, em princípio,  o caso da Terra, ligada a outro cripto-</a:t>
            </a:r>
            <a:r>
              <a:rPr lang="pt-PT" sz="2000" b="1" dirty="0" err="1">
                <a:solidFill>
                  <a:srgbClr val="111111"/>
                </a:solidFill>
              </a:rPr>
              <a:t>activo</a:t>
            </a:r>
            <a:r>
              <a:rPr lang="pt-PT" sz="2000" b="1" dirty="0">
                <a:solidFill>
                  <a:srgbClr val="111111"/>
                </a:solidFill>
              </a:rPr>
              <a:t> (a Luna), que acaba de implodir e vale hoje zero. </a:t>
            </a:r>
          </a:p>
          <a:p>
            <a:pPr marL="0" indent="0">
              <a:buNone/>
            </a:pPr>
            <a:r>
              <a:rPr lang="pt-PT" sz="2000" b="1" dirty="0">
                <a:solidFill>
                  <a:srgbClr val="111111"/>
                </a:solidFill>
                <a:highlight>
                  <a:srgbClr val="FFFF00"/>
                </a:highlight>
              </a:rPr>
              <a:t>A quase totalidade das </a:t>
            </a:r>
            <a:r>
              <a:rPr lang="pt-PT" sz="2000" b="1" dirty="0" err="1">
                <a:solidFill>
                  <a:srgbClr val="111111"/>
                </a:solidFill>
                <a:highlight>
                  <a:srgbClr val="FFFF00"/>
                </a:highlight>
              </a:rPr>
              <a:t>Stablecoins</a:t>
            </a:r>
            <a:r>
              <a:rPr lang="pt-PT" sz="2000" b="1" dirty="0">
                <a:solidFill>
                  <a:srgbClr val="111111"/>
                </a:solidFill>
                <a:highlight>
                  <a:srgbClr val="FFFF00"/>
                </a:highlight>
              </a:rPr>
              <a:t> estão ligadas a moedas oficiais e especialmente ligadas ao dólar.</a:t>
            </a:r>
            <a:r>
              <a:rPr lang="pt-PT" sz="2000" b="1" dirty="0">
                <a:solidFill>
                  <a:srgbClr val="111111"/>
                </a:solidFill>
              </a:rPr>
              <a:t> </a:t>
            </a:r>
            <a:r>
              <a:rPr lang="pt-PT" sz="2000" b="1" dirty="0">
                <a:solidFill>
                  <a:srgbClr val="111111"/>
                </a:solidFill>
                <a:highlight>
                  <a:srgbClr val="FFFF00"/>
                </a:highlight>
              </a:rPr>
              <a:t>Garantem aos clientes a conversão a qualquer momento em dólares ao par, i.e. uma </a:t>
            </a:r>
            <a:r>
              <a:rPr lang="pt-PT" sz="2000" b="1" dirty="0" err="1">
                <a:solidFill>
                  <a:srgbClr val="111111"/>
                </a:solidFill>
                <a:highlight>
                  <a:srgbClr val="FFFF00"/>
                </a:highlight>
              </a:rPr>
              <a:t>stablecoin</a:t>
            </a:r>
            <a:r>
              <a:rPr lang="pt-PT" sz="2000" b="1" dirty="0">
                <a:solidFill>
                  <a:srgbClr val="111111"/>
                </a:solidFill>
                <a:highlight>
                  <a:srgbClr val="FFFF00"/>
                </a:highlight>
              </a:rPr>
              <a:t> = 1 dólar. </a:t>
            </a:r>
            <a:r>
              <a:rPr lang="pt-PT" sz="2000" b="1" dirty="0">
                <a:solidFill>
                  <a:srgbClr val="111111"/>
                </a:solidFill>
              </a:rPr>
              <a:t>As mais populares são o </a:t>
            </a:r>
            <a:r>
              <a:rPr lang="pt-PT" sz="2000" b="1" dirty="0" err="1">
                <a:solidFill>
                  <a:srgbClr val="111111"/>
                </a:solidFill>
              </a:rPr>
              <a:t>Tether</a:t>
            </a:r>
            <a:r>
              <a:rPr lang="pt-PT" sz="2000" b="1" dirty="0">
                <a:solidFill>
                  <a:srgbClr val="111111"/>
                </a:solidFill>
              </a:rPr>
              <a:t> (USDTUSD) e a </a:t>
            </a:r>
            <a:r>
              <a:rPr lang="pt-PT" sz="2000" b="1" dirty="0" err="1">
                <a:solidFill>
                  <a:srgbClr val="111111"/>
                </a:solidFill>
              </a:rPr>
              <a:t>TrueUSD</a:t>
            </a:r>
            <a:r>
              <a:rPr lang="pt-PT" sz="2000" b="1" dirty="0">
                <a:solidFill>
                  <a:srgbClr val="111111"/>
                </a:solidFill>
              </a:rPr>
              <a:t> (TUSDUSD) que têm um valor equivalente ao de um dólar americano e têm (supostamente) as reservas em depósitos em dólares. O </a:t>
            </a:r>
            <a:r>
              <a:rPr lang="pt-PT" sz="2000" b="1" dirty="0" err="1">
                <a:solidFill>
                  <a:srgbClr val="111111"/>
                </a:solidFill>
              </a:rPr>
              <a:t>Tether</a:t>
            </a:r>
            <a:r>
              <a:rPr lang="pt-PT" sz="2000" b="1" dirty="0">
                <a:solidFill>
                  <a:srgbClr val="111111"/>
                </a:solidFill>
              </a:rPr>
              <a:t> atingiu um volume de quase 80 USD mil milhões. Foi, porém, </a:t>
            </a:r>
            <a:r>
              <a:rPr lang="pt-PT" sz="2000" b="1" dirty="0" err="1">
                <a:solidFill>
                  <a:srgbClr val="111111"/>
                </a:solidFill>
              </a:rPr>
              <a:t>objecto</a:t>
            </a:r>
            <a:r>
              <a:rPr lang="pt-PT" sz="2000" b="1" dirty="0">
                <a:solidFill>
                  <a:srgbClr val="111111"/>
                </a:solidFill>
              </a:rPr>
              <a:t> de um inquérito judicial que demonstrou que não tinha mantido a totalidade das reservas em dólares, nem em instrumentos suficientemente líquidos, mas em títulos com risco como papel comercial. Limitou-se a ter que pagar multas de cerca de cerca de $60 milhões.</a:t>
            </a:r>
          </a:p>
          <a:p>
            <a:pPr marL="0" indent="0">
              <a:buNone/>
            </a:pPr>
            <a:r>
              <a:rPr lang="pt-PT" sz="2000" b="1" dirty="0">
                <a:solidFill>
                  <a:srgbClr val="111111"/>
                </a:solidFill>
                <a:highlight>
                  <a:srgbClr val="FFFF00"/>
                </a:highlight>
              </a:rPr>
              <a:t>Na verdade, as </a:t>
            </a:r>
            <a:r>
              <a:rPr lang="pt-PT" sz="2000" b="1" dirty="0" err="1">
                <a:solidFill>
                  <a:srgbClr val="111111"/>
                </a:solidFill>
                <a:highlight>
                  <a:srgbClr val="FFFF00"/>
                </a:highlight>
              </a:rPr>
              <a:t>stablecoins</a:t>
            </a:r>
            <a:r>
              <a:rPr lang="pt-PT" sz="2000" b="1" dirty="0">
                <a:solidFill>
                  <a:srgbClr val="111111"/>
                </a:solidFill>
                <a:highlight>
                  <a:srgbClr val="FFFF00"/>
                </a:highlight>
              </a:rPr>
              <a:t> não são regulamentadas e o Regulamento Europeu também não as refere especificamente!</a:t>
            </a:r>
            <a:r>
              <a:rPr lang="pt-PT" sz="2000" b="1" dirty="0">
                <a:solidFill>
                  <a:srgbClr val="111111"/>
                </a:solidFill>
              </a:rPr>
              <a:t> Uma Comissão Presidencial Americana, integrada por todos os Reguladores, propôs recentemente que deveriam ser reguladas como bancos, uma vez que a garantia de conversão ao par é equivalente a um contrato de depósito que os bancos fazem e </a:t>
            </a:r>
            <a:r>
              <a:rPr lang="pt-PT" sz="2000" b="1" dirty="0">
                <a:solidFill>
                  <a:srgbClr val="111111"/>
                </a:solidFill>
                <a:highlight>
                  <a:srgbClr val="FFFF00"/>
                </a:highlight>
              </a:rPr>
              <a:t>o que define um banco não é o facto de fazer crédito, mas sim o receber fundos do público em depósito e garantir remi-los ao par. </a:t>
            </a:r>
          </a:p>
        </p:txBody>
      </p:sp>
      <p:sp>
        <p:nvSpPr>
          <p:cNvPr id="4" name="Rectangle 3">
            <a:extLst>
              <a:ext uri="{FF2B5EF4-FFF2-40B4-BE49-F238E27FC236}">
                <a16:creationId xmlns:a16="http://schemas.microsoft.com/office/drawing/2014/main" id="{82372190-EBF3-A1B5-3AA7-AF6AAFEABBEA}"/>
              </a:ext>
            </a:extLst>
          </p:cNvPr>
          <p:cNvSpPr/>
          <p:nvPr/>
        </p:nvSpPr>
        <p:spPr>
          <a:xfrm>
            <a:off x="0" y="0"/>
            <a:ext cx="12192000" cy="389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O QUE SÃO STABLECOINS? </a:t>
            </a:r>
          </a:p>
        </p:txBody>
      </p:sp>
    </p:spTree>
    <p:extLst>
      <p:ext uri="{BB962C8B-B14F-4D97-AF65-F5344CB8AC3E}">
        <p14:creationId xmlns:p14="http://schemas.microsoft.com/office/powerpoint/2010/main" val="246972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C97B7EE-E32B-34E4-4AF3-E2C01340E8D7}"/>
              </a:ext>
            </a:extLst>
          </p:cNvPr>
          <p:cNvGraphicFramePr>
            <a:graphicFrameLocks noGrp="1"/>
          </p:cNvGraphicFramePr>
          <p:nvPr>
            <p:extLst>
              <p:ext uri="{D42A27DB-BD31-4B8C-83A1-F6EECF244321}">
                <p14:modId xmlns:p14="http://schemas.microsoft.com/office/powerpoint/2010/main" val="2024368951"/>
              </p:ext>
            </p:extLst>
          </p:nvPr>
        </p:nvGraphicFramePr>
        <p:xfrm>
          <a:off x="662090" y="578227"/>
          <a:ext cx="6110342" cy="4135463"/>
        </p:xfrm>
        <a:graphic>
          <a:graphicData uri="http://schemas.openxmlformats.org/drawingml/2006/table">
            <a:tbl>
              <a:tblPr firstRow="1" bandRow="1">
                <a:tableStyleId>{5C22544A-7EE6-4342-B048-85BDC9FD1C3A}</a:tableStyleId>
              </a:tblPr>
              <a:tblGrid>
                <a:gridCol w="2076225">
                  <a:extLst>
                    <a:ext uri="{9D8B030D-6E8A-4147-A177-3AD203B41FA5}">
                      <a16:colId xmlns:a16="http://schemas.microsoft.com/office/drawing/2014/main" val="3600865330"/>
                    </a:ext>
                  </a:extLst>
                </a:gridCol>
                <a:gridCol w="1226372">
                  <a:extLst>
                    <a:ext uri="{9D8B030D-6E8A-4147-A177-3AD203B41FA5}">
                      <a16:colId xmlns:a16="http://schemas.microsoft.com/office/drawing/2014/main" val="3914611167"/>
                    </a:ext>
                  </a:extLst>
                </a:gridCol>
                <a:gridCol w="1258644">
                  <a:extLst>
                    <a:ext uri="{9D8B030D-6E8A-4147-A177-3AD203B41FA5}">
                      <a16:colId xmlns:a16="http://schemas.microsoft.com/office/drawing/2014/main" val="3435991227"/>
                    </a:ext>
                  </a:extLst>
                </a:gridCol>
                <a:gridCol w="1549101">
                  <a:extLst>
                    <a:ext uri="{9D8B030D-6E8A-4147-A177-3AD203B41FA5}">
                      <a16:colId xmlns:a16="http://schemas.microsoft.com/office/drawing/2014/main" val="646566998"/>
                    </a:ext>
                  </a:extLst>
                </a:gridCol>
              </a:tblGrid>
              <a:tr h="648112">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3">
                  <a:txBody>
                    <a:bodyPr/>
                    <a:lstStyle/>
                    <a:p>
                      <a:pPr algn="ctr"/>
                      <a:r>
                        <a:rPr lang="en-GB" sz="2400" dirty="0"/>
                        <a:t>EURO 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1073406251"/>
                  </a:ext>
                </a:extLst>
              </a:tr>
              <a:tr h="648112">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Pesos no </a:t>
                      </a:r>
                      <a:r>
                        <a:rPr lang="en-GB" b="1" dirty="0" err="1"/>
                        <a:t>Indice</a:t>
                      </a:r>
                      <a:r>
                        <a:rPr lang="en-GB" b="1" dirty="0"/>
                        <a:t> </a:t>
                      </a:r>
                    </a:p>
                    <a:p>
                      <a:pPr algn="ctr"/>
                      <a:r>
                        <a:rPr lang="en-GB" b="1" dirty="0"/>
                        <a:t>2022</a:t>
                      </a:r>
                    </a:p>
                  </a:txBody>
                  <a:tcPr>
                    <a:lnL w="12700" cap="flat" cmpd="sng" algn="ctr">
                      <a:solidFill>
                        <a:schemeClr val="tx1"/>
                      </a:solidFill>
                      <a:prstDash val="solid"/>
                      <a:round/>
                      <a:headEnd type="none" w="med" len="med"/>
                      <a:tailEnd type="none" w="med" len="med"/>
                    </a:lnL>
                  </a:tcPr>
                </a:tc>
                <a:tc>
                  <a:txBody>
                    <a:bodyPr/>
                    <a:lstStyle/>
                    <a:p>
                      <a:pPr algn="ctr"/>
                      <a:r>
                        <a:rPr lang="en-GB" b="1" dirty="0"/>
                        <a:t>Taxa </a:t>
                      </a:r>
                      <a:r>
                        <a:rPr lang="en-GB" b="1" dirty="0" err="1"/>
                        <a:t>anual</a:t>
                      </a:r>
                      <a:endParaRPr lang="en-GB" b="1" dirty="0"/>
                    </a:p>
                  </a:txBody>
                  <a:tcPr/>
                </a:tc>
                <a:tc>
                  <a:txBody>
                    <a:bodyPr/>
                    <a:lstStyle/>
                    <a:p>
                      <a:pPr algn="ctr"/>
                      <a:r>
                        <a:rPr lang="en-GB" b="1" dirty="0" err="1"/>
                        <a:t>Impacto</a:t>
                      </a:r>
                      <a:r>
                        <a:rPr lang="en-GB" b="1" dirty="0"/>
                        <a:t> no total do HICP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15758076"/>
                  </a:ext>
                </a:extLst>
              </a:tr>
              <a:tr h="648112">
                <a:tc>
                  <a:txBody>
                    <a:bodyPr/>
                    <a:lstStyle/>
                    <a:p>
                      <a:pPr algn="ct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GB" b="1" dirty="0"/>
                    </a:p>
                  </a:txBody>
                  <a:tcPr>
                    <a:lnL w="12700" cap="flat" cmpd="sng" algn="ctr">
                      <a:solidFill>
                        <a:schemeClr val="tx1"/>
                      </a:solidFill>
                      <a:prstDash val="solid"/>
                      <a:round/>
                      <a:headEnd type="none" w="med" len="med"/>
                      <a:tailEnd type="none" w="med" len="med"/>
                    </a:lnL>
                  </a:tcPr>
                </a:tc>
                <a:tc>
                  <a:txBody>
                    <a:bodyPr/>
                    <a:lstStyle/>
                    <a:p>
                      <a:pPr algn="ctr"/>
                      <a:r>
                        <a:rPr lang="en-GB" b="1" dirty="0" err="1"/>
                        <a:t>Setembro</a:t>
                      </a:r>
                      <a:endParaRPr lang="en-GB" b="1" dirty="0"/>
                    </a:p>
                  </a:txBody>
                  <a:tcPr/>
                </a:tc>
                <a:tc>
                  <a:txBody>
                    <a:bodyPr/>
                    <a:lstStyle/>
                    <a:p>
                      <a:pPr algn="ctr"/>
                      <a:r>
                        <a:rPr lang="en-GB" b="1" dirty="0" err="1"/>
                        <a:t>Setembro</a:t>
                      </a:r>
                      <a:endParaRPr lang="en-GB"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2891403"/>
                  </a:ext>
                </a:extLst>
              </a:tr>
              <a:tr h="3754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HICP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100</a:t>
                      </a:r>
                    </a:p>
                  </a:txBody>
                  <a:tcPr>
                    <a:lnL w="12700" cap="flat" cmpd="sng" algn="ctr">
                      <a:solidFill>
                        <a:schemeClr val="tx1"/>
                      </a:solidFill>
                      <a:prstDash val="solid"/>
                      <a:round/>
                      <a:headEnd type="none" w="med" len="med"/>
                      <a:tailEnd type="none" w="med" len="med"/>
                    </a:lnL>
                  </a:tcPr>
                </a:tc>
                <a:tc>
                  <a:txBody>
                    <a:bodyPr/>
                    <a:lstStyle/>
                    <a:p>
                      <a:pPr algn="ctr"/>
                      <a:r>
                        <a:rPr lang="en-GB" b="1" dirty="0"/>
                        <a:t>10.0</a:t>
                      </a:r>
                    </a:p>
                  </a:txBody>
                  <a:tcPr/>
                </a:tc>
                <a:tc>
                  <a:txBody>
                    <a:bodyPr/>
                    <a:lstStyle/>
                    <a:p>
                      <a:pPr algn="ctr"/>
                      <a:r>
                        <a:rPr lang="en-GB" b="1" dirty="0"/>
                        <a:t>10.0</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43769965"/>
                  </a:ext>
                </a:extLst>
              </a:tr>
              <a:tr h="375493">
                <a:tc>
                  <a:txBody>
                    <a:bodyPr/>
                    <a:lstStyle/>
                    <a:p>
                      <a:r>
                        <a:rPr lang="en-GB" b="1" dirty="0"/>
                        <a:t>ALIMENTAÇÃO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20.9</a:t>
                      </a:r>
                    </a:p>
                  </a:txBody>
                  <a:tcPr>
                    <a:lnL w="12700" cap="flat" cmpd="sng" algn="ctr">
                      <a:solidFill>
                        <a:schemeClr val="tx1"/>
                      </a:solidFill>
                      <a:prstDash val="solid"/>
                      <a:round/>
                      <a:headEnd type="none" w="med" len="med"/>
                      <a:tailEnd type="none" w="med" len="med"/>
                    </a:lnL>
                  </a:tcPr>
                </a:tc>
                <a:tc>
                  <a:txBody>
                    <a:bodyPr/>
                    <a:lstStyle/>
                    <a:p>
                      <a:pPr algn="ctr"/>
                      <a:r>
                        <a:rPr lang="en-GB" b="1" dirty="0"/>
                        <a:t>11.8</a:t>
                      </a:r>
                    </a:p>
                  </a:txBody>
                  <a:tcPr/>
                </a:tc>
                <a:tc>
                  <a:txBody>
                    <a:bodyPr/>
                    <a:lstStyle/>
                    <a:p>
                      <a:pPr algn="ctr"/>
                      <a:r>
                        <a:rPr lang="en-GB" b="1" dirty="0"/>
                        <a:t>2.47</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5665496"/>
                  </a:ext>
                </a:extLst>
              </a:tr>
              <a:tr h="375493">
                <a:tc>
                  <a:txBody>
                    <a:bodyPr/>
                    <a:lstStyle/>
                    <a:p>
                      <a:r>
                        <a:rPr lang="en-GB" b="1" dirty="0"/>
                        <a:t>ENERGIA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10.9</a:t>
                      </a:r>
                    </a:p>
                  </a:txBody>
                  <a:tcPr>
                    <a:lnL w="12700" cap="flat" cmpd="sng" algn="ctr">
                      <a:solidFill>
                        <a:schemeClr val="tx1"/>
                      </a:solidFill>
                      <a:prstDash val="solid"/>
                      <a:round/>
                      <a:headEnd type="none" w="med" len="med"/>
                      <a:tailEnd type="none" w="med" len="med"/>
                    </a:lnL>
                  </a:tcPr>
                </a:tc>
                <a:tc>
                  <a:txBody>
                    <a:bodyPr/>
                    <a:lstStyle/>
                    <a:p>
                      <a:pPr algn="ctr"/>
                      <a:r>
                        <a:rPr lang="en-GB" b="1" dirty="0"/>
                        <a:t>40.8</a:t>
                      </a:r>
                    </a:p>
                  </a:txBody>
                  <a:tcPr/>
                </a:tc>
                <a:tc>
                  <a:txBody>
                    <a:bodyPr/>
                    <a:lstStyle/>
                    <a:p>
                      <a:pPr algn="ctr"/>
                      <a:r>
                        <a:rPr lang="en-GB" b="1" dirty="0"/>
                        <a:t>4.45</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91937519"/>
                  </a:ext>
                </a:extLst>
              </a:tr>
              <a:tr h="414659">
                <a:tc>
                  <a:txBody>
                    <a:bodyPr/>
                    <a:lstStyle/>
                    <a:p>
                      <a:r>
                        <a:rPr lang="en-GB" b="1" dirty="0"/>
                        <a:t>SERVIÇOS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41.7</a:t>
                      </a:r>
                    </a:p>
                  </a:txBody>
                  <a:tcPr>
                    <a:lnL w="12700" cap="flat" cmpd="sng" algn="ctr">
                      <a:solidFill>
                        <a:schemeClr val="tx1"/>
                      </a:solidFill>
                      <a:prstDash val="solid"/>
                      <a:round/>
                      <a:headEnd type="none" w="med" len="med"/>
                      <a:tailEnd type="none" w="med" len="med"/>
                    </a:lnL>
                  </a:tcPr>
                </a:tc>
                <a:tc>
                  <a:txBody>
                    <a:bodyPr/>
                    <a:lstStyle/>
                    <a:p>
                      <a:pPr algn="ctr"/>
                      <a:r>
                        <a:rPr lang="en-GB" b="1" dirty="0"/>
                        <a:t>4.3</a:t>
                      </a:r>
                    </a:p>
                  </a:txBody>
                  <a:tcPr/>
                </a:tc>
                <a:tc>
                  <a:txBody>
                    <a:bodyPr/>
                    <a:lstStyle/>
                    <a:p>
                      <a:pPr algn="ctr"/>
                      <a:r>
                        <a:rPr lang="en-GB" b="1" dirty="0"/>
                        <a:t>1.79</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39848852"/>
                  </a:ext>
                </a:extLst>
              </a:tr>
              <a:tr h="383701">
                <a:tc>
                  <a:txBody>
                    <a:bodyPr/>
                    <a:lstStyle/>
                    <a:p>
                      <a:r>
                        <a:rPr lang="en-GB" b="1" dirty="0"/>
                        <a:t>OUTROS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b="1" dirty="0"/>
                        <a:t>26.5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b="1" dirty="0"/>
                        <a:t>5.6</a:t>
                      </a:r>
                    </a:p>
                  </a:txBody>
                  <a:tcPr anchor="ctr">
                    <a:lnB w="12700" cap="flat" cmpd="sng" algn="ctr">
                      <a:solidFill>
                        <a:schemeClr val="tx1"/>
                      </a:solidFill>
                      <a:prstDash val="solid"/>
                      <a:round/>
                      <a:headEnd type="none" w="med" len="med"/>
                      <a:tailEnd type="none" w="med" len="med"/>
                    </a:lnB>
                  </a:tcPr>
                </a:tc>
                <a:tc>
                  <a:txBody>
                    <a:bodyPr/>
                    <a:lstStyle/>
                    <a:p>
                      <a:pPr algn="ctr"/>
                      <a:r>
                        <a:rPr lang="en-GB" b="1" dirty="0"/>
                        <a:t>1.48</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0451292"/>
                  </a:ext>
                </a:extLst>
              </a:tr>
            </a:tbl>
          </a:graphicData>
        </a:graphic>
      </p:graphicFrame>
      <p:sp>
        <p:nvSpPr>
          <p:cNvPr id="5" name="Oval 4">
            <a:extLst>
              <a:ext uri="{FF2B5EF4-FFF2-40B4-BE49-F238E27FC236}">
                <a16:creationId xmlns:a16="http://schemas.microsoft.com/office/drawing/2014/main" id="{F405272B-B200-5EB8-BE9D-8E592BF239C5}"/>
              </a:ext>
            </a:extLst>
          </p:cNvPr>
          <p:cNvSpPr/>
          <p:nvPr/>
        </p:nvSpPr>
        <p:spPr>
          <a:xfrm>
            <a:off x="5419570" y="2627491"/>
            <a:ext cx="1046836" cy="2103696"/>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7FD44B18-0FF0-B40F-EAE5-C65E705308FA}"/>
              </a:ext>
            </a:extLst>
          </p:cNvPr>
          <p:cNvSpPr txBox="1"/>
          <p:nvPr/>
        </p:nvSpPr>
        <p:spPr>
          <a:xfrm>
            <a:off x="3501940" y="175358"/>
            <a:ext cx="4749249" cy="400110"/>
          </a:xfrm>
          <a:prstGeom prst="rect">
            <a:avLst/>
          </a:prstGeom>
          <a:noFill/>
        </p:spPr>
        <p:txBody>
          <a:bodyPr wrap="none" rtlCol="0">
            <a:spAutoFit/>
          </a:bodyPr>
          <a:lstStyle/>
          <a:p>
            <a:r>
              <a:rPr lang="en-GB" sz="2000" b="1" dirty="0"/>
              <a:t>INFLAÇÃO NA ÁREA DO EURO E NOS E.U.A.</a:t>
            </a:r>
          </a:p>
        </p:txBody>
      </p:sp>
      <p:sp>
        <p:nvSpPr>
          <p:cNvPr id="10" name="TextBox 9">
            <a:extLst>
              <a:ext uri="{FF2B5EF4-FFF2-40B4-BE49-F238E27FC236}">
                <a16:creationId xmlns:a16="http://schemas.microsoft.com/office/drawing/2014/main" id="{2A5084EE-3DAC-6334-6E5E-CD83D833264B}"/>
              </a:ext>
            </a:extLst>
          </p:cNvPr>
          <p:cNvSpPr txBox="1"/>
          <p:nvPr/>
        </p:nvSpPr>
        <p:spPr>
          <a:xfrm>
            <a:off x="662090" y="4780870"/>
            <a:ext cx="10209294" cy="1754326"/>
          </a:xfrm>
          <a:prstGeom prst="rect">
            <a:avLst/>
          </a:prstGeom>
          <a:noFill/>
        </p:spPr>
        <p:txBody>
          <a:bodyPr wrap="square" rtlCol="0">
            <a:spAutoFit/>
          </a:bodyPr>
          <a:lstStyle/>
          <a:p>
            <a:r>
              <a:rPr lang="pt-BR" b="1" dirty="0"/>
              <a:t>Na Área do Euro a</a:t>
            </a:r>
            <a:r>
              <a:rPr lang="pt-BR" b="1" dirty="0">
                <a:highlight>
                  <a:srgbClr val="FFFF00"/>
                </a:highlight>
              </a:rPr>
              <a:t> Alimentação e a Energia, que têm um grande conteúdo de importações </a:t>
            </a:r>
            <a:r>
              <a:rPr lang="pt-BR" b="1" dirty="0"/>
              <a:t>e  representam 31,8% dos bens e serviços incluídos no cabaz médio do consumidor, são responsáveis por </a:t>
            </a:r>
            <a:r>
              <a:rPr lang="pt-BR" b="1" dirty="0">
                <a:highlight>
                  <a:srgbClr val="FFFF00"/>
                </a:highlight>
              </a:rPr>
              <a:t>6,92 pontos percentuais do total de 10,0 </a:t>
            </a:r>
            <a:r>
              <a:rPr lang="pt-BR" b="1" dirty="0"/>
              <a:t>da inflação total. Todos os outros itens, que representam 68,2% do cabaz de consumo, contribuem com 3,27 pontos.</a:t>
            </a:r>
          </a:p>
          <a:p>
            <a:r>
              <a:rPr lang="pt-BR" b="1" dirty="0">
                <a:highlight>
                  <a:srgbClr val="FFFF00"/>
                </a:highlight>
              </a:rPr>
              <a:t>Nos EUA, a Alimentação e a Energia pesam apenas 21.9% e contribuem com 3.44 pontos para o total</a:t>
            </a:r>
            <a:r>
              <a:rPr lang="pt-BR" b="1" dirty="0"/>
              <a:t>, enquanto os restantes items (o core) representam 79.3 e comtribuem com 4.86 para o total da inflação</a:t>
            </a:r>
            <a:endParaRPr lang="en-GB" b="1" dirty="0"/>
          </a:p>
        </p:txBody>
      </p:sp>
      <p:graphicFrame>
        <p:nvGraphicFramePr>
          <p:cNvPr id="2" name="Table 1">
            <a:extLst>
              <a:ext uri="{FF2B5EF4-FFF2-40B4-BE49-F238E27FC236}">
                <a16:creationId xmlns:a16="http://schemas.microsoft.com/office/drawing/2014/main" id="{B6D0DAB8-0653-25A5-954E-79AA71FAF81A}"/>
              </a:ext>
            </a:extLst>
          </p:cNvPr>
          <p:cNvGraphicFramePr>
            <a:graphicFrameLocks noGrp="1"/>
          </p:cNvGraphicFramePr>
          <p:nvPr>
            <p:extLst>
              <p:ext uri="{D42A27DB-BD31-4B8C-83A1-F6EECF244321}">
                <p14:modId xmlns:p14="http://schemas.microsoft.com/office/powerpoint/2010/main" val="3240352943"/>
              </p:ext>
            </p:extLst>
          </p:nvPr>
        </p:nvGraphicFramePr>
        <p:xfrm>
          <a:off x="6772432" y="574652"/>
          <a:ext cx="4098952" cy="4139038"/>
        </p:xfrm>
        <a:graphic>
          <a:graphicData uri="http://schemas.openxmlformats.org/drawingml/2006/table">
            <a:tbl>
              <a:tblPr firstRow="1" bandRow="1">
                <a:tableStyleId>{5C22544A-7EE6-4342-B048-85BDC9FD1C3A}</a:tableStyleId>
              </a:tblPr>
              <a:tblGrid>
                <a:gridCol w="1096552">
                  <a:extLst>
                    <a:ext uri="{9D8B030D-6E8A-4147-A177-3AD203B41FA5}">
                      <a16:colId xmlns:a16="http://schemas.microsoft.com/office/drawing/2014/main" val="2068494594"/>
                    </a:ext>
                  </a:extLst>
                </a:gridCol>
                <a:gridCol w="1096552">
                  <a:extLst>
                    <a:ext uri="{9D8B030D-6E8A-4147-A177-3AD203B41FA5}">
                      <a16:colId xmlns:a16="http://schemas.microsoft.com/office/drawing/2014/main" val="1787063699"/>
                    </a:ext>
                  </a:extLst>
                </a:gridCol>
                <a:gridCol w="1905848">
                  <a:extLst>
                    <a:ext uri="{9D8B030D-6E8A-4147-A177-3AD203B41FA5}">
                      <a16:colId xmlns:a16="http://schemas.microsoft.com/office/drawing/2014/main" val="164331839"/>
                    </a:ext>
                  </a:extLst>
                </a:gridCol>
              </a:tblGrid>
              <a:tr h="648112">
                <a:tc gridSpan="3">
                  <a:txBody>
                    <a:bodyPr/>
                    <a:lstStyle/>
                    <a:p>
                      <a:pPr algn="ctr"/>
                      <a:r>
                        <a:rPr lang="en-GB" sz="2400" dirty="0"/>
                        <a:t>E.U.A.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GB" dirty="0"/>
                    </a:p>
                  </a:txBody>
                  <a:tcPr/>
                </a:tc>
                <a:tc hMerge="1">
                  <a:txBody>
                    <a:bodyPr/>
                    <a:lstStyle/>
                    <a:p>
                      <a:pPr algn="ctr"/>
                      <a:endParaRPr lang="en-GB" dirty="0"/>
                    </a:p>
                  </a:txBody>
                  <a:tcPr/>
                </a:tc>
                <a:extLst>
                  <a:ext uri="{0D108BD9-81ED-4DB2-BD59-A6C34878D82A}">
                    <a16:rowId xmlns:a16="http://schemas.microsoft.com/office/drawing/2014/main" val="189033194"/>
                  </a:ext>
                </a:extLst>
              </a:tr>
              <a:tr h="648112">
                <a:tc>
                  <a:txBody>
                    <a:bodyPr/>
                    <a:lstStyle/>
                    <a:p>
                      <a:pPr algn="ctr"/>
                      <a:r>
                        <a:rPr lang="en-GB" b="1" dirty="0"/>
                        <a:t>Pesos no </a:t>
                      </a:r>
                      <a:r>
                        <a:rPr lang="en-GB" b="1" dirty="0" err="1"/>
                        <a:t>Indice</a:t>
                      </a:r>
                      <a:r>
                        <a:rPr lang="en-GB" b="1" dirty="0"/>
                        <a:t> </a:t>
                      </a:r>
                    </a:p>
                    <a:p>
                      <a:pPr algn="ctr"/>
                      <a:r>
                        <a:rPr lang="en-GB" b="1" dirty="0"/>
                        <a:t>2022</a:t>
                      </a:r>
                    </a:p>
                  </a:txBody>
                  <a:tcPr>
                    <a:lnL w="12700" cap="flat" cmpd="sng" algn="ctr">
                      <a:solidFill>
                        <a:schemeClr val="tx1"/>
                      </a:solidFill>
                      <a:prstDash val="solid"/>
                      <a:round/>
                      <a:headEnd type="none" w="med" len="med"/>
                      <a:tailEnd type="none" w="med" len="med"/>
                    </a:lnL>
                  </a:tcPr>
                </a:tc>
                <a:tc>
                  <a:txBody>
                    <a:bodyPr/>
                    <a:lstStyle/>
                    <a:p>
                      <a:pPr algn="ctr"/>
                      <a:r>
                        <a:rPr lang="en-GB" b="1" dirty="0"/>
                        <a:t>Taxa </a:t>
                      </a:r>
                      <a:r>
                        <a:rPr lang="en-GB" b="1" dirty="0" err="1"/>
                        <a:t>anual</a:t>
                      </a:r>
                      <a:endParaRPr lang="en-GB" b="1" dirty="0"/>
                    </a:p>
                  </a:txBody>
                  <a:tcPr/>
                </a:tc>
                <a:tc>
                  <a:txBody>
                    <a:bodyPr/>
                    <a:lstStyle/>
                    <a:p>
                      <a:pPr algn="ctr"/>
                      <a:r>
                        <a:rPr lang="en-GB" b="1" dirty="0" err="1"/>
                        <a:t>Impacto</a:t>
                      </a:r>
                      <a:r>
                        <a:rPr lang="en-GB" b="1" dirty="0"/>
                        <a:t> no</a:t>
                      </a:r>
                    </a:p>
                    <a:p>
                      <a:pPr algn="ctr"/>
                      <a:r>
                        <a:rPr lang="en-GB" b="1" dirty="0"/>
                        <a:t> total do HICP</a:t>
                      </a:r>
                    </a:p>
                    <a:p>
                      <a:pPr algn="ctr"/>
                      <a:endParaRPr lang="en-GB" b="1"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40607060"/>
                  </a:ext>
                </a:extLst>
              </a:tr>
              <a:tr h="648112">
                <a:tc>
                  <a:txBody>
                    <a:bodyPr/>
                    <a:lstStyle/>
                    <a:p>
                      <a:pPr algn="ctr"/>
                      <a:endParaRPr lang="en-GB" b="1" dirty="0"/>
                    </a:p>
                  </a:txBody>
                  <a:tcPr>
                    <a:lnL w="12700" cap="flat" cmpd="sng" algn="ctr">
                      <a:solidFill>
                        <a:schemeClr val="tx1"/>
                      </a:solidFill>
                      <a:prstDash val="solid"/>
                      <a:round/>
                      <a:headEnd type="none" w="med" len="med"/>
                      <a:tailEnd type="none" w="med" len="med"/>
                    </a:lnL>
                  </a:tcPr>
                </a:tc>
                <a:tc>
                  <a:txBody>
                    <a:bodyPr/>
                    <a:lstStyle/>
                    <a:p>
                      <a:pPr algn="ctr"/>
                      <a:r>
                        <a:rPr lang="en-GB" b="1" dirty="0"/>
                        <a:t>Agosto</a:t>
                      </a:r>
                    </a:p>
                  </a:txBody>
                  <a:tcPr/>
                </a:tc>
                <a:tc>
                  <a:txBody>
                    <a:bodyPr/>
                    <a:lstStyle/>
                    <a:p>
                      <a:pPr algn="ctr"/>
                      <a:r>
                        <a:rPr lang="en-GB" b="1" dirty="0"/>
                        <a:t>Agosto</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75493311"/>
                  </a:ext>
                </a:extLst>
              </a:tr>
              <a:tr h="375493">
                <a:tc>
                  <a:txBody>
                    <a:bodyPr/>
                    <a:lstStyle/>
                    <a:p>
                      <a:pPr algn="ctr"/>
                      <a:r>
                        <a:rPr lang="en-GB" b="1" dirty="0"/>
                        <a:t>100</a:t>
                      </a:r>
                    </a:p>
                  </a:txBody>
                  <a:tcPr>
                    <a:lnL w="12700" cap="flat" cmpd="sng" algn="ctr">
                      <a:solidFill>
                        <a:schemeClr val="tx1"/>
                      </a:solidFill>
                      <a:prstDash val="solid"/>
                      <a:round/>
                      <a:headEnd type="none" w="med" len="med"/>
                      <a:tailEnd type="none" w="med" len="med"/>
                    </a:lnL>
                  </a:tcPr>
                </a:tc>
                <a:tc>
                  <a:txBody>
                    <a:bodyPr/>
                    <a:lstStyle/>
                    <a:p>
                      <a:pPr algn="ctr"/>
                      <a:r>
                        <a:rPr lang="en-GB" b="1" dirty="0"/>
                        <a:t>8.3</a:t>
                      </a:r>
                    </a:p>
                  </a:txBody>
                  <a:tcPr/>
                </a:tc>
                <a:tc>
                  <a:txBody>
                    <a:bodyPr/>
                    <a:lstStyle/>
                    <a:p>
                      <a:pPr algn="ctr"/>
                      <a:r>
                        <a:rPr lang="en-GB" b="1" dirty="0"/>
                        <a:t>8.3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23770950"/>
                  </a:ext>
                </a:extLst>
              </a:tr>
              <a:tr h="375493">
                <a:tc>
                  <a:txBody>
                    <a:bodyPr/>
                    <a:lstStyle/>
                    <a:p>
                      <a:pPr algn="ctr"/>
                      <a:r>
                        <a:rPr lang="en-GB" b="1" dirty="0"/>
                        <a:t>14.3</a:t>
                      </a:r>
                    </a:p>
                  </a:txBody>
                  <a:tcPr>
                    <a:lnL w="12700" cap="flat" cmpd="sng" algn="ctr">
                      <a:solidFill>
                        <a:schemeClr val="tx1"/>
                      </a:solidFill>
                      <a:prstDash val="solid"/>
                      <a:round/>
                      <a:headEnd type="none" w="med" len="med"/>
                      <a:tailEnd type="none" w="med" len="med"/>
                    </a:lnL>
                  </a:tcPr>
                </a:tc>
                <a:tc>
                  <a:txBody>
                    <a:bodyPr/>
                    <a:lstStyle/>
                    <a:p>
                      <a:pPr algn="ctr"/>
                      <a:r>
                        <a:rPr lang="en-GB" b="1" dirty="0"/>
                        <a:t>11.4</a:t>
                      </a:r>
                    </a:p>
                  </a:txBody>
                  <a:tcPr/>
                </a:tc>
                <a:tc>
                  <a:txBody>
                    <a:bodyPr/>
                    <a:lstStyle/>
                    <a:p>
                      <a:pPr algn="ctr"/>
                      <a:r>
                        <a:rPr lang="en-GB" b="1" dirty="0"/>
                        <a:t>1.63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62786916"/>
                  </a:ext>
                </a:extLst>
              </a:tr>
              <a:tr h="375493">
                <a:tc>
                  <a:txBody>
                    <a:bodyPr/>
                    <a:lstStyle/>
                    <a:p>
                      <a:pPr algn="ctr"/>
                      <a:r>
                        <a:rPr lang="en-GB" b="1" dirty="0"/>
                        <a:t>7.6</a:t>
                      </a:r>
                    </a:p>
                  </a:txBody>
                  <a:tcPr>
                    <a:lnL w="12700" cap="flat" cmpd="sng" algn="ctr">
                      <a:solidFill>
                        <a:schemeClr val="tx1"/>
                      </a:solidFill>
                      <a:prstDash val="solid"/>
                      <a:round/>
                      <a:headEnd type="none" w="med" len="med"/>
                      <a:tailEnd type="none" w="med" len="med"/>
                    </a:lnL>
                  </a:tcPr>
                </a:tc>
                <a:tc>
                  <a:txBody>
                    <a:bodyPr/>
                    <a:lstStyle/>
                    <a:p>
                      <a:pPr algn="ctr"/>
                      <a:r>
                        <a:rPr lang="en-GB" b="1" dirty="0"/>
                        <a:t>23.8</a:t>
                      </a:r>
                    </a:p>
                  </a:txBody>
                  <a:tcPr/>
                </a:tc>
                <a:tc>
                  <a:txBody>
                    <a:bodyPr/>
                    <a:lstStyle/>
                    <a:p>
                      <a:pPr algn="ctr"/>
                      <a:r>
                        <a:rPr lang="en-GB" b="1" dirty="0"/>
                        <a:t>1.81</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9521999"/>
                  </a:ext>
                </a:extLst>
              </a:tr>
              <a:tr h="436175">
                <a:tc>
                  <a:txBody>
                    <a:bodyPr/>
                    <a:lstStyle/>
                    <a:p>
                      <a:pPr algn="ctr"/>
                      <a:r>
                        <a:rPr lang="en-GB" b="1" dirty="0"/>
                        <a:t>60.9</a:t>
                      </a:r>
                    </a:p>
                  </a:txBody>
                  <a:tcPr anchor="ctr">
                    <a:lnL w="12700" cap="flat" cmpd="sng" algn="ctr">
                      <a:solidFill>
                        <a:schemeClr val="tx1"/>
                      </a:solidFill>
                      <a:prstDash val="solid"/>
                      <a:round/>
                      <a:headEnd type="none" w="med" len="med"/>
                      <a:tailEnd type="none" w="med" len="med"/>
                    </a:lnL>
                  </a:tcPr>
                </a:tc>
                <a:tc>
                  <a:txBody>
                    <a:bodyPr/>
                    <a:lstStyle/>
                    <a:p>
                      <a:pPr algn="ctr"/>
                      <a:r>
                        <a:rPr lang="en-GB" b="1" dirty="0"/>
                        <a:t>6.1</a:t>
                      </a:r>
                    </a:p>
                  </a:txBody>
                  <a:tcPr anchor="ctr"/>
                </a:tc>
                <a:tc>
                  <a:txBody>
                    <a:bodyPr/>
                    <a:lstStyle/>
                    <a:p>
                      <a:pPr algn="ctr"/>
                      <a:r>
                        <a:rPr lang="en-GB" b="1" dirty="0"/>
                        <a:t>3.71</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5700835"/>
                  </a:ext>
                </a:extLst>
              </a:tr>
              <a:tr h="225911">
                <a:tc>
                  <a:txBody>
                    <a:bodyPr/>
                    <a:lstStyle/>
                    <a:p>
                      <a:pPr algn="ctr"/>
                      <a:r>
                        <a:rPr lang="en-GB" b="1" dirty="0"/>
                        <a:t>17.2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b="1" dirty="0"/>
                        <a:t>6.7</a:t>
                      </a:r>
                    </a:p>
                  </a:txBody>
                  <a:tcPr>
                    <a:lnB w="12700" cap="flat" cmpd="sng" algn="ctr">
                      <a:solidFill>
                        <a:schemeClr val="tx1"/>
                      </a:solidFill>
                      <a:prstDash val="solid"/>
                      <a:round/>
                      <a:headEnd type="none" w="med" len="med"/>
                      <a:tailEnd type="none" w="med" len="med"/>
                    </a:lnB>
                  </a:tcPr>
                </a:tc>
                <a:tc>
                  <a:txBody>
                    <a:bodyPr/>
                    <a:lstStyle/>
                    <a:p>
                      <a:pPr algn="ctr"/>
                      <a:r>
                        <a:rPr lang="en-GB" b="1" dirty="0"/>
                        <a:t>1.15</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7150427"/>
                  </a:ext>
                </a:extLst>
              </a:tr>
            </a:tbl>
          </a:graphicData>
        </a:graphic>
      </p:graphicFrame>
      <p:sp>
        <p:nvSpPr>
          <p:cNvPr id="6" name="Oval 5">
            <a:extLst>
              <a:ext uri="{FF2B5EF4-FFF2-40B4-BE49-F238E27FC236}">
                <a16:creationId xmlns:a16="http://schemas.microsoft.com/office/drawing/2014/main" id="{34B33CED-389C-BF05-13D6-94C26645E5FB}"/>
              </a:ext>
            </a:extLst>
          </p:cNvPr>
          <p:cNvSpPr/>
          <p:nvPr/>
        </p:nvSpPr>
        <p:spPr>
          <a:xfrm>
            <a:off x="9451088" y="2712167"/>
            <a:ext cx="957431" cy="2103696"/>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Oval 2">
            <a:extLst>
              <a:ext uri="{FF2B5EF4-FFF2-40B4-BE49-F238E27FC236}">
                <a16:creationId xmlns:a16="http://schemas.microsoft.com/office/drawing/2014/main" id="{2D1A4931-DB00-DE89-1766-739C8F7073C4}"/>
              </a:ext>
            </a:extLst>
          </p:cNvPr>
          <p:cNvSpPr/>
          <p:nvPr/>
        </p:nvSpPr>
        <p:spPr>
          <a:xfrm>
            <a:off x="5571970" y="3124200"/>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186F4D97-00B4-12F7-AF9D-109FD88085AA}"/>
              </a:ext>
            </a:extLst>
          </p:cNvPr>
          <p:cNvSpPr/>
          <p:nvPr/>
        </p:nvSpPr>
        <p:spPr>
          <a:xfrm>
            <a:off x="9533556" y="3136900"/>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2D327090-42DE-5899-A5E2-264F748B5E30}"/>
              </a:ext>
            </a:extLst>
          </p:cNvPr>
          <p:cNvSpPr/>
          <p:nvPr/>
        </p:nvSpPr>
        <p:spPr>
          <a:xfrm>
            <a:off x="5640653" y="3896939"/>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Oval 10">
            <a:extLst>
              <a:ext uri="{FF2B5EF4-FFF2-40B4-BE49-F238E27FC236}">
                <a16:creationId xmlns:a16="http://schemas.microsoft.com/office/drawing/2014/main" id="{D733D39C-09AB-E982-988A-CFF27A342A26}"/>
              </a:ext>
            </a:extLst>
          </p:cNvPr>
          <p:cNvSpPr/>
          <p:nvPr/>
        </p:nvSpPr>
        <p:spPr>
          <a:xfrm>
            <a:off x="9575392" y="3937873"/>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9816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2" presetClass="exit" presetSubtype="4" fill="hold" grpId="0" nodeType="afterEffect">
                                  <p:stCondLst>
                                    <p:cond delay="0"/>
                                  </p:stCondLst>
                                  <p:childTnLst>
                                    <p:anim calcmode="lin" valueType="num">
                                      <p:cBhvr additive="base">
                                        <p:cTn id="11" dur="500"/>
                                        <p:tgtEl>
                                          <p:spTgt spid="6"/>
                                        </p:tgtEl>
                                        <p:attrNameLst>
                                          <p:attrName>ppt_x</p:attrName>
                                        </p:attrNameLst>
                                      </p:cBhvr>
                                      <p:tavLst>
                                        <p:tav tm="0">
                                          <p:val>
                                            <p:strVal val="ppt_x"/>
                                          </p:val>
                                        </p:tav>
                                        <p:tav tm="100000">
                                          <p:val>
                                            <p:strVal val="ppt_x"/>
                                          </p:val>
                                        </p:tav>
                                      </p:tavLst>
                                    </p:anim>
                                    <p:anim calcmode="lin" valueType="num">
                                      <p:cBhvr additive="base">
                                        <p:cTn id="12" dur="500"/>
                                        <p:tgtEl>
                                          <p:spTgt spid="6"/>
                                        </p:tgtEl>
                                        <p:attrNameLst>
                                          <p:attrName>ppt_y</p:attrName>
                                        </p:attrNameLst>
                                      </p:cBhvr>
                                      <p:tavLst>
                                        <p:tav tm="0">
                                          <p:val>
                                            <p:strVal val="ppt_y"/>
                                          </p:val>
                                        </p:tav>
                                        <p:tav tm="100000">
                                          <p:val>
                                            <p:strVal val="1+ppt_h/2"/>
                                          </p:val>
                                        </p:tav>
                                      </p:tavLst>
                                    </p:anim>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3"/>
                                        </p:tgtEl>
                                        <p:attrNameLst>
                                          <p:attrName>ppt_x</p:attrName>
                                        </p:attrNameLst>
                                      </p:cBhvr>
                                      <p:tavLst>
                                        <p:tav tm="0">
                                          <p:val>
                                            <p:strVal val="ppt_x"/>
                                          </p:val>
                                        </p:tav>
                                        <p:tav tm="100000">
                                          <p:val>
                                            <p:strVal val="ppt_x"/>
                                          </p:val>
                                        </p:tav>
                                      </p:tavLst>
                                    </p:anim>
                                    <p:anim calcmode="lin" valueType="num">
                                      <p:cBhvr additive="base">
                                        <p:cTn id="24" dur="500"/>
                                        <p:tgtEl>
                                          <p:spTgt spid="3"/>
                                        </p:tgtEl>
                                        <p:attrNameLst>
                                          <p:attrName>ppt_y</p:attrName>
                                        </p:attrNameLst>
                                      </p:cBhvr>
                                      <p:tavLst>
                                        <p:tav tm="0">
                                          <p:val>
                                            <p:strVal val="ppt_y"/>
                                          </p:val>
                                        </p:tav>
                                        <p:tav tm="100000">
                                          <p:val>
                                            <p:strVal val="1+ppt_h/2"/>
                                          </p:val>
                                        </p:tav>
                                      </p:tavLst>
                                    </p:anim>
                                    <p:set>
                                      <p:cBhvr>
                                        <p:cTn id="25" dur="1" fill="hold">
                                          <p:stCondLst>
                                            <p:cond delay="499"/>
                                          </p:stCondLst>
                                        </p:cTn>
                                        <p:tgtEl>
                                          <p:spTgt spid="3"/>
                                        </p:tgtEl>
                                        <p:attrNameLst>
                                          <p:attrName>style.visibility</p:attrName>
                                        </p:attrNameLst>
                                      </p:cBhvr>
                                      <p:to>
                                        <p:strVal val="hidden"/>
                                      </p:to>
                                    </p:set>
                                  </p:childTnLst>
                                </p:cTn>
                              </p:par>
                              <p:par>
                                <p:cTn id="26" presetID="2" presetClass="exit" presetSubtype="4" fill="hold" grpId="1" nodeType="withEffect">
                                  <p:stCondLst>
                                    <p:cond delay="0"/>
                                  </p:stCondLst>
                                  <p:childTnLst>
                                    <p:anim calcmode="lin" valueType="num">
                                      <p:cBhvr additive="base">
                                        <p:cTn id="27" dur="500"/>
                                        <p:tgtEl>
                                          <p:spTgt spid="8"/>
                                        </p:tgtEl>
                                        <p:attrNameLst>
                                          <p:attrName>ppt_x</p:attrName>
                                        </p:attrNameLst>
                                      </p:cBhvr>
                                      <p:tavLst>
                                        <p:tav tm="0">
                                          <p:val>
                                            <p:strVal val="ppt_x"/>
                                          </p:val>
                                        </p:tav>
                                        <p:tav tm="100000">
                                          <p:val>
                                            <p:strVal val="ppt_x"/>
                                          </p:val>
                                        </p:tav>
                                      </p:tavLst>
                                    </p:anim>
                                    <p:anim calcmode="lin" valueType="num">
                                      <p:cBhvr additive="base">
                                        <p:cTn id="28" dur="500"/>
                                        <p:tgtEl>
                                          <p:spTgt spid="8"/>
                                        </p:tgtEl>
                                        <p:attrNameLst>
                                          <p:attrName>ppt_y</p:attrName>
                                        </p:attrNameLst>
                                      </p:cBhvr>
                                      <p:tavLst>
                                        <p:tav tm="0">
                                          <p:val>
                                            <p:strVal val="ppt_y"/>
                                          </p:val>
                                        </p:tav>
                                        <p:tav tm="100000">
                                          <p:val>
                                            <p:strVal val="1+ppt_h/2"/>
                                          </p:val>
                                        </p:tav>
                                      </p:tavLst>
                                    </p:anim>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3" grpId="1" animBg="1"/>
      <p:bldP spid="8" grpId="0" animBg="1"/>
      <p:bldP spid="8" grpId="1"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550749-7D63-B456-4186-19CC91AF5455}"/>
              </a:ext>
            </a:extLst>
          </p:cNvPr>
          <p:cNvPicPr>
            <a:picLocks noChangeAspect="1"/>
          </p:cNvPicPr>
          <p:nvPr/>
        </p:nvPicPr>
        <p:blipFill>
          <a:blip r:embed="rId2"/>
          <a:stretch>
            <a:fillRect/>
          </a:stretch>
        </p:blipFill>
        <p:spPr>
          <a:xfrm>
            <a:off x="2872846" y="185843"/>
            <a:ext cx="5550392" cy="3620361"/>
          </a:xfrm>
          <a:prstGeom prst="rect">
            <a:avLst/>
          </a:prstGeom>
        </p:spPr>
      </p:pic>
      <p:sp>
        <p:nvSpPr>
          <p:cNvPr id="9" name="TextBox 8">
            <a:extLst>
              <a:ext uri="{FF2B5EF4-FFF2-40B4-BE49-F238E27FC236}">
                <a16:creationId xmlns:a16="http://schemas.microsoft.com/office/drawing/2014/main" id="{C1CF2AE4-08FE-9224-65D9-3E3B589B42C2}"/>
              </a:ext>
            </a:extLst>
          </p:cNvPr>
          <p:cNvSpPr txBox="1"/>
          <p:nvPr/>
        </p:nvSpPr>
        <p:spPr>
          <a:xfrm>
            <a:off x="172677" y="6294981"/>
            <a:ext cx="1048749" cy="307777"/>
          </a:xfrm>
          <a:prstGeom prst="rect">
            <a:avLst/>
          </a:prstGeom>
          <a:noFill/>
        </p:spPr>
        <p:txBody>
          <a:bodyPr wrap="none" rtlCol="0">
            <a:spAutoFit/>
          </a:bodyPr>
          <a:lstStyle/>
          <a:p>
            <a:r>
              <a:rPr lang="en-GB" sz="1400" dirty="0"/>
              <a:t>Source; ECB</a:t>
            </a:r>
          </a:p>
        </p:txBody>
      </p:sp>
      <p:sp>
        <p:nvSpPr>
          <p:cNvPr id="5" name="TextBox 4">
            <a:extLst>
              <a:ext uri="{FF2B5EF4-FFF2-40B4-BE49-F238E27FC236}">
                <a16:creationId xmlns:a16="http://schemas.microsoft.com/office/drawing/2014/main" id="{E270A115-F8D8-0869-39D1-D030ECC1544A}"/>
              </a:ext>
            </a:extLst>
          </p:cNvPr>
          <p:cNvSpPr txBox="1"/>
          <p:nvPr/>
        </p:nvSpPr>
        <p:spPr>
          <a:xfrm>
            <a:off x="172677" y="1557582"/>
            <a:ext cx="2700169" cy="1015663"/>
          </a:xfrm>
          <a:prstGeom prst="rect">
            <a:avLst/>
          </a:prstGeom>
          <a:noFill/>
        </p:spPr>
        <p:txBody>
          <a:bodyPr wrap="square" rtlCol="0">
            <a:spAutoFit/>
          </a:bodyPr>
          <a:lstStyle/>
          <a:p>
            <a:r>
              <a:rPr lang="en-GB" sz="2000" b="1" dirty="0"/>
              <a:t>Euro Area: </a:t>
            </a:r>
            <a:r>
              <a:rPr lang="en-GB" sz="2000" b="1" dirty="0" err="1"/>
              <a:t>Decomposição</a:t>
            </a:r>
            <a:r>
              <a:rPr lang="en-GB" sz="2000" b="1" dirty="0"/>
              <a:t> </a:t>
            </a:r>
          </a:p>
          <a:p>
            <a:r>
              <a:rPr lang="en-GB" sz="2000" b="1" dirty="0"/>
              <a:t>Do Deflator do PIB</a:t>
            </a:r>
          </a:p>
        </p:txBody>
      </p:sp>
      <p:sp>
        <p:nvSpPr>
          <p:cNvPr id="7" name="TextBox 6">
            <a:extLst>
              <a:ext uri="{FF2B5EF4-FFF2-40B4-BE49-F238E27FC236}">
                <a16:creationId xmlns:a16="http://schemas.microsoft.com/office/drawing/2014/main" id="{6E20A8DF-322E-74EB-4A1C-FAB739E52DE5}"/>
              </a:ext>
            </a:extLst>
          </p:cNvPr>
          <p:cNvSpPr txBox="1"/>
          <p:nvPr/>
        </p:nvSpPr>
        <p:spPr>
          <a:xfrm>
            <a:off x="352735" y="3752268"/>
            <a:ext cx="3165931" cy="400110"/>
          </a:xfrm>
          <a:prstGeom prst="rect">
            <a:avLst/>
          </a:prstGeom>
          <a:noFill/>
        </p:spPr>
        <p:txBody>
          <a:bodyPr wrap="none" rtlCol="0">
            <a:spAutoFit/>
          </a:bodyPr>
          <a:lstStyle/>
          <a:p>
            <a:r>
              <a:rPr lang="en-GB" sz="2000" b="1" dirty="0"/>
              <a:t>Euro Area negotiated wages</a:t>
            </a:r>
          </a:p>
        </p:txBody>
      </p:sp>
      <p:pic>
        <p:nvPicPr>
          <p:cNvPr id="4" name="Picture 3">
            <a:extLst>
              <a:ext uri="{FF2B5EF4-FFF2-40B4-BE49-F238E27FC236}">
                <a16:creationId xmlns:a16="http://schemas.microsoft.com/office/drawing/2014/main" id="{8DE14DE6-8797-E04F-FD69-4A8187457A5A}"/>
              </a:ext>
            </a:extLst>
          </p:cNvPr>
          <p:cNvPicPr>
            <a:picLocks noChangeAspect="1"/>
          </p:cNvPicPr>
          <p:nvPr/>
        </p:nvPicPr>
        <p:blipFill rotWithShape="1">
          <a:blip r:embed="rId3"/>
          <a:srcRect t="7806"/>
          <a:stretch/>
        </p:blipFill>
        <p:spPr>
          <a:xfrm>
            <a:off x="1749287" y="4152378"/>
            <a:ext cx="8507012" cy="2450379"/>
          </a:xfrm>
          <a:prstGeom prst="rect">
            <a:avLst/>
          </a:prstGeom>
        </p:spPr>
      </p:pic>
      <p:sp>
        <p:nvSpPr>
          <p:cNvPr id="6" name="Rectangle 5">
            <a:extLst>
              <a:ext uri="{FF2B5EF4-FFF2-40B4-BE49-F238E27FC236}">
                <a16:creationId xmlns:a16="http://schemas.microsoft.com/office/drawing/2014/main" id="{10A3EA74-9CEE-6A37-9A6C-95593F2F685B}"/>
              </a:ext>
            </a:extLst>
          </p:cNvPr>
          <p:cNvSpPr/>
          <p:nvPr/>
        </p:nvSpPr>
        <p:spPr>
          <a:xfrm>
            <a:off x="3518666" y="4152378"/>
            <a:ext cx="1300760" cy="258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30-06-2022</a:t>
            </a:r>
          </a:p>
        </p:txBody>
      </p:sp>
      <p:sp>
        <p:nvSpPr>
          <p:cNvPr id="10" name="Rectangle 9">
            <a:extLst>
              <a:ext uri="{FF2B5EF4-FFF2-40B4-BE49-F238E27FC236}">
                <a16:creationId xmlns:a16="http://schemas.microsoft.com/office/drawing/2014/main" id="{D30C5558-4B76-F950-128E-0840D7F322B4}"/>
              </a:ext>
            </a:extLst>
          </p:cNvPr>
          <p:cNvSpPr/>
          <p:nvPr/>
        </p:nvSpPr>
        <p:spPr>
          <a:xfrm>
            <a:off x="2217906" y="4152378"/>
            <a:ext cx="1300760" cy="258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31-03-1991  to</a:t>
            </a:r>
          </a:p>
        </p:txBody>
      </p:sp>
      <p:sp>
        <p:nvSpPr>
          <p:cNvPr id="11" name="Rectangle 10">
            <a:extLst>
              <a:ext uri="{FF2B5EF4-FFF2-40B4-BE49-F238E27FC236}">
                <a16:creationId xmlns:a16="http://schemas.microsoft.com/office/drawing/2014/main" id="{DA14F33C-15FD-2856-32E4-A0C7871A0225}"/>
              </a:ext>
            </a:extLst>
          </p:cNvPr>
          <p:cNvSpPr/>
          <p:nvPr/>
        </p:nvSpPr>
        <p:spPr>
          <a:xfrm>
            <a:off x="3745842" y="1397575"/>
            <a:ext cx="1300760" cy="258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1973-1975</a:t>
            </a:r>
          </a:p>
        </p:txBody>
      </p:sp>
      <p:sp>
        <p:nvSpPr>
          <p:cNvPr id="12" name="Rectangle 11">
            <a:extLst>
              <a:ext uri="{FF2B5EF4-FFF2-40B4-BE49-F238E27FC236}">
                <a16:creationId xmlns:a16="http://schemas.microsoft.com/office/drawing/2014/main" id="{599F0871-287B-559C-68F4-D3BF06905061}"/>
              </a:ext>
            </a:extLst>
          </p:cNvPr>
          <p:cNvSpPr/>
          <p:nvPr/>
        </p:nvSpPr>
        <p:spPr>
          <a:xfrm>
            <a:off x="6002793" y="1397575"/>
            <a:ext cx="1774986" cy="258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Q1 2021– Q2 2022</a:t>
            </a:r>
          </a:p>
        </p:txBody>
      </p:sp>
      <p:sp>
        <p:nvSpPr>
          <p:cNvPr id="14" name="TextBox 13">
            <a:extLst>
              <a:ext uri="{FF2B5EF4-FFF2-40B4-BE49-F238E27FC236}">
                <a16:creationId xmlns:a16="http://schemas.microsoft.com/office/drawing/2014/main" id="{BD306036-17A5-D81D-9F49-6754546C67F1}"/>
              </a:ext>
            </a:extLst>
          </p:cNvPr>
          <p:cNvSpPr txBox="1"/>
          <p:nvPr/>
        </p:nvSpPr>
        <p:spPr>
          <a:xfrm>
            <a:off x="10094768" y="2009775"/>
            <a:ext cx="1697162" cy="2031325"/>
          </a:xfrm>
          <a:prstGeom prst="rect">
            <a:avLst/>
          </a:prstGeom>
          <a:noFill/>
          <a:ln>
            <a:solidFill>
              <a:schemeClr val="tx1"/>
            </a:solidFill>
          </a:ln>
        </p:spPr>
        <p:txBody>
          <a:bodyPr wrap="square" rtlCol="0">
            <a:spAutoFit/>
          </a:bodyPr>
          <a:lstStyle/>
          <a:p>
            <a:r>
              <a:rPr lang="en-GB" b="1" dirty="0"/>
              <a:t>Na </a:t>
            </a:r>
            <a:r>
              <a:rPr lang="en-GB" b="1" dirty="0" err="1"/>
              <a:t>Área</a:t>
            </a:r>
            <a:r>
              <a:rPr lang="en-GB" b="1" dirty="0"/>
              <a:t> do Euro, </a:t>
            </a:r>
            <a:r>
              <a:rPr lang="en-GB" b="1" dirty="0" err="1"/>
              <a:t>os</a:t>
            </a:r>
            <a:r>
              <a:rPr lang="en-GB" b="1" dirty="0"/>
              <a:t> </a:t>
            </a:r>
            <a:r>
              <a:rPr lang="en-GB" b="1" dirty="0" err="1"/>
              <a:t>salários</a:t>
            </a:r>
            <a:r>
              <a:rPr lang="en-GB" b="1" dirty="0"/>
              <a:t>  </a:t>
            </a:r>
            <a:r>
              <a:rPr lang="en-GB" b="1" dirty="0" err="1"/>
              <a:t>não</a:t>
            </a:r>
            <a:r>
              <a:rPr lang="en-GB" b="1" dirty="0"/>
              <a:t> </a:t>
            </a:r>
            <a:r>
              <a:rPr lang="en-GB" b="1" dirty="0" err="1"/>
              <a:t>têm</a:t>
            </a:r>
            <a:r>
              <a:rPr lang="en-GB" b="1" dirty="0"/>
              <a:t> </a:t>
            </a:r>
            <a:r>
              <a:rPr lang="en-GB" b="1" dirty="0" err="1"/>
              <a:t>sido</a:t>
            </a:r>
            <a:r>
              <a:rPr lang="en-GB" b="1" dirty="0"/>
              <a:t> </a:t>
            </a:r>
            <a:r>
              <a:rPr lang="en-GB" b="1" dirty="0" err="1"/>
              <a:t>responsáveis</a:t>
            </a:r>
            <a:r>
              <a:rPr lang="en-GB" b="1" dirty="0"/>
              <a:t> pela </a:t>
            </a:r>
            <a:r>
              <a:rPr lang="en-GB" b="1" dirty="0" err="1"/>
              <a:t>alta</a:t>
            </a:r>
            <a:r>
              <a:rPr lang="en-GB" b="1" dirty="0"/>
              <a:t> </a:t>
            </a:r>
            <a:r>
              <a:rPr lang="en-GB" b="1" dirty="0" err="1"/>
              <a:t>inflação</a:t>
            </a:r>
            <a:endParaRPr lang="en-GB" b="1" dirty="0"/>
          </a:p>
        </p:txBody>
      </p:sp>
      <p:cxnSp>
        <p:nvCxnSpPr>
          <p:cNvPr id="3" name="Straight Arrow Connector 2">
            <a:extLst>
              <a:ext uri="{FF2B5EF4-FFF2-40B4-BE49-F238E27FC236}">
                <a16:creationId xmlns:a16="http://schemas.microsoft.com/office/drawing/2014/main" id="{584DDD69-50E2-A202-6E20-F4A3C0948202}"/>
              </a:ext>
            </a:extLst>
          </p:cNvPr>
          <p:cNvCxnSpPr>
            <a:cxnSpLocks/>
            <a:endCxn id="15" idx="1"/>
          </p:cNvCxnSpPr>
          <p:nvPr/>
        </p:nvCxnSpPr>
        <p:spPr>
          <a:xfrm flipV="1">
            <a:off x="4950823" y="688926"/>
            <a:ext cx="1145177" cy="1440320"/>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5309753D-F698-5A72-6F3C-6AA37F994B0D}"/>
              </a:ext>
            </a:extLst>
          </p:cNvPr>
          <p:cNvSpPr txBox="1"/>
          <p:nvPr/>
        </p:nvSpPr>
        <p:spPr>
          <a:xfrm>
            <a:off x="6096000" y="365760"/>
            <a:ext cx="2026902" cy="646331"/>
          </a:xfrm>
          <a:prstGeom prst="rect">
            <a:avLst/>
          </a:prstGeom>
          <a:noFill/>
        </p:spPr>
        <p:txBody>
          <a:bodyPr wrap="none" rtlCol="0">
            <a:spAutoFit/>
          </a:bodyPr>
          <a:lstStyle/>
          <a:p>
            <a:r>
              <a:rPr lang="en-GB" b="1" dirty="0" err="1"/>
              <a:t>Custo</a:t>
            </a:r>
            <a:r>
              <a:rPr lang="en-GB" b="1" dirty="0"/>
              <a:t> </a:t>
            </a:r>
            <a:r>
              <a:rPr lang="en-GB" b="1" dirty="0" err="1"/>
              <a:t>salarial</a:t>
            </a:r>
            <a:r>
              <a:rPr lang="en-GB" b="1" dirty="0"/>
              <a:t> </a:t>
            </a:r>
            <a:r>
              <a:rPr lang="en-GB" b="1" dirty="0" err="1"/>
              <a:t>por</a:t>
            </a:r>
            <a:endParaRPr lang="en-GB" b="1" dirty="0"/>
          </a:p>
          <a:p>
            <a:r>
              <a:rPr lang="en-GB" b="1" dirty="0"/>
              <a:t> </a:t>
            </a:r>
            <a:r>
              <a:rPr lang="en-GB" b="1" dirty="0" err="1"/>
              <a:t>unidade</a:t>
            </a:r>
            <a:r>
              <a:rPr lang="en-GB" b="1" dirty="0"/>
              <a:t> </a:t>
            </a:r>
            <a:r>
              <a:rPr lang="en-GB" b="1" dirty="0" err="1"/>
              <a:t>produzida</a:t>
            </a:r>
            <a:endParaRPr lang="en-GB" b="1" dirty="0"/>
          </a:p>
        </p:txBody>
      </p:sp>
      <p:cxnSp>
        <p:nvCxnSpPr>
          <p:cNvPr id="17" name="Straight Arrow Connector 16">
            <a:extLst>
              <a:ext uri="{FF2B5EF4-FFF2-40B4-BE49-F238E27FC236}">
                <a16:creationId xmlns:a16="http://schemas.microsoft.com/office/drawing/2014/main" id="{2BB05F68-2AB2-72BA-876A-5D3E5358D005}"/>
              </a:ext>
            </a:extLst>
          </p:cNvPr>
          <p:cNvCxnSpPr>
            <a:cxnSpLocks/>
          </p:cNvCxnSpPr>
          <p:nvPr/>
        </p:nvCxnSpPr>
        <p:spPr>
          <a:xfrm>
            <a:off x="8132316" y="889977"/>
            <a:ext cx="41661" cy="189241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6318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C1A7B8-8800-6CF4-8903-0836DF20B847}"/>
              </a:ext>
            </a:extLst>
          </p:cNvPr>
          <p:cNvPicPr>
            <a:picLocks noGrp="1" noChangeAspect="1"/>
          </p:cNvPicPr>
          <p:nvPr>
            <p:ph idx="1"/>
          </p:nvPr>
        </p:nvPicPr>
        <p:blipFill rotWithShape="1">
          <a:blip r:embed="rId2"/>
          <a:srcRect t="4816"/>
          <a:stretch/>
        </p:blipFill>
        <p:spPr>
          <a:xfrm>
            <a:off x="942883" y="540327"/>
            <a:ext cx="10653372" cy="5202583"/>
          </a:xfrm>
        </p:spPr>
      </p:pic>
      <p:sp>
        <p:nvSpPr>
          <p:cNvPr id="6" name="TextBox 5">
            <a:extLst>
              <a:ext uri="{FF2B5EF4-FFF2-40B4-BE49-F238E27FC236}">
                <a16:creationId xmlns:a16="http://schemas.microsoft.com/office/drawing/2014/main" id="{84743175-62ED-E31A-8306-CB68D6C2AFD6}"/>
              </a:ext>
            </a:extLst>
          </p:cNvPr>
          <p:cNvSpPr txBox="1"/>
          <p:nvPr/>
        </p:nvSpPr>
        <p:spPr>
          <a:xfrm>
            <a:off x="665018" y="6026727"/>
            <a:ext cx="2707472" cy="307777"/>
          </a:xfrm>
          <a:prstGeom prst="rect">
            <a:avLst/>
          </a:prstGeom>
          <a:noFill/>
        </p:spPr>
        <p:txBody>
          <a:bodyPr wrap="none" rtlCol="0">
            <a:spAutoFit/>
          </a:bodyPr>
          <a:lstStyle/>
          <a:p>
            <a:r>
              <a:rPr lang="en-GB" sz="1400" dirty="0"/>
              <a:t>Source: A. Bhatia, IMF, 5/Oct/2022</a:t>
            </a:r>
          </a:p>
        </p:txBody>
      </p:sp>
      <p:sp>
        <p:nvSpPr>
          <p:cNvPr id="7" name="TextBox 6">
            <a:extLst>
              <a:ext uri="{FF2B5EF4-FFF2-40B4-BE49-F238E27FC236}">
                <a16:creationId xmlns:a16="http://schemas.microsoft.com/office/drawing/2014/main" id="{61BF7F1F-98D2-ED73-19BC-F4F7987B37F9}"/>
              </a:ext>
            </a:extLst>
          </p:cNvPr>
          <p:cNvSpPr txBox="1"/>
          <p:nvPr/>
        </p:nvSpPr>
        <p:spPr>
          <a:xfrm flipH="1">
            <a:off x="10547465" y="3141618"/>
            <a:ext cx="475824" cy="369332"/>
          </a:xfrm>
          <a:prstGeom prst="rect">
            <a:avLst/>
          </a:prstGeom>
          <a:noFill/>
        </p:spPr>
        <p:txBody>
          <a:bodyPr wrap="square" rtlCol="0">
            <a:spAutoFit/>
          </a:bodyPr>
          <a:lstStyle/>
          <a:p>
            <a:r>
              <a:rPr lang="en-GB" b="1" dirty="0">
                <a:solidFill>
                  <a:srgbClr val="FF0000"/>
                </a:solidFill>
              </a:rPr>
              <a:t>US</a:t>
            </a:r>
          </a:p>
        </p:txBody>
      </p:sp>
      <p:sp>
        <p:nvSpPr>
          <p:cNvPr id="8" name="Oval 7">
            <a:extLst>
              <a:ext uri="{FF2B5EF4-FFF2-40B4-BE49-F238E27FC236}">
                <a16:creationId xmlns:a16="http://schemas.microsoft.com/office/drawing/2014/main" id="{EA724D59-FA63-3D5D-27E8-098FD81F0798}"/>
              </a:ext>
            </a:extLst>
          </p:cNvPr>
          <p:cNvSpPr/>
          <p:nvPr/>
        </p:nvSpPr>
        <p:spPr>
          <a:xfrm>
            <a:off x="4997591" y="1631950"/>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D01470F3-1480-198C-FBF4-D2E3B8F10879}"/>
              </a:ext>
            </a:extLst>
          </p:cNvPr>
          <p:cNvSpPr/>
          <p:nvPr/>
        </p:nvSpPr>
        <p:spPr>
          <a:xfrm>
            <a:off x="10285692" y="3966830"/>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Oval 10">
            <a:extLst>
              <a:ext uri="{FF2B5EF4-FFF2-40B4-BE49-F238E27FC236}">
                <a16:creationId xmlns:a16="http://schemas.microsoft.com/office/drawing/2014/main" id="{A1B1DAAD-97BF-AFA7-4FD1-23BA89C0F5E6}"/>
              </a:ext>
            </a:extLst>
          </p:cNvPr>
          <p:cNvSpPr/>
          <p:nvPr/>
        </p:nvSpPr>
        <p:spPr>
          <a:xfrm>
            <a:off x="10416578" y="2999422"/>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2AC22E62-D68A-58A5-649D-E60F7A114EED}"/>
              </a:ext>
            </a:extLst>
          </p:cNvPr>
          <p:cNvSpPr/>
          <p:nvPr/>
        </p:nvSpPr>
        <p:spPr>
          <a:xfrm>
            <a:off x="5180046" y="3376294"/>
            <a:ext cx="737597" cy="825500"/>
          </a:xfrm>
          <a:prstGeom prst="ellipse">
            <a:avLst/>
          </a:prstGeom>
          <a:noFill/>
          <a:ln w="190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4787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C9B32A-536E-6F1F-B37C-9A0B6E6DB190}"/>
              </a:ext>
            </a:extLst>
          </p:cNvPr>
          <p:cNvPicPr>
            <a:picLocks noGrp="1" noChangeAspect="1"/>
          </p:cNvPicPr>
          <p:nvPr>
            <p:ph idx="1"/>
          </p:nvPr>
        </p:nvPicPr>
        <p:blipFill>
          <a:blip r:embed="rId2"/>
          <a:stretch>
            <a:fillRect/>
          </a:stretch>
        </p:blipFill>
        <p:spPr>
          <a:xfrm>
            <a:off x="305150" y="264671"/>
            <a:ext cx="11083286" cy="5637365"/>
          </a:xfrm>
        </p:spPr>
      </p:pic>
      <p:sp>
        <p:nvSpPr>
          <p:cNvPr id="6" name="TextBox 5">
            <a:extLst>
              <a:ext uri="{FF2B5EF4-FFF2-40B4-BE49-F238E27FC236}">
                <a16:creationId xmlns:a16="http://schemas.microsoft.com/office/drawing/2014/main" id="{1DA2011B-643B-D13C-F4A2-581F5FE242BF}"/>
              </a:ext>
            </a:extLst>
          </p:cNvPr>
          <p:cNvSpPr txBox="1"/>
          <p:nvPr/>
        </p:nvSpPr>
        <p:spPr>
          <a:xfrm>
            <a:off x="858982" y="6277981"/>
            <a:ext cx="8866402" cy="369332"/>
          </a:xfrm>
          <a:prstGeom prst="rect">
            <a:avLst/>
          </a:prstGeom>
          <a:noFill/>
        </p:spPr>
        <p:txBody>
          <a:bodyPr wrap="none" rtlCol="0">
            <a:spAutoFit/>
          </a:bodyPr>
          <a:lstStyle/>
          <a:p>
            <a:r>
              <a:rPr lang="en-GB" dirty="0"/>
              <a:t>Fonte; Isabel Schnabel “ Monetary policy in a cost of living crisis” Speech 30 </a:t>
            </a:r>
            <a:r>
              <a:rPr lang="en-GB" dirty="0" err="1"/>
              <a:t>Setembro</a:t>
            </a:r>
            <a:r>
              <a:rPr lang="en-GB" dirty="0"/>
              <a:t> 2022</a:t>
            </a:r>
          </a:p>
        </p:txBody>
      </p:sp>
      <p:sp>
        <p:nvSpPr>
          <p:cNvPr id="7" name="TextBox 6">
            <a:extLst>
              <a:ext uri="{FF2B5EF4-FFF2-40B4-BE49-F238E27FC236}">
                <a16:creationId xmlns:a16="http://schemas.microsoft.com/office/drawing/2014/main" id="{DE52D299-0A0F-427E-71F0-32981767D99E}"/>
              </a:ext>
            </a:extLst>
          </p:cNvPr>
          <p:cNvSpPr txBox="1"/>
          <p:nvPr/>
        </p:nvSpPr>
        <p:spPr>
          <a:xfrm>
            <a:off x="3047999" y="5902036"/>
            <a:ext cx="6844146" cy="369332"/>
          </a:xfrm>
          <a:prstGeom prst="rect">
            <a:avLst/>
          </a:prstGeom>
          <a:noFill/>
        </p:spPr>
        <p:txBody>
          <a:bodyPr wrap="square" rtlCol="0">
            <a:spAutoFit/>
          </a:bodyPr>
          <a:lstStyle/>
          <a:p>
            <a:r>
              <a:rPr lang="en-GB" b="1" dirty="0"/>
              <a:t> The last observation in the charts is from the 2nd trimester of 2022</a:t>
            </a:r>
          </a:p>
        </p:txBody>
      </p:sp>
    </p:spTree>
    <p:extLst>
      <p:ext uri="{BB962C8B-B14F-4D97-AF65-F5344CB8AC3E}">
        <p14:creationId xmlns:p14="http://schemas.microsoft.com/office/powerpoint/2010/main" val="3360323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247C382-7B94-AE7C-EBB3-7231E9069B21}"/>
              </a:ext>
            </a:extLst>
          </p:cNvPr>
          <p:cNvGraphicFramePr>
            <a:graphicFrameLocks/>
          </p:cNvGraphicFramePr>
          <p:nvPr/>
        </p:nvGraphicFramePr>
        <p:xfrm>
          <a:off x="178060" y="783124"/>
          <a:ext cx="5727887" cy="39717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4FED13-D8DE-3BF3-B229-11432AEF7BC2}"/>
              </a:ext>
            </a:extLst>
          </p:cNvPr>
          <p:cNvGraphicFramePr>
            <a:graphicFrameLocks/>
          </p:cNvGraphicFramePr>
          <p:nvPr/>
        </p:nvGraphicFramePr>
        <p:xfrm>
          <a:off x="6286055" y="783124"/>
          <a:ext cx="5600700" cy="397175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34F48D5-3F0E-10E3-63D3-EE8E97141308}"/>
              </a:ext>
            </a:extLst>
          </p:cNvPr>
          <p:cNvSpPr txBox="1"/>
          <p:nvPr/>
        </p:nvSpPr>
        <p:spPr>
          <a:xfrm>
            <a:off x="591671" y="5314278"/>
            <a:ext cx="11069618" cy="1200329"/>
          </a:xfrm>
          <a:prstGeom prst="rect">
            <a:avLst/>
          </a:prstGeom>
          <a:noFill/>
        </p:spPr>
        <p:txBody>
          <a:bodyPr wrap="square" rtlCol="0">
            <a:spAutoFit/>
          </a:bodyPr>
          <a:lstStyle/>
          <a:p>
            <a:r>
              <a:rPr lang="pt-BR" b="1" dirty="0"/>
              <a:t>É difícil falar de procura excessiva como motor da inflação na Área do Euro quando a procura interna real ainda não recuperou o nível de 2019, quanto mais a tendência de crescimento anterior. Ao contrário dos EUA, onde a tendência anterior oi já atingida
</a:t>
            </a:r>
            <a:endParaRPr lang="en-GB" b="1" dirty="0"/>
          </a:p>
        </p:txBody>
      </p:sp>
    </p:spTree>
    <p:extLst>
      <p:ext uri="{BB962C8B-B14F-4D97-AF65-F5344CB8AC3E}">
        <p14:creationId xmlns:p14="http://schemas.microsoft.com/office/powerpoint/2010/main" val="2384764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E47608-5450-A343-850E-7019A564E51F}"/>
              </a:ext>
            </a:extLst>
          </p:cNvPr>
          <p:cNvSpPr txBox="1"/>
          <p:nvPr/>
        </p:nvSpPr>
        <p:spPr>
          <a:xfrm>
            <a:off x="3771001" y="2221364"/>
            <a:ext cx="649314" cy="2308324"/>
          </a:xfrm>
          <a:prstGeom prst="rect">
            <a:avLst/>
          </a:prstGeom>
          <a:noFill/>
        </p:spPr>
        <p:txBody>
          <a:bodyPr wrap="square" rtlCol="0">
            <a:spAutoFit/>
          </a:bodyPr>
          <a:lstStyle/>
          <a:p>
            <a:r>
              <a:rPr lang="pt-BR" b="1" dirty="0"/>
              <a:t>Em primeiro lugar, não existe u</a:t>
            </a:r>
            <a:endParaRPr lang="en-GB" b="1" dirty="0"/>
          </a:p>
        </p:txBody>
      </p:sp>
      <p:sp>
        <p:nvSpPr>
          <p:cNvPr id="5" name="Rectangle 4">
            <a:extLst>
              <a:ext uri="{FF2B5EF4-FFF2-40B4-BE49-F238E27FC236}">
                <a16:creationId xmlns:a16="http://schemas.microsoft.com/office/drawing/2014/main" id="{B77A85AE-9354-4108-B83C-E4BC00E9C42E}"/>
              </a:ext>
            </a:extLst>
          </p:cNvPr>
          <p:cNvSpPr/>
          <p:nvPr/>
        </p:nvSpPr>
        <p:spPr>
          <a:xfrm>
            <a:off x="0" y="9395"/>
            <a:ext cx="12192000" cy="446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INFLAÇÃO E MOEDA</a:t>
            </a:r>
          </a:p>
        </p:txBody>
      </p:sp>
      <p:sp>
        <p:nvSpPr>
          <p:cNvPr id="10" name="Oval 9">
            <a:extLst>
              <a:ext uri="{FF2B5EF4-FFF2-40B4-BE49-F238E27FC236}">
                <a16:creationId xmlns:a16="http://schemas.microsoft.com/office/drawing/2014/main" id="{0B08CD03-5F32-4147-B5DF-6FE4F35F6028}"/>
              </a:ext>
            </a:extLst>
          </p:cNvPr>
          <p:cNvSpPr/>
          <p:nvPr/>
        </p:nvSpPr>
        <p:spPr>
          <a:xfrm>
            <a:off x="4874958" y="5151341"/>
            <a:ext cx="3759030" cy="5733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noFill/>
            </a:endParaRPr>
          </a:p>
        </p:txBody>
      </p:sp>
      <p:graphicFrame>
        <p:nvGraphicFramePr>
          <p:cNvPr id="12" name="Content Placeholder 11">
            <a:extLst>
              <a:ext uri="{FF2B5EF4-FFF2-40B4-BE49-F238E27FC236}">
                <a16:creationId xmlns:a16="http://schemas.microsoft.com/office/drawing/2014/main" id="{D0C1F9E7-C21A-4A74-8D70-DDB9D6090A91}"/>
              </a:ext>
            </a:extLst>
          </p:cNvPr>
          <p:cNvGraphicFramePr>
            <a:graphicFrameLocks noGrp="1"/>
          </p:cNvGraphicFramePr>
          <p:nvPr>
            <p:ph sz="half" idx="1"/>
          </p:nvPr>
        </p:nvGraphicFramePr>
        <p:xfrm>
          <a:off x="397985" y="1455938"/>
          <a:ext cx="4342691" cy="3226890"/>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a:extLst>
              <a:ext uri="{FF2B5EF4-FFF2-40B4-BE49-F238E27FC236}">
                <a16:creationId xmlns:a16="http://schemas.microsoft.com/office/drawing/2014/main" id="{D9AEFBBC-7ABB-4E11-8BB1-556C29551E6B}"/>
              </a:ext>
            </a:extLst>
          </p:cNvPr>
          <p:cNvSpPr/>
          <p:nvPr/>
        </p:nvSpPr>
        <p:spPr>
          <a:xfrm>
            <a:off x="528900" y="5107189"/>
            <a:ext cx="3840481" cy="6821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noFill/>
            </a:endParaRPr>
          </a:p>
        </p:txBody>
      </p:sp>
      <p:graphicFrame>
        <p:nvGraphicFramePr>
          <p:cNvPr id="18" name="Table 17">
            <a:extLst>
              <a:ext uri="{FF2B5EF4-FFF2-40B4-BE49-F238E27FC236}">
                <a16:creationId xmlns:a16="http://schemas.microsoft.com/office/drawing/2014/main" id="{AF5881E4-6622-4241-AB0A-FE5E3341F2DD}"/>
              </a:ext>
            </a:extLst>
          </p:cNvPr>
          <p:cNvGraphicFramePr>
            <a:graphicFrameLocks noGrp="1"/>
          </p:cNvGraphicFramePr>
          <p:nvPr/>
        </p:nvGraphicFramePr>
        <p:xfrm>
          <a:off x="689815" y="4768026"/>
          <a:ext cx="3759030" cy="914463"/>
        </p:xfrm>
        <a:graphic>
          <a:graphicData uri="http://schemas.openxmlformats.org/drawingml/2006/table">
            <a:tbl>
              <a:tblPr/>
              <a:tblGrid>
                <a:gridCol w="1253010">
                  <a:extLst>
                    <a:ext uri="{9D8B030D-6E8A-4147-A177-3AD203B41FA5}">
                      <a16:colId xmlns:a16="http://schemas.microsoft.com/office/drawing/2014/main" val="805298024"/>
                    </a:ext>
                  </a:extLst>
                </a:gridCol>
                <a:gridCol w="1253010">
                  <a:extLst>
                    <a:ext uri="{9D8B030D-6E8A-4147-A177-3AD203B41FA5}">
                      <a16:colId xmlns:a16="http://schemas.microsoft.com/office/drawing/2014/main" val="1220143241"/>
                    </a:ext>
                  </a:extLst>
                </a:gridCol>
                <a:gridCol w="1253010">
                  <a:extLst>
                    <a:ext uri="{9D8B030D-6E8A-4147-A177-3AD203B41FA5}">
                      <a16:colId xmlns:a16="http://schemas.microsoft.com/office/drawing/2014/main" val="2939181347"/>
                    </a:ext>
                  </a:extLst>
                </a:gridCol>
              </a:tblGrid>
              <a:tr h="210616">
                <a:tc gridSpan="3">
                  <a:txBody>
                    <a:bodyPr/>
                    <a:lstStyle/>
                    <a:p>
                      <a:pPr algn="l" fontAlgn="b"/>
                      <a:r>
                        <a:rPr lang="en-GB" sz="1400" b="1" i="0" u="none" strike="noStrike" dirty="0">
                          <a:effectLst/>
                          <a:latin typeface="Arial" panose="020B0604020202020204" pitchFamily="34" charset="0"/>
                        </a:rPr>
                        <a:t>                   US </a:t>
                      </a:r>
                      <a:r>
                        <a:rPr lang="en-GB" sz="1400" b="1" i="0" u="none" strike="noStrike" dirty="0" err="1">
                          <a:effectLst/>
                          <a:latin typeface="Arial" panose="020B0604020202020204" pitchFamily="34" charset="0"/>
                        </a:rPr>
                        <a:t>Inflação</a:t>
                      </a:r>
                      <a:r>
                        <a:rPr lang="en-GB" sz="1400" b="1" i="0" u="none" strike="noStrike" dirty="0">
                          <a:effectLst/>
                          <a:latin typeface="Arial" panose="020B0604020202020204" pitchFamily="34" charset="0"/>
                        </a:rPr>
                        <a:t> e </a:t>
                      </a:r>
                      <a:r>
                        <a:rPr lang="en-GB" sz="1400" b="1" i="0" u="none" strike="noStrike" dirty="0" err="1">
                          <a:effectLst/>
                          <a:latin typeface="Arial" panose="020B0604020202020204" pitchFamily="34" charset="0"/>
                        </a:rPr>
                        <a:t>Moeda</a:t>
                      </a:r>
                      <a:endParaRPr lang="en-GB" sz="1400" b="1" i="0" u="none" strike="noStrike" dirty="0">
                        <a:effectLst/>
                        <a:latin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09177665"/>
                  </a:ext>
                </a:extLst>
              </a:tr>
              <a:tr h="210616">
                <a:tc gridSpan="3">
                  <a:txBody>
                    <a:bodyPr/>
                    <a:lstStyle/>
                    <a:p>
                      <a:pPr algn="l" fontAlgn="b"/>
                      <a:r>
                        <a:rPr lang="en-GB" sz="1400" b="1" i="0" u="none" strike="noStrike" dirty="0">
                          <a:effectLst/>
                          <a:latin typeface="Arial" panose="020B0604020202020204" pitchFamily="34" charset="0"/>
                        </a:rPr>
                        <a:t>                 (de Dec 98 to Dec 2021)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5161484"/>
                  </a:ext>
                </a:extLst>
              </a:tr>
              <a:tr h="241032">
                <a:tc>
                  <a:txBody>
                    <a:bodyPr/>
                    <a:lstStyle/>
                    <a:p>
                      <a:pPr algn="ctr" fontAlgn="ctr"/>
                      <a:r>
                        <a:rPr lang="en-GB" sz="1400" b="1" i="0" u="none" strike="noStrike" dirty="0">
                          <a:solidFill>
                            <a:srgbClr val="000000"/>
                          </a:solidFill>
                          <a:effectLst/>
                          <a:latin typeface="Calibri" panose="020F0502020204030204" pitchFamily="34" charset="0"/>
                        </a:rPr>
                        <a:t>US Base 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US M2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US </a:t>
                      </a:r>
                      <a:r>
                        <a:rPr lang="en-GB" sz="1400" b="1" i="0" u="none" strike="noStrike" dirty="0" err="1">
                          <a:solidFill>
                            <a:srgbClr val="000000"/>
                          </a:solidFill>
                          <a:effectLst/>
                          <a:latin typeface="Calibri" panose="020F0502020204030204" pitchFamily="34" charset="0"/>
                        </a:rPr>
                        <a:t>Inflação</a:t>
                      </a:r>
                      <a:endParaRPr lang="en-GB"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772876"/>
                  </a:ext>
                </a:extLst>
              </a:tr>
              <a:tr h="232423">
                <a:tc>
                  <a:txBody>
                    <a:bodyPr/>
                    <a:lstStyle/>
                    <a:p>
                      <a:pPr algn="ctr" fontAlgn="b"/>
                      <a:r>
                        <a:rPr lang="en-GB" sz="1400" b="1" i="0" u="none" strike="noStrike">
                          <a:effectLst/>
                          <a:latin typeface="Arial" panose="020B0604020202020204" pitchFamily="34" charset="0"/>
                        </a:rPr>
                        <a:t>1118.33%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effectLst/>
                          <a:latin typeface="Arial" panose="020B0604020202020204" pitchFamily="34" charset="0"/>
                        </a:rPr>
                        <a:t>397.44%</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1" i="0" u="none" strike="noStrike" dirty="0">
                          <a:effectLst/>
                          <a:latin typeface="Arial" panose="020B0604020202020204" pitchFamily="34" charset="0"/>
                        </a:rPr>
                        <a:t>70.39%</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567069"/>
                  </a:ext>
                </a:extLst>
              </a:tr>
            </a:tbl>
          </a:graphicData>
        </a:graphic>
      </p:graphicFrame>
      <p:graphicFrame>
        <p:nvGraphicFramePr>
          <p:cNvPr id="19" name="Table 18">
            <a:extLst>
              <a:ext uri="{FF2B5EF4-FFF2-40B4-BE49-F238E27FC236}">
                <a16:creationId xmlns:a16="http://schemas.microsoft.com/office/drawing/2014/main" id="{96D74E39-EA45-4D0C-8900-50439652AE74}"/>
              </a:ext>
            </a:extLst>
          </p:cNvPr>
          <p:cNvGraphicFramePr>
            <a:graphicFrameLocks noGrp="1"/>
          </p:cNvGraphicFramePr>
          <p:nvPr/>
        </p:nvGraphicFramePr>
        <p:xfrm>
          <a:off x="4976351" y="4784249"/>
          <a:ext cx="3501824" cy="882016"/>
        </p:xfrm>
        <a:graphic>
          <a:graphicData uri="http://schemas.openxmlformats.org/drawingml/2006/table">
            <a:tbl>
              <a:tblPr/>
              <a:tblGrid>
                <a:gridCol w="1256304">
                  <a:extLst>
                    <a:ext uri="{9D8B030D-6E8A-4147-A177-3AD203B41FA5}">
                      <a16:colId xmlns:a16="http://schemas.microsoft.com/office/drawing/2014/main" val="1506317004"/>
                    </a:ext>
                  </a:extLst>
                </a:gridCol>
                <a:gridCol w="1028784">
                  <a:extLst>
                    <a:ext uri="{9D8B030D-6E8A-4147-A177-3AD203B41FA5}">
                      <a16:colId xmlns:a16="http://schemas.microsoft.com/office/drawing/2014/main" val="3736231622"/>
                    </a:ext>
                  </a:extLst>
                </a:gridCol>
                <a:gridCol w="1216736">
                  <a:extLst>
                    <a:ext uri="{9D8B030D-6E8A-4147-A177-3AD203B41FA5}">
                      <a16:colId xmlns:a16="http://schemas.microsoft.com/office/drawing/2014/main" val="3436847770"/>
                    </a:ext>
                  </a:extLst>
                </a:gridCol>
              </a:tblGrid>
              <a:tr h="195731">
                <a:tc gridSpan="3">
                  <a:txBody>
                    <a:bodyPr/>
                    <a:lstStyle/>
                    <a:p>
                      <a:pPr algn="ctr" fontAlgn="b"/>
                      <a:r>
                        <a:rPr lang="en-GB" sz="1400" b="1" i="0" u="none" strike="noStrike" dirty="0">
                          <a:effectLst/>
                          <a:latin typeface="Arial" panose="020B0604020202020204" pitchFamily="34" charset="0"/>
                        </a:rPr>
                        <a:t>  </a:t>
                      </a:r>
                      <a:r>
                        <a:rPr lang="en-GB" sz="1400" b="1" i="0" u="none" strike="noStrike" dirty="0" err="1">
                          <a:effectLst/>
                          <a:latin typeface="Arial" panose="020B0604020202020204" pitchFamily="34" charset="0"/>
                        </a:rPr>
                        <a:t>AEuro</a:t>
                      </a:r>
                      <a:r>
                        <a:rPr lang="en-GB" sz="1400" b="1" i="0" u="none" strike="noStrike" dirty="0">
                          <a:effectLst/>
                          <a:latin typeface="Arial" panose="020B0604020202020204" pitchFamily="34" charset="0"/>
                        </a:rPr>
                        <a:t> </a:t>
                      </a:r>
                      <a:r>
                        <a:rPr lang="en-GB" sz="1400" b="1" i="0" u="none" strike="noStrike" dirty="0" err="1">
                          <a:effectLst/>
                          <a:latin typeface="Arial" panose="020B0604020202020204" pitchFamily="34" charset="0"/>
                        </a:rPr>
                        <a:t>Inflação</a:t>
                      </a:r>
                      <a:r>
                        <a:rPr lang="en-GB" sz="1400" b="1" i="0" u="none" strike="noStrike" dirty="0">
                          <a:effectLst/>
                          <a:latin typeface="Arial" panose="020B0604020202020204" pitchFamily="34" charset="0"/>
                        </a:rPr>
                        <a:t> e </a:t>
                      </a:r>
                      <a:r>
                        <a:rPr lang="en-GB" sz="1400" b="1" i="0" u="none" strike="noStrike" dirty="0" err="1">
                          <a:effectLst/>
                          <a:latin typeface="Arial" panose="020B0604020202020204" pitchFamily="34" charset="0"/>
                        </a:rPr>
                        <a:t>Moeda</a:t>
                      </a:r>
                      <a:endParaRPr lang="en-GB" sz="1400" b="1" i="0" u="none" strike="noStrike" dirty="0">
                        <a:effectLst/>
                        <a:latin typeface="Arial" panose="020B0604020202020204" pitchFamily="34" charset="0"/>
                      </a:endParaRP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15682499"/>
                  </a:ext>
                </a:extLst>
              </a:tr>
              <a:tr h="177367">
                <a:tc gridSpan="3">
                  <a:txBody>
                    <a:bodyPr/>
                    <a:lstStyle/>
                    <a:p>
                      <a:pPr algn="ctr" fontAlgn="b"/>
                      <a:r>
                        <a:rPr lang="en-GB" sz="1400" b="1" i="0" u="none" strike="noStrike" dirty="0">
                          <a:effectLst/>
                          <a:latin typeface="Arial" panose="020B0604020202020204" pitchFamily="34" charset="0"/>
                        </a:rPr>
                        <a:t>(de Dec 98 to Dec 2021)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76853429"/>
                  </a:ext>
                </a:extLst>
              </a:tr>
              <a:tr h="202981">
                <a:tc>
                  <a:txBody>
                    <a:bodyPr/>
                    <a:lstStyle/>
                    <a:p>
                      <a:pPr algn="ctr" fontAlgn="ctr"/>
                      <a:r>
                        <a:rPr lang="en-GB" sz="1400" b="1" i="0" u="none" strike="noStrike" dirty="0">
                          <a:solidFill>
                            <a:srgbClr val="000000"/>
                          </a:solidFill>
                          <a:effectLst/>
                          <a:latin typeface="Calibri" panose="020F0502020204030204" pitchFamily="34" charset="0"/>
                        </a:rPr>
                        <a:t>AE Base 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0" u="none" strike="noStrike">
                          <a:solidFill>
                            <a:srgbClr val="000000"/>
                          </a:solidFill>
                          <a:effectLst/>
                          <a:latin typeface="Calibri" panose="020F0502020204030204" pitchFamily="34" charset="0"/>
                        </a:rPr>
                        <a:t>EA M3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400" b="1" i="0" u="none" strike="noStrike" dirty="0">
                          <a:solidFill>
                            <a:srgbClr val="000000"/>
                          </a:solidFill>
                          <a:effectLst/>
                          <a:latin typeface="Calibri" panose="020F0502020204030204" pitchFamily="34" charset="0"/>
                        </a:rPr>
                        <a:t>AE </a:t>
                      </a:r>
                      <a:r>
                        <a:rPr lang="en-GB" sz="1400" b="1" i="0" u="none" strike="noStrike" dirty="0" err="1">
                          <a:solidFill>
                            <a:srgbClr val="000000"/>
                          </a:solidFill>
                          <a:effectLst/>
                          <a:latin typeface="Calibri" panose="020F0502020204030204" pitchFamily="34" charset="0"/>
                        </a:rPr>
                        <a:t>Inflação</a:t>
                      </a:r>
                      <a:endParaRPr lang="en-GB" sz="1400" b="1" i="0" u="none" strike="noStrike" dirty="0">
                        <a:solidFill>
                          <a:srgbClr val="000000"/>
                        </a:solidFill>
                        <a:effectLst/>
                        <a:latin typeface="Calibri" panose="020F050202020403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1891675"/>
                  </a:ext>
                </a:extLst>
              </a:tr>
              <a:tr h="195731">
                <a:tc>
                  <a:txBody>
                    <a:bodyPr/>
                    <a:lstStyle/>
                    <a:p>
                      <a:pPr algn="r" fontAlgn="b"/>
                      <a:r>
                        <a:rPr lang="en-GB" sz="1400" b="1" i="0" u="none" strike="noStrike" dirty="0">
                          <a:effectLst/>
                          <a:latin typeface="Arial" panose="020B0604020202020204" pitchFamily="34" charset="0"/>
                        </a:rPr>
                        <a:t>1324.33%</a:t>
                      </a:r>
                    </a:p>
                  </a:txBody>
                  <a:tcPr marL="7144" marR="7144" marT="7144"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400" b="1" i="0" u="none" strike="noStrike" dirty="0">
                          <a:effectLst/>
                          <a:latin typeface="Arial" panose="020B0604020202020204" pitchFamily="34" charset="0"/>
                        </a:rPr>
                        <a:t>249.05%</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b="1" i="0" u="none" strike="noStrike" dirty="0">
                          <a:effectLst/>
                          <a:latin typeface="Arial" panose="020B0604020202020204" pitchFamily="34" charset="0"/>
                        </a:rPr>
                        <a:t>50.23%</a:t>
                      </a:r>
                    </a:p>
                  </a:txBody>
                  <a:tcPr marL="7144" marR="7144" marT="714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705681"/>
                  </a:ext>
                </a:extLst>
              </a:tr>
            </a:tbl>
          </a:graphicData>
        </a:graphic>
      </p:graphicFrame>
      <p:graphicFrame>
        <p:nvGraphicFramePr>
          <p:cNvPr id="22" name="Content Placeholder 21">
            <a:extLst>
              <a:ext uri="{FF2B5EF4-FFF2-40B4-BE49-F238E27FC236}">
                <a16:creationId xmlns:a16="http://schemas.microsoft.com/office/drawing/2014/main" id="{9B70389D-704F-4B97-BDFF-E56CB63ACE43}"/>
              </a:ext>
            </a:extLst>
          </p:cNvPr>
          <p:cNvGraphicFramePr>
            <a:graphicFrameLocks noGrp="1"/>
          </p:cNvGraphicFramePr>
          <p:nvPr>
            <p:ph sz="half" idx="2"/>
          </p:nvPr>
        </p:nvGraphicFramePr>
        <p:xfrm>
          <a:off x="4874958" y="1498934"/>
          <a:ext cx="3603217" cy="32268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2262052-8356-0B67-1881-62BF16450834}"/>
              </a:ext>
            </a:extLst>
          </p:cNvPr>
          <p:cNvSpPr txBox="1"/>
          <p:nvPr/>
        </p:nvSpPr>
        <p:spPr>
          <a:xfrm>
            <a:off x="8768270" y="1028343"/>
            <a:ext cx="3292498" cy="4801314"/>
          </a:xfrm>
          <a:prstGeom prst="rect">
            <a:avLst/>
          </a:prstGeom>
          <a:noFill/>
        </p:spPr>
        <p:txBody>
          <a:bodyPr wrap="square" rtlCol="0">
            <a:spAutoFit/>
          </a:bodyPr>
          <a:lstStyle/>
          <a:p>
            <a:r>
              <a:rPr lang="pt-BR" b="1" dirty="0"/>
              <a:t>A ideia que a inflação é sempre provocada por excessos de emissão monetária está desacreditada, entre outras razões, pela estabilidade da inflação nos últimos 25 anos até 2021 apesar do enorme aumento do base monetária e da massa monetária total. </a:t>
            </a:r>
          </a:p>
          <a:p>
            <a:r>
              <a:rPr lang="pt-BR" b="1" dirty="0"/>
              <a:t>Em primeiro lugar desapareceu uma relação fiável entre a Base Monetária e a Massa Monetária Total (M2 ou M3). Em segundo lugar, há 25 anos que não existe uma relação fiável entre a massa monetária e a inflação nos EUA e na AE</a:t>
            </a:r>
            <a:endParaRPr lang="en-GB" dirty="0"/>
          </a:p>
        </p:txBody>
      </p:sp>
    </p:spTree>
    <p:extLst>
      <p:ext uri="{BB962C8B-B14F-4D97-AF65-F5344CB8AC3E}">
        <p14:creationId xmlns:p14="http://schemas.microsoft.com/office/powerpoint/2010/main" val="2467978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10113</TotalTime>
  <Words>5343</Words>
  <Application>Microsoft Office PowerPoint</Application>
  <PresentationFormat>Widescreen</PresentationFormat>
  <Paragraphs>592</Paragraphs>
  <Slides>38</Slides>
  <Notes>11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5" baseType="lpstr">
      <vt:lpstr>Arial</vt:lpstr>
      <vt:lpstr>Calibri</vt:lpstr>
      <vt:lpstr>Calibri Light</vt:lpstr>
      <vt:lpstr>Noto Sans</vt:lpstr>
      <vt:lpstr>Roboto Condensed</vt:lpstr>
      <vt:lpstr>Office Theme</vt:lpstr>
      <vt:lpstr>Worksheet</vt:lpstr>
      <vt:lpstr>BANCO DE PORTUGAL ENCONTRO ANNUAL DOS BANCOS CENTRAIS DOS PAÍSES DE LÍNGUA PORTUGUESA    ACTUAIS DESAFIOS DOS BANCOS CENTRAIS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Condições para uma moeda adquirir um papel significativo ou dominante como moeda internacional
</vt:lpstr>
      <vt:lpstr>PowerPoint Presentation</vt:lpstr>
      <vt:lpstr>PowerPoint Presentation</vt:lpstr>
      <vt:lpstr>OBRIGADO PELA VOSSA ATENÇÃO</vt:lpstr>
      <vt:lpstr>SLIDES DE BACKGROUND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Vitor Constancio</dc:creator>
  <cp:lastModifiedBy>Vitor Constancio</cp:lastModifiedBy>
  <cp:revision>57</cp:revision>
  <cp:lastPrinted>2022-10-09T21:18:08Z</cp:lastPrinted>
  <dcterms:created xsi:type="dcterms:W3CDTF">2022-10-02T17:15:45Z</dcterms:created>
  <dcterms:modified xsi:type="dcterms:W3CDTF">2022-10-18T13:55:33Z</dcterms:modified>
</cp:coreProperties>
</file>